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86"/>
  </p:notesMasterIdLst>
  <p:sldIdLst>
    <p:sldId id="292" r:id="rId2"/>
    <p:sldId id="463" r:id="rId3"/>
    <p:sldId id="293" r:id="rId4"/>
    <p:sldId id="316" r:id="rId5"/>
    <p:sldId id="464" r:id="rId6"/>
    <p:sldId id="317" r:id="rId7"/>
    <p:sldId id="465" r:id="rId8"/>
    <p:sldId id="466" r:id="rId9"/>
    <p:sldId id="467" r:id="rId10"/>
    <p:sldId id="468" r:id="rId11"/>
    <p:sldId id="469" r:id="rId12"/>
    <p:sldId id="470" r:id="rId13"/>
    <p:sldId id="471" r:id="rId14"/>
    <p:sldId id="474" r:id="rId15"/>
    <p:sldId id="475" r:id="rId16"/>
    <p:sldId id="476" r:id="rId17"/>
    <p:sldId id="477" r:id="rId18"/>
    <p:sldId id="478" r:id="rId19"/>
    <p:sldId id="479" r:id="rId20"/>
    <p:sldId id="480" r:id="rId21"/>
    <p:sldId id="481" r:id="rId22"/>
    <p:sldId id="482" r:id="rId23"/>
    <p:sldId id="483" r:id="rId24"/>
    <p:sldId id="484" r:id="rId25"/>
    <p:sldId id="485" r:id="rId26"/>
    <p:sldId id="486" r:id="rId27"/>
    <p:sldId id="487" r:id="rId28"/>
    <p:sldId id="492" r:id="rId29"/>
    <p:sldId id="493" r:id="rId30"/>
    <p:sldId id="494" r:id="rId31"/>
    <p:sldId id="495" r:id="rId32"/>
    <p:sldId id="496" r:id="rId33"/>
    <p:sldId id="497" r:id="rId34"/>
    <p:sldId id="498" r:id="rId35"/>
    <p:sldId id="499" r:id="rId36"/>
    <p:sldId id="488" r:id="rId37"/>
    <p:sldId id="489" r:id="rId38"/>
    <p:sldId id="490" r:id="rId39"/>
    <p:sldId id="491" r:id="rId40"/>
    <p:sldId id="500" r:id="rId41"/>
    <p:sldId id="501" r:id="rId42"/>
    <p:sldId id="502" r:id="rId43"/>
    <p:sldId id="503" r:id="rId44"/>
    <p:sldId id="504" r:id="rId45"/>
    <p:sldId id="505" r:id="rId46"/>
    <p:sldId id="506" r:id="rId47"/>
    <p:sldId id="507" r:id="rId48"/>
    <p:sldId id="508" r:id="rId49"/>
    <p:sldId id="509" r:id="rId50"/>
    <p:sldId id="510" r:id="rId51"/>
    <p:sldId id="511" r:id="rId52"/>
    <p:sldId id="512" r:id="rId53"/>
    <p:sldId id="513" r:id="rId54"/>
    <p:sldId id="514" r:id="rId55"/>
    <p:sldId id="515" r:id="rId56"/>
    <p:sldId id="516" r:id="rId57"/>
    <p:sldId id="517" r:id="rId58"/>
    <p:sldId id="518" r:id="rId59"/>
    <p:sldId id="519" r:id="rId60"/>
    <p:sldId id="520" r:id="rId61"/>
    <p:sldId id="521" r:id="rId62"/>
    <p:sldId id="522" r:id="rId63"/>
    <p:sldId id="523" r:id="rId64"/>
    <p:sldId id="524" r:id="rId65"/>
    <p:sldId id="525" r:id="rId66"/>
    <p:sldId id="526" r:id="rId67"/>
    <p:sldId id="527" r:id="rId68"/>
    <p:sldId id="528" r:id="rId69"/>
    <p:sldId id="529" r:id="rId70"/>
    <p:sldId id="530" r:id="rId71"/>
    <p:sldId id="531" r:id="rId72"/>
    <p:sldId id="532" r:id="rId73"/>
    <p:sldId id="533" r:id="rId74"/>
    <p:sldId id="534" r:id="rId75"/>
    <p:sldId id="535" r:id="rId76"/>
    <p:sldId id="536" r:id="rId77"/>
    <p:sldId id="537" r:id="rId78"/>
    <p:sldId id="538" r:id="rId79"/>
    <p:sldId id="539" r:id="rId80"/>
    <p:sldId id="540" r:id="rId81"/>
    <p:sldId id="541" r:id="rId82"/>
    <p:sldId id="542" r:id="rId83"/>
    <p:sldId id="543" r:id="rId84"/>
    <p:sldId id="544" r:id="rId85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705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0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theme" Target="theme/theme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tableStyles" Target="tableStyles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presProps" Target="pres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6631FE-98D8-49DE-9474-BCDB9085D68F}" type="datetimeFigureOut">
              <a:rPr lang="en-US" smtClean="0"/>
              <a:t>4/3/2018</a:t>
            </a:fld>
            <a:endParaRPr lang="en-US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35FA07-0832-457A-908C-8EF4EB47B8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6942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35FA07-0832-457A-908C-8EF4EB47B8F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8074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ED0663D-7E25-4A72-BF11-96183D5F7084}" type="slidenum">
              <a:rPr kumimoji="0" lang="th-TH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th-TH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052468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B135DB-21B9-4162-8383-447AFEA17B6D}" type="slidenum">
              <a:rPr lang="th-TH" smtClean="0">
                <a:solidFill>
                  <a:prstClr val="black"/>
                </a:solidFill>
              </a:rPr>
              <a:pPr/>
              <a:t>57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7539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148380-516C-4BC5-BC02-228A8FE5C4EE}" type="slidenum">
              <a:rPr lang="th-TH" smtClean="0"/>
              <a:t>60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928481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09AAF3-6D48-45BF-A341-CB7534E0EA4F}" type="slidenum">
              <a:rPr lang="th-TH" smtClean="0"/>
              <a:t>70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113485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สามเหลี่ยมมุมฉาก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ชื่อเรื่อง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7" name="ชื่อเรื่องรอง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grpSp>
        <p:nvGrpSpPr>
          <p:cNvPr id="2" name="กลุ่ม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รูปแบบอิสระ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รูปแบบอิสระ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รูปแบบอิสระ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email">
                <a:alphaModFix amt="5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ตัวเชื่อมต่อตรง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ตัวยึดวันที่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7AB7C24-7A19-4E21-BE0D-6AC3DF8814CC}" type="datetime1">
              <a:rPr lang="th-TH" smtClean="0"/>
              <a:t>03/04/61</a:t>
            </a:fld>
            <a:endParaRPr lang="th-TH"/>
          </a:p>
        </p:txBody>
      </p:sp>
      <p:sp>
        <p:nvSpPr>
          <p:cNvPr id="19" name="ตัวยึดท้ายกระดา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27" name="ตัวยึดหมายเลขภาพนิ่ง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14931CD-AFE4-4B8D-897C-EF2AFD503EB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3B278A-95B0-42A8-8C91-D684231C47F7}" type="datetime1">
              <a:rPr lang="th-TH" smtClean="0"/>
              <a:t>03/04/61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4931CD-AFE4-4B8D-897C-EF2AFD503EB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DEF0EC1-D9FA-4BA2-B3B1-A53C5C2C908C}" type="datetime1">
              <a:rPr lang="th-TH" smtClean="0"/>
              <a:t>03/04/61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4931CD-AFE4-4B8D-897C-EF2AFD503EB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EFED5F-DCA0-4552-887C-C2FB7EE7FAC7}" type="datetime1">
              <a:rPr lang="th-TH" smtClean="0"/>
              <a:t>03/04/61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4931CD-AFE4-4B8D-897C-EF2AFD503EBC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7" name="ชื่อเรื่อง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4ED5F3-1A65-4E17-B178-10356E4A3878}" type="datetime1">
              <a:rPr lang="th-TH" smtClean="0"/>
              <a:t>03/04/61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4931CD-AFE4-4B8D-897C-EF2AFD503EBC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7" name="เครื่องหมายบั้ง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เครื่องหมายบั้ง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677B41-C235-49D8-9AB2-26E0555BA688}" type="datetime1">
              <a:rPr lang="th-TH" smtClean="0"/>
              <a:t>03/04/61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4931CD-AFE4-4B8D-897C-EF2AFD503EBC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8" name="ชื่อเรื่อง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7FEE3AD-20DE-4143-997B-1C6328A729A3}" type="datetime1">
              <a:rPr lang="th-TH" smtClean="0"/>
              <a:t>03/04/61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4931CD-AFE4-4B8D-897C-EF2AFD503EB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99E7D2-E5AB-4E80-A1AA-5254248256D7}" type="datetime1">
              <a:rPr lang="th-TH" smtClean="0"/>
              <a:t>03/04/61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4931CD-AFE4-4B8D-897C-EF2AFD503EBC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6" name="ชื่อเรื่อง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A76E8D9-73C0-42E9-9304-41974EE7A1F4}" type="datetime1">
              <a:rPr lang="th-TH" smtClean="0"/>
              <a:t>03/04/61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4931CD-AFE4-4B8D-897C-EF2AFD503EB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61083816-313A-46BF-9815-EB3BC1DA5701}" type="datetime1">
              <a:rPr lang="th-TH" smtClean="0"/>
              <a:t>03/04/61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4931CD-AFE4-4B8D-897C-EF2AFD503EB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8E2B06DC-BF30-4D5D-A4E6-DD3D73FB04F7}" type="datetime1">
              <a:rPr lang="th-TH" smtClean="0"/>
              <a:t>03/04/61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14931CD-AFE4-4B8D-897C-EF2AFD503EBC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8" name="รูปแบบอิสระ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รูปแบบอิสระ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สามเหลี่ยมมุมฉาก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email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ตัวเชื่อมต่อตรง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เครื่องหมายบั้ง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เครื่องหมายบั้ง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7051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รูปแบบอิสระ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รูปแบบอิสระ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สามเหลี่ยมมุมฉาก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email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ตัวเชื่อมต่อตรง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ตัวยึดชื่อเรื่อง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0" name="ตัวยึดข้อความ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0" name="ตัวยึดวันที่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7B719BB0-5B23-4137-9D5E-66B6EAF82BD6}" type="datetime1">
              <a:rPr lang="th-TH" smtClean="0"/>
              <a:t>03/04/61</a:t>
            </a:fld>
            <a:endParaRPr lang="th-TH"/>
          </a:p>
        </p:txBody>
      </p:sp>
      <p:sp>
        <p:nvSpPr>
          <p:cNvPr id="22" name="ตัวยึดท้ายกระดาษ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18" name="ตัวยึดหมายเลขภาพนิ่ง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214931CD-AFE4-4B8D-897C-EF2AFD503EBC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microsoft.com/office/2007/relationships/hdphoto" Target="../media/hdphoto5.wdp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microsoft.com/office/2007/relationships/hdphoto" Target="../media/hdphoto7.wdp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9.wdp"/><Relationship Id="rId5" Type="http://schemas.openxmlformats.org/officeDocument/2006/relationships/image" Target="../media/image40.png"/><Relationship Id="rId4" Type="http://schemas.openxmlformats.org/officeDocument/2006/relationships/image" Target="../media/image3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0.wdp"/><Relationship Id="rId4" Type="http://schemas.openxmlformats.org/officeDocument/2006/relationships/image" Target="../media/image4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1.wdp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jpe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13" Type="http://schemas.openxmlformats.org/officeDocument/2006/relationships/image" Target="../media/image70.jpeg"/><Relationship Id="rId18" Type="http://schemas.openxmlformats.org/officeDocument/2006/relationships/image" Target="../media/image73.png"/><Relationship Id="rId3" Type="http://schemas.openxmlformats.org/officeDocument/2006/relationships/image" Target="../media/image63.jpeg"/><Relationship Id="rId21" Type="http://schemas.openxmlformats.org/officeDocument/2006/relationships/image" Target="../media/image75.jpeg"/><Relationship Id="rId7" Type="http://schemas.openxmlformats.org/officeDocument/2006/relationships/image" Target="../media/image66.png"/><Relationship Id="rId12" Type="http://schemas.microsoft.com/office/2007/relationships/hdphoto" Target="../media/hdphoto14.wdp"/><Relationship Id="rId17" Type="http://schemas.microsoft.com/office/2007/relationships/hdphoto" Target="../media/hdphoto16.wdp"/><Relationship Id="rId2" Type="http://schemas.openxmlformats.org/officeDocument/2006/relationships/image" Target="../media/image62.jpeg"/><Relationship Id="rId16" Type="http://schemas.openxmlformats.org/officeDocument/2006/relationships/image" Target="../media/image72.png"/><Relationship Id="rId20" Type="http://schemas.openxmlformats.org/officeDocument/2006/relationships/image" Target="../media/image74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2.wdp"/><Relationship Id="rId11" Type="http://schemas.openxmlformats.org/officeDocument/2006/relationships/image" Target="../media/image69.png"/><Relationship Id="rId5" Type="http://schemas.openxmlformats.org/officeDocument/2006/relationships/image" Target="../media/image65.png"/><Relationship Id="rId15" Type="http://schemas.microsoft.com/office/2007/relationships/hdphoto" Target="../media/hdphoto15.wdp"/><Relationship Id="rId10" Type="http://schemas.openxmlformats.org/officeDocument/2006/relationships/image" Target="../media/image68.png"/><Relationship Id="rId19" Type="http://schemas.microsoft.com/office/2007/relationships/hdphoto" Target="../media/hdphoto17.wdp"/><Relationship Id="rId4" Type="http://schemas.openxmlformats.org/officeDocument/2006/relationships/image" Target="../media/image64.jpeg"/><Relationship Id="rId9" Type="http://schemas.microsoft.com/office/2007/relationships/hdphoto" Target="../media/hdphoto13.wdp"/><Relationship Id="rId14" Type="http://schemas.openxmlformats.org/officeDocument/2006/relationships/image" Target="../media/image7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emf"/><Relationship Id="rId2" Type="http://schemas.openxmlformats.org/officeDocument/2006/relationships/image" Target="../media/image87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0.jpeg"/><Relationship Id="rId4" Type="http://schemas.openxmlformats.org/officeDocument/2006/relationships/image" Target="../media/image89.emf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microsoft.com/office/2007/relationships/hdphoto" Target="../media/hdphoto18.wdp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microsoft.com/office/2007/relationships/hdphoto" Target="../media/hdphoto19.wdp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8.png"/><Relationship Id="rId4" Type="http://schemas.openxmlformats.org/officeDocument/2006/relationships/image" Target="../media/image97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3.jpeg"/><Relationship Id="rId4" Type="http://schemas.openxmlformats.org/officeDocument/2006/relationships/image" Target="../media/image102.jpe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7.jpeg"/><Relationship Id="rId4" Type="http://schemas.openxmlformats.org/officeDocument/2006/relationships/image" Target="../media/image106.jpeg"/></Relationships>
</file>

<file path=ppt/slides/_rels/slide6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0.png"/><Relationship Id="rId5" Type="http://schemas.openxmlformats.org/officeDocument/2006/relationships/image" Target="../media/image109.png"/><Relationship Id="rId4" Type="http://schemas.openxmlformats.org/officeDocument/2006/relationships/image" Target="../media/image108.pn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png"/><Relationship Id="rId3" Type="http://schemas.openxmlformats.org/officeDocument/2006/relationships/image" Target="../media/image112.jpeg"/><Relationship Id="rId7" Type="http://schemas.openxmlformats.org/officeDocument/2006/relationships/image" Target="../media/image116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5.png"/><Relationship Id="rId5" Type="http://schemas.openxmlformats.org/officeDocument/2006/relationships/image" Target="../media/image114.png"/><Relationship Id="rId4" Type="http://schemas.openxmlformats.org/officeDocument/2006/relationships/image" Target="../media/image113.pn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png"/><Relationship Id="rId3" Type="http://schemas.openxmlformats.org/officeDocument/2006/relationships/image" Target="../media/image119.png"/><Relationship Id="rId7" Type="http://schemas.openxmlformats.org/officeDocument/2006/relationships/image" Target="../media/image123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2.png"/><Relationship Id="rId5" Type="http://schemas.openxmlformats.org/officeDocument/2006/relationships/image" Target="../media/image121.png"/><Relationship Id="rId10" Type="http://schemas.openxmlformats.org/officeDocument/2006/relationships/image" Target="../media/image126.png"/><Relationship Id="rId4" Type="http://schemas.openxmlformats.org/officeDocument/2006/relationships/image" Target="../media/image120.png"/><Relationship Id="rId9" Type="http://schemas.openxmlformats.org/officeDocument/2006/relationships/image" Target="../media/image125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0.png"/><Relationship Id="rId4" Type="http://schemas.openxmlformats.org/officeDocument/2006/relationships/image" Target="../media/image129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4.jpeg"/><Relationship Id="rId4" Type="http://schemas.openxmlformats.org/officeDocument/2006/relationships/image" Target="../media/image133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eg"/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eg"/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eg"/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jpeg"/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0.png"/><Relationship Id="rId5" Type="http://schemas.openxmlformats.org/officeDocument/2006/relationships/image" Target="../media/image139.png"/><Relationship Id="rId4" Type="http://schemas.microsoft.com/office/2007/relationships/hdphoto" Target="../media/hdphoto1.wdp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4.jpeg"/><Relationship Id="rId3" Type="http://schemas.microsoft.com/office/2007/relationships/hdphoto" Target="../media/hdphoto20.wdp"/><Relationship Id="rId7" Type="http://schemas.microsoft.com/office/2007/relationships/hdphoto" Target="../media/hdphoto22.wdp"/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3.jpeg"/><Relationship Id="rId5" Type="http://schemas.microsoft.com/office/2007/relationships/hdphoto" Target="../media/hdphoto21.wdp"/><Relationship Id="rId4" Type="http://schemas.openxmlformats.org/officeDocument/2006/relationships/image" Target="../media/image142.png"/><Relationship Id="rId9" Type="http://schemas.microsoft.com/office/2007/relationships/hdphoto" Target="../media/hdphoto23.wdp"/></Relationships>
</file>

<file path=ppt/slides/_rels/slide72.xml.rels><?xml version="1.0" encoding="UTF-8" standalone="yes"?>
<Relationships xmlns="http://schemas.openxmlformats.org/package/2006/relationships"><Relationship Id="rId3" Type="http://schemas.microsoft.com/office/2007/relationships/hdphoto" Target="../media/hdphoto24.wdp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9.png"/><Relationship Id="rId3" Type="http://schemas.microsoft.com/office/2007/relationships/hdphoto" Target="../media/hdphoto24.wdp"/><Relationship Id="rId7" Type="http://schemas.microsoft.com/office/2007/relationships/hdphoto" Target="../media/hdphoto25.wdp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8.jpeg"/><Relationship Id="rId5" Type="http://schemas.openxmlformats.org/officeDocument/2006/relationships/image" Target="../media/image147.jpeg"/><Relationship Id="rId4" Type="http://schemas.openxmlformats.org/officeDocument/2006/relationships/image" Target="../media/image146.png"/><Relationship Id="rId9" Type="http://schemas.microsoft.com/office/2007/relationships/hdphoto" Target="../media/hdphoto26.wdp"/></Relationships>
</file>

<file path=ppt/slides/_rels/slide74.xml.rels><?xml version="1.0" encoding="UTF-8" standalone="yes"?>
<Relationships xmlns="http://schemas.openxmlformats.org/package/2006/relationships"><Relationship Id="rId3" Type="http://schemas.microsoft.com/office/2007/relationships/hdphoto" Target="../media/hdphoto24.wdp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microsoft.com/office/2007/relationships/hdphoto" Target="../media/hdphoto24.wdp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8" Type="http://schemas.microsoft.com/office/2007/relationships/hdphoto" Target="../media/hdphoto27.wdp"/><Relationship Id="rId3" Type="http://schemas.microsoft.com/office/2007/relationships/hdphoto" Target="../media/hdphoto24.wdp"/><Relationship Id="rId7" Type="http://schemas.openxmlformats.org/officeDocument/2006/relationships/image" Target="../media/image153.jpeg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2.jpeg"/><Relationship Id="rId5" Type="http://schemas.openxmlformats.org/officeDocument/2006/relationships/image" Target="../media/image151.jpeg"/><Relationship Id="rId10" Type="http://schemas.microsoft.com/office/2007/relationships/hdphoto" Target="../media/hdphoto28.wdp"/><Relationship Id="rId4" Type="http://schemas.openxmlformats.org/officeDocument/2006/relationships/image" Target="../media/image150.jpeg"/><Relationship Id="rId9" Type="http://schemas.openxmlformats.org/officeDocument/2006/relationships/image" Target="../media/image154.jpeg"/></Relationships>
</file>

<file path=ppt/slides/_rels/slide77.xml.rels><?xml version="1.0" encoding="UTF-8" standalone="yes"?>
<Relationships xmlns="http://schemas.openxmlformats.org/package/2006/relationships"><Relationship Id="rId8" Type="http://schemas.microsoft.com/office/2007/relationships/hdphoto" Target="../media/hdphoto30.wdp"/><Relationship Id="rId3" Type="http://schemas.microsoft.com/office/2007/relationships/hdphoto" Target="../media/hdphoto24.wdp"/><Relationship Id="rId7" Type="http://schemas.openxmlformats.org/officeDocument/2006/relationships/image" Target="../media/image157.jpeg"/><Relationship Id="rId12" Type="http://schemas.microsoft.com/office/2007/relationships/hdphoto" Target="../media/hdphoto31.wdp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9.wdp"/><Relationship Id="rId11" Type="http://schemas.openxmlformats.org/officeDocument/2006/relationships/image" Target="../media/image160.jpeg"/><Relationship Id="rId5" Type="http://schemas.openxmlformats.org/officeDocument/2006/relationships/image" Target="../media/image156.jpeg"/><Relationship Id="rId10" Type="http://schemas.openxmlformats.org/officeDocument/2006/relationships/image" Target="../media/image159.jpeg"/><Relationship Id="rId4" Type="http://schemas.openxmlformats.org/officeDocument/2006/relationships/image" Target="../media/image155.jpeg"/><Relationship Id="rId9" Type="http://schemas.openxmlformats.org/officeDocument/2006/relationships/image" Target="../media/image158.jpeg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3.jpeg"/><Relationship Id="rId3" Type="http://schemas.microsoft.com/office/2007/relationships/hdphoto" Target="../media/hdphoto24.wdp"/><Relationship Id="rId7" Type="http://schemas.microsoft.com/office/2007/relationships/hdphoto" Target="../media/hdphoto33.wdp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2.jpeg"/><Relationship Id="rId5" Type="http://schemas.microsoft.com/office/2007/relationships/hdphoto" Target="../media/hdphoto32.wdp"/><Relationship Id="rId10" Type="http://schemas.microsoft.com/office/2007/relationships/hdphoto" Target="../media/hdphoto34.wdp"/><Relationship Id="rId4" Type="http://schemas.openxmlformats.org/officeDocument/2006/relationships/image" Target="../media/image161.jpeg"/><Relationship Id="rId9" Type="http://schemas.openxmlformats.org/officeDocument/2006/relationships/image" Target="../media/image164.jpeg"/></Relationships>
</file>

<file path=ppt/slides/_rels/slide79.xml.rels><?xml version="1.0" encoding="UTF-8" standalone="yes"?>
<Relationships xmlns="http://schemas.openxmlformats.org/package/2006/relationships"><Relationship Id="rId8" Type="http://schemas.microsoft.com/office/2007/relationships/hdphoto" Target="../media/hdphoto35.wdp"/><Relationship Id="rId3" Type="http://schemas.microsoft.com/office/2007/relationships/hdphoto" Target="../media/hdphoto24.wdp"/><Relationship Id="rId7" Type="http://schemas.openxmlformats.org/officeDocument/2006/relationships/image" Target="../media/image168.png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7.png"/><Relationship Id="rId5" Type="http://schemas.openxmlformats.org/officeDocument/2006/relationships/image" Target="../media/image166.jpeg"/><Relationship Id="rId4" Type="http://schemas.openxmlformats.org/officeDocument/2006/relationships/image" Target="../media/image16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microsoft.com/office/2007/relationships/hdphoto" Target="../media/hdphoto24.wdp"/><Relationship Id="rId7" Type="http://schemas.openxmlformats.org/officeDocument/2006/relationships/image" Target="../media/image172.jpeg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1.jpeg"/><Relationship Id="rId5" Type="http://schemas.openxmlformats.org/officeDocument/2006/relationships/image" Target="../media/image170.jpeg"/><Relationship Id="rId4" Type="http://schemas.openxmlformats.org/officeDocument/2006/relationships/image" Target="../media/image169.jpeg"/></Relationships>
</file>

<file path=ppt/slides/_rels/slide81.xml.rels><?xml version="1.0" encoding="UTF-8" standalone="yes"?>
<Relationships xmlns="http://schemas.openxmlformats.org/package/2006/relationships"><Relationship Id="rId3" Type="http://schemas.microsoft.com/office/2007/relationships/hdphoto" Target="../media/hdphoto24.wdp"/><Relationship Id="rId7" Type="http://schemas.openxmlformats.org/officeDocument/2006/relationships/image" Target="../media/image176.jpeg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5.jpeg"/><Relationship Id="rId5" Type="http://schemas.openxmlformats.org/officeDocument/2006/relationships/image" Target="../media/image174.png"/><Relationship Id="rId4" Type="http://schemas.openxmlformats.org/officeDocument/2006/relationships/image" Target="../media/image173.png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0.jpeg"/><Relationship Id="rId3" Type="http://schemas.microsoft.com/office/2007/relationships/hdphoto" Target="../media/hdphoto24.wdp"/><Relationship Id="rId7" Type="http://schemas.openxmlformats.org/officeDocument/2006/relationships/image" Target="../media/image179.jpeg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36.wdp"/><Relationship Id="rId5" Type="http://schemas.openxmlformats.org/officeDocument/2006/relationships/image" Target="../media/image178.jpeg"/><Relationship Id="rId4" Type="http://schemas.openxmlformats.org/officeDocument/2006/relationships/image" Target="../media/image177.jpeg"/></Relationships>
</file>

<file path=ppt/slides/_rels/slide83.xml.rels><?xml version="1.0" encoding="UTF-8" standalone="yes"?>
<Relationships xmlns="http://schemas.openxmlformats.org/package/2006/relationships"><Relationship Id="rId3" Type="http://schemas.microsoft.com/office/2007/relationships/hdphoto" Target="../media/hdphoto24.wdp"/><Relationship Id="rId7" Type="http://schemas.openxmlformats.org/officeDocument/2006/relationships/image" Target="../media/image184.jpeg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3.jpeg"/><Relationship Id="rId5" Type="http://schemas.openxmlformats.org/officeDocument/2006/relationships/image" Target="../media/image182.jpeg"/><Relationship Id="rId4" Type="http://schemas.openxmlformats.org/officeDocument/2006/relationships/image" Target="../media/image181.jpeg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g"/><Relationship Id="rId5" Type="http://schemas.openxmlformats.org/officeDocument/2006/relationships/image" Target="../media/image10.jpeg"/><Relationship Id="rId4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4221088"/>
            <a:ext cx="9144000" cy="2636912"/>
          </a:xfrm>
          <a:prstGeom prst="rect">
            <a:avLst/>
          </a:prstGeom>
          <a:solidFill>
            <a:srgbClr val="00B0F0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6000" b="1" dirty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สรุปข้อสั่งการในการประชุมบริหาร </a:t>
            </a:r>
            <a:r>
              <a:rPr lang="th-TH" sz="6000" b="1" dirty="0" err="1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ตร</a:t>
            </a:r>
            <a:r>
              <a:rPr lang="th-TH" sz="6000" b="1" dirty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.</a:t>
            </a:r>
          </a:p>
          <a:p>
            <a:pPr algn="ctr">
              <a:defRPr/>
            </a:pPr>
            <a:r>
              <a:rPr lang="th-TH" sz="6000" b="1" dirty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ครั้งที่ ๒</a:t>
            </a:r>
            <a:r>
              <a:rPr lang="th-TH" sz="60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/๒๕๖๑</a:t>
            </a:r>
            <a:endParaRPr lang="en-US" sz="6000" b="1" dirty="0">
              <a:solidFill>
                <a:srgbClr val="FF00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20483" name="รูปภาพ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387"/>
          <a:stretch>
            <a:fillRect/>
          </a:stretch>
        </p:blipFill>
        <p:spPr bwMode="auto">
          <a:xfrm>
            <a:off x="183357" y="228600"/>
            <a:ext cx="2326481" cy="21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63256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>
            <a:extLst>
              <a:ext uri="{FF2B5EF4-FFF2-40B4-BE49-F238E27FC236}">
                <a16:creationId xmlns:a16="http://schemas.microsoft.com/office/drawing/2014/main" xmlns="" id="{2AFE84E1-EEBC-466F-A251-20A485C0291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8000"/>
                    </a14:imgEffect>
                    <a14:imgEffect>
                      <a14:saturation sat="10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4771" t="18353" r="23613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79353925-72B2-4AB7-B860-1A37C58A7C5E}"/>
              </a:ext>
            </a:extLst>
          </p:cNvPr>
          <p:cNvSpPr/>
          <p:nvPr/>
        </p:nvSpPr>
        <p:spPr>
          <a:xfrm>
            <a:off x="-127322" y="-150471"/>
            <a:ext cx="9456517" cy="7122771"/>
          </a:xfrm>
          <a:prstGeom prst="rect">
            <a:avLst/>
          </a:prstGeom>
          <a:solidFill>
            <a:schemeClr val="bg1">
              <a:alpha val="5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xmlns="" id="{B1728650-25A3-4F76-879C-A746A89D248C}"/>
              </a:ext>
            </a:extLst>
          </p:cNvPr>
          <p:cNvSpPr/>
          <p:nvPr/>
        </p:nvSpPr>
        <p:spPr>
          <a:xfrm>
            <a:off x="1589377" y="855949"/>
            <a:ext cx="5965245" cy="1950720"/>
          </a:xfrm>
          <a:custGeom>
            <a:avLst/>
            <a:gdLst>
              <a:gd name="connsiteX0" fmla="*/ 2078026 w 4221480"/>
              <a:gd name="connsiteY0" fmla="*/ 1060390 h 1310640"/>
              <a:gd name="connsiteX1" fmla="*/ 2104241 w 4221480"/>
              <a:gd name="connsiteY1" fmla="*/ 1070708 h 1310640"/>
              <a:gd name="connsiteX2" fmla="*/ 2113613 w 4221480"/>
              <a:gd name="connsiteY2" fmla="*/ 1095499 h 1310640"/>
              <a:gd name="connsiteX3" fmla="*/ 2103969 w 4221480"/>
              <a:gd name="connsiteY3" fmla="*/ 1120156 h 1310640"/>
              <a:gd name="connsiteX4" fmla="*/ 2078026 w 4221480"/>
              <a:gd name="connsiteY4" fmla="*/ 1130608 h 1310640"/>
              <a:gd name="connsiteX5" fmla="*/ 2051130 w 4221480"/>
              <a:gd name="connsiteY5" fmla="*/ 1120156 h 1310640"/>
              <a:gd name="connsiteX6" fmla="*/ 2041351 w 4221480"/>
              <a:gd name="connsiteY6" fmla="*/ 1095499 h 1310640"/>
              <a:gd name="connsiteX7" fmla="*/ 2051267 w 4221480"/>
              <a:gd name="connsiteY7" fmla="*/ 1070842 h 1310640"/>
              <a:gd name="connsiteX8" fmla="*/ 2078026 w 4221480"/>
              <a:gd name="connsiteY8" fmla="*/ 1060390 h 1310640"/>
              <a:gd name="connsiteX9" fmla="*/ 2084546 w 4221480"/>
              <a:gd name="connsiteY9" fmla="*/ 1020725 h 1310640"/>
              <a:gd name="connsiteX10" fmla="*/ 2015543 w 4221480"/>
              <a:gd name="connsiteY10" fmla="*/ 1048329 h 1310640"/>
              <a:gd name="connsiteX11" fmla="*/ 1998971 w 4221480"/>
              <a:gd name="connsiteY11" fmla="*/ 1096570 h 1310640"/>
              <a:gd name="connsiteX12" fmla="*/ 2030212 w 4221480"/>
              <a:gd name="connsiteY12" fmla="*/ 1156872 h 1310640"/>
              <a:gd name="connsiteX13" fmla="*/ 2093511 w 4221480"/>
              <a:gd name="connsiteY13" fmla="*/ 1168932 h 1310640"/>
              <a:gd name="connsiteX14" fmla="*/ 2093511 w 4221480"/>
              <a:gd name="connsiteY14" fmla="*/ 1254694 h 1310640"/>
              <a:gd name="connsiteX15" fmla="*/ 2181530 w 4221480"/>
              <a:gd name="connsiteY15" fmla="*/ 1254694 h 1310640"/>
              <a:gd name="connsiteX16" fmla="*/ 2181530 w 4221480"/>
              <a:gd name="connsiteY16" fmla="*/ 1122836 h 1310640"/>
              <a:gd name="connsiteX17" fmla="*/ 2115787 w 4221480"/>
              <a:gd name="connsiteY17" fmla="*/ 1025282 h 1310640"/>
              <a:gd name="connsiteX18" fmla="*/ 2084546 w 4221480"/>
              <a:gd name="connsiteY18" fmla="*/ 1020725 h 1310640"/>
              <a:gd name="connsiteX19" fmla="*/ 1918509 w 4221480"/>
              <a:gd name="connsiteY19" fmla="*/ 841965 h 1310640"/>
              <a:gd name="connsiteX20" fmla="*/ 1944725 w 4221480"/>
              <a:gd name="connsiteY20" fmla="*/ 852283 h 1310640"/>
              <a:gd name="connsiteX21" fmla="*/ 1954098 w 4221480"/>
              <a:gd name="connsiteY21" fmla="*/ 877074 h 1310640"/>
              <a:gd name="connsiteX22" fmla="*/ 1944454 w 4221480"/>
              <a:gd name="connsiteY22" fmla="*/ 901731 h 1310640"/>
              <a:gd name="connsiteX23" fmla="*/ 1918509 w 4221480"/>
              <a:gd name="connsiteY23" fmla="*/ 912183 h 1310640"/>
              <a:gd name="connsiteX24" fmla="*/ 1893109 w 4221480"/>
              <a:gd name="connsiteY24" fmla="*/ 901731 h 1310640"/>
              <a:gd name="connsiteX25" fmla="*/ 1884008 w 4221480"/>
              <a:gd name="connsiteY25" fmla="*/ 877074 h 1310640"/>
              <a:gd name="connsiteX26" fmla="*/ 1892837 w 4221480"/>
              <a:gd name="connsiteY26" fmla="*/ 852150 h 1310640"/>
              <a:gd name="connsiteX27" fmla="*/ 1918509 w 4221480"/>
              <a:gd name="connsiteY27" fmla="*/ 841965 h 1310640"/>
              <a:gd name="connsiteX28" fmla="*/ 2381400 w 4221480"/>
              <a:gd name="connsiteY28" fmla="*/ 811145 h 1310640"/>
              <a:gd name="connsiteX29" fmla="*/ 2381400 w 4221480"/>
              <a:gd name="connsiteY29" fmla="*/ 877074 h 1310640"/>
              <a:gd name="connsiteX30" fmla="*/ 2361297 w 4221480"/>
              <a:gd name="connsiteY30" fmla="*/ 900123 h 1310640"/>
              <a:gd name="connsiteX31" fmla="*/ 2334674 w 4221480"/>
              <a:gd name="connsiteY31" fmla="*/ 862602 h 1310640"/>
              <a:gd name="connsiteX32" fmla="*/ 2336847 w 4221480"/>
              <a:gd name="connsiteY32" fmla="*/ 845181 h 1310640"/>
              <a:gd name="connsiteX33" fmla="*/ 2381400 w 4221480"/>
              <a:gd name="connsiteY33" fmla="*/ 811145 h 1310640"/>
              <a:gd name="connsiteX34" fmla="*/ 510092 w 4221480"/>
              <a:gd name="connsiteY34" fmla="*/ 691345 h 1310640"/>
              <a:gd name="connsiteX35" fmla="*/ 533320 w 4221480"/>
              <a:gd name="connsiteY35" fmla="*/ 700458 h 1310640"/>
              <a:gd name="connsiteX36" fmla="*/ 541334 w 4221480"/>
              <a:gd name="connsiteY36" fmla="*/ 722166 h 1310640"/>
              <a:gd name="connsiteX37" fmla="*/ 533048 w 4221480"/>
              <a:gd name="connsiteY37" fmla="*/ 743875 h 1310640"/>
              <a:gd name="connsiteX38" fmla="*/ 510092 w 4221480"/>
              <a:gd name="connsiteY38" fmla="*/ 752988 h 1310640"/>
              <a:gd name="connsiteX39" fmla="*/ 487408 w 4221480"/>
              <a:gd name="connsiteY39" fmla="*/ 743741 h 1310640"/>
              <a:gd name="connsiteX40" fmla="*/ 478850 w 4221480"/>
              <a:gd name="connsiteY40" fmla="*/ 722166 h 1310640"/>
              <a:gd name="connsiteX41" fmla="*/ 487136 w 4221480"/>
              <a:gd name="connsiteY41" fmla="*/ 700592 h 1310640"/>
              <a:gd name="connsiteX42" fmla="*/ 510092 w 4221480"/>
              <a:gd name="connsiteY42" fmla="*/ 691345 h 1310640"/>
              <a:gd name="connsiteX43" fmla="*/ 1016407 w 4221480"/>
              <a:gd name="connsiteY43" fmla="*/ 689202 h 1310640"/>
              <a:gd name="connsiteX44" fmla="*/ 1039362 w 4221480"/>
              <a:gd name="connsiteY44" fmla="*/ 698314 h 1310640"/>
              <a:gd name="connsiteX45" fmla="*/ 1047377 w 4221480"/>
              <a:gd name="connsiteY45" fmla="*/ 720022 h 1310640"/>
              <a:gd name="connsiteX46" fmla="*/ 1039090 w 4221480"/>
              <a:gd name="connsiteY46" fmla="*/ 741731 h 1310640"/>
              <a:gd name="connsiteX47" fmla="*/ 1016407 w 4221480"/>
              <a:gd name="connsiteY47" fmla="*/ 750843 h 1310640"/>
              <a:gd name="connsiteX48" fmla="*/ 993722 w 4221480"/>
              <a:gd name="connsiteY48" fmla="*/ 741597 h 1310640"/>
              <a:gd name="connsiteX49" fmla="*/ 985164 w 4221480"/>
              <a:gd name="connsiteY49" fmla="*/ 720022 h 1310640"/>
              <a:gd name="connsiteX50" fmla="*/ 993450 w 4221480"/>
              <a:gd name="connsiteY50" fmla="*/ 698448 h 1310640"/>
              <a:gd name="connsiteX51" fmla="*/ 1016407 w 4221480"/>
              <a:gd name="connsiteY51" fmla="*/ 689202 h 1310640"/>
              <a:gd name="connsiteX52" fmla="*/ 2869393 w 4221480"/>
              <a:gd name="connsiteY52" fmla="*/ 572887 h 1310640"/>
              <a:gd name="connsiteX53" fmla="*/ 2895609 w 4221480"/>
              <a:gd name="connsiteY53" fmla="*/ 583474 h 1310640"/>
              <a:gd name="connsiteX54" fmla="*/ 2904982 w 4221480"/>
              <a:gd name="connsiteY54" fmla="*/ 607996 h 1310640"/>
              <a:gd name="connsiteX55" fmla="*/ 2895609 w 4221480"/>
              <a:gd name="connsiteY55" fmla="*/ 632787 h 1310640"/>
              <a:gd name="connsiteX56" fmla="*/ 2869393 w 4221480"/>
              <a:gd name="connsiteY56" fmla="*/ 643104 h 1310640"/>
              <a:gd name="connsiteX57" fmla="*/ 2843721 w 4221480"/>
              <a:gd name="connsiteY57" fmla="*/ 632920 h 1310640"/>
              <a:gd name="connsiteX58" fmla="*/ 2834892 w 4221480"/>
              <a:gd name="connsiteY58" fmla="*/ 607996 h 1310640"/>
              <a:gd name="connsiteX59" fmla="*/ 2843721 w 4221480"/>
              <a:gd name="connsiteY59" fmla="*/ 583339 h 1310640"/>
              <a:gd name="connsiteX60" fmla="*/ 2869393 w 4221480"/>
              <a:gd name="connsiteY60" fmla="*/ 572887 h 1310640"/>
              <a:gd name="connsiteX61" fmla="*/ 2363470 w 4221480"/>
              <a:gd name="connsiteY61" fmla="*/ 572887 h 1310640"/>
              <a:gd name="connsiteX62" fmla="*/ 2389686 w 4221480"/>
              <a:gd name="connsiteY62" fmla="*/ 583474 h 1310640"/>
              <a:gd name="connsiteX63" fmla="*/ 2399059 w 4221480"/>
              <a:gd name="connsiteY63" fmla="*/ 607996 h 1310640"/>
              <a:gd name="connsiteX64" fmla="*/ 2389686 w 4221480"/>
              <a:gd name="connsiteY64" fmla="*/ 632787 h 1310640"/>
              <a:gd name="connsiteX65" fmla="*/ 2363470 w 4221480"/>
              <a:gd name="connsiteY65" fmla="*/ 643104 h 1310640"/>
              <a:gd name="connsiteX66" fmla="*/ 2337798 w 4221480"/>
              <a:gd name="connsiteY66" fmla="*/ 632920 h 1310640"/>
              <a:gd name="connsiteX67" fmla="*/ 2328969 w 4221480"/>
              <a:gd name="connsiteY67" fmla="*/ 607996 h 1310640"/>
              <a:gd name="connsiteX68" fmla="*/ 2337798 w 4221480"/>
              <a:gd name="connsiteY68" fmla="*/ 583339 h 1310640"/>
              <a:gd name="connsiteX69" fmla="*/ 2363470 w 4221480"/>
              <a:gd name="connsiteY69" fmla="*/ 572887 h 1310640"/>
              <a:gd name="connsiteX70" fmla="*/ 1983166 w 4221480"/>
              <a:gd name="connsiteY70" fmla="*/ 520090 h 1310640"/>
              <a:gd name="connsiteX71" fmla="*/ 1851543 w 4221480"/>
              <a:gd name="connsiteY71" fmla="*/ 548231 h 1310640"/>
              <a:gd name="connsiteX72" fmla="*/ 1806040 w 4221480"/>
              <a:gd name="connsiteY72" fmla="*/ 624613 h 1310640"/>
              <a:gd name="connsiteX73" fmla="*/ 1806040 w 4221480"/>
              <a:gd name="connsiteY73" fmla="*/ 638816 h 1310640"/>
              <a:gd name="connsiteX74" fmla="*/ 1894060 w 4221480"/>
              <a:gd name="connsiteY74" fmla="*/ 638816 h 1310640"/>
              <a:gd name="connsiteX75" fmla="*/ 1894060 w 4221480"/>
              <a:gd name="connsiteY75" fmla="*/ 632117 h 1310640"/>
              <a:gd name="connsiteX76" fmla="*/ 1914570 w 4221480"/>
              <a:gd name="connsiteY76" fmla="*/ 593121 h 1310640"/>
              <a:gd name="connsiteX77" fmla="*/ 1985339 w 4221480"/>
              <a:gd name="connsiteY77" fmla="*/ 580659 h 1310640"/>
              <a:gd name="connsiteX78" fmla="*/ 2075532 w 4221480"/>
              <a:gd name="connsiteY78" fmla="*/ 640961 h 1310640"/>
              <a:gd name="connsiteX79" fmla="*/ 2075532 w 4221480"/>
              <a:gd name="connsiteY79" fmla="*/ 739855 h 1310640"/>
              <a:gd name="connsiteX80" fmla="*/ 2057738 w 4221480"/>
              <a:gd name="connsiteY80" fmla="*/ 714126 h 1310640"/>
              <a:gd name="connsiteX81" fmla="*/ 2009654 w 4221480"/>
              <a:gd name="connsiteY81" fmla="*/ 672987 h 1310640"/>
              <a:gd name="connsiteX82" fmla="*/ 1939699 w 4221480"/>
              <a:gd name="connsiteY82" fmla="*/ 654093 h 1310640"/>
              <a:gd name="connsiteX83" fmla="*/ 1904112 w 4221480"/>
              <a:gd name="connsiteY83" fmla="*/ 658649 h 1310640"/>
              <a:gd name="connsiteX84" fmla="*/ 1812831 w 4221480"/>
              <a:gd name="connsiteY84" fmla="*/ 795868 h 1310640"/>
              <a:gd name="connsiteX85" fmla="*/ 1812831 w 4221480"/>
              <a:gd name="connsiteY85" fmla="*/ 866085 h 1310640"/>
              <a:gd name="connsiteX86" fmla="*/ 1855212 w 4221480"/>
              <a:gd name="connsiteY86" fmla="*/ 950507 h 1310640"/>
              <a:gd name="connsiteX87" fmla="*/ 1913077 w 4221480"/>
              <a:gd name="connsiteY87" fmla="*/ 964712 h 1310640"/>
              <a:gd name="connsiteX88" fmla="*/ 1997564 w 4221480"/>
              <a:gd name="connsiteY88" fmla="*/ 915399 h 1310640"/>
              <a:gd name="connsiteX89" fmla="*/ 2006529 w 4221480"/>
              <a:gd name="connsiteY89" fmla="*/ 874662 h 1310640"/>
              <a:gd name="connsiteX90" fmla="*/ 1994033 w 4221480"/>
              <a:gd name="connsiteY90" fmla="*/ 828833 h 1310640"/>
              <a:gd name="connsiteX91" fmla="*/ 1958716 w 4221480"/>
              <a:gd name="connsiteY91" fmla="*/ 798013 h 1310640"/>
              <a:gd name="connsiteX92" fmla="*/ 1901938 w 4221480"/>
              <a:gd name="connsiteY92" fmla="*/ 791312 h 1310640"/>
              <a:gd name="connsiteX93" fmla="*/ 1901938 w 4221480"/>
              <a:gd name="connsiteY93" fmla="*/ 755131 h 1310640"/>
              <a:gd name="connsiteX94" fmla="*/ 1910088 w 4221480"/>
              <a:gd name="connsiteY94" fmla="*/ 728599 h 1310640"/>
              <a:gd name="connsiteX95" fmla="*/ 1939699 w 4221480"/>
              <a:gd name="connsiteY95" fmla="*/ 714394 h 1310640"/>
              <a:gd name="connsiteX96" fmla="*/ 1989143 w 4221480"/>
              <a:gd name="connsiteY96" fmla="*/ 735031 h 1310640"/>
              <a:gd name="connsiteX97" fmla="*/ 2032066 w 4221480"/>
              <a:gd name="connsiteY97" fmla="*/ 790240 h 1310640"/>
              <a:gd name="connsiteX98" fmla="*/ 2067790 w 4221480"/>
              <a:gd name="connsiteY98" fmla="*/ 859922 h 1310640"/>
              <a:gd name="connsiteX99" fmla="*/ 2075532 w 4221480"/>
              <a:gd name="connsiteY99" fmla="*/ 916471 h 1310640"/>
              <a:gd name="connsiteX100" fmla="*/ 2075532 w 4221480"/>
              <a:gd name="connsiteY100" fmla="*/ 961496 h 1310640"/>
              <a:gd name="connsiteX101" fmla="*/ 2164367 w 4221480"/>
              <a:gd name="connsiteY101" fmla="*/ 961496 h 1310640"/>
              <a:gd name="connsiteX102" fmla="*/ 2164367 w 4221480"/>
              <a:gd name="connsiteY102" fmla="*/ 618984 h 1310640"/>
              <a:gd name="connsiteX103" fmla="*/ 1983166 w 4221480"/>
              <a:gd name="connsiteY103" fmla="*/ 520090 h 1310640"/>
              <a:gd name="connsiteX104" fmla="*/ 1501259 w 4221480"/>
              <a:gd name="connsiteY104" fmla="*/ 520090 h 1310640"/>
              <a:gd name="connsiteX105" fmla="*/ 1370180 w 4221480"/>
              <a:gd name="connsiteY105" fmla="*/ 549838 h 1310640"/>
              <a:gd name="connsiteX106" fmla="*/ 1324404 w 4221480"/>
              <a:gd name="connsiteY106" fmla="*/ 626756 h 1310640"/>
              <a:gd name="connsiteX107" fmla="*/ 1324404 w 4221480"/>
              <a:gd name="connsiteY107" fmla="*/ 684914 h 1310640"/>
              <a:gd name="connsiteX108" fmla="*/ 1380096 w 4221480"/>
              <a:gd name="connsiteY108" fmla="*/ 684914 h 1310640"/>
              <a:gd name="connsiteX109" fmla="*/ 1368549 w 4221480"/>
              <a:gd name="connsiteY109" fmla="*/ 691345 h 1310640"/>
              <a:gd name="connsiteX110" fmla="*/ 1348854 w 4221480"/>
              <a:gd name="connsiteY110" fmla="*/ 712251 h 1310640"/>
              <a:gd name="connsiteX111" fmla="*/ 1335542 w 4221480"/>
              <a:gd name="connsiteY111" fmla="*/ 760492 h 1310640"/>
              <a:gd name="connsiteX112" fmla="*/ 1335542 w 4221480"/>
              <a:gd name="connsiteY112" fmla="*/ 961496 h 1310640"/>
              <a:gd name="connsiteX113" fmla="*/ 1424649 w 4221480"/>
              <a:gd name="connsiteY113" fmla="*/ 961496 h 1310640"/>
              <a:gd name="connsiteX114" fmla="*/ 1424649 w 4221480"/>
              <a:gd name="connsiteY114" fmla="*/ 755131 h 1310640"/>
              <a:gd name="connsiteX115" fmla="*/ 1436874 w 4221480"/>
              <a:gd name="connsiteY115" fmla="*/ 711178 h 1310640"/>
              <a:gd name="connsiteX116" fmla="*/ 1477895 w 4221480"/>
              <a:gd name="connsiteY116" fmla="*/ 688130 h 1310640"/>
              <a:gd name="connsiteX117" fmla="*/ 1477895 w 4221480"/>
              <a:gd name="connsiteY117" fmla="*/ 637745 h 1310640"/>
              <a:gd name="connsiteX118" fmla="*/ 1412424 w 4221480"/>
              <a:gd name="connsiteY118" fmla="*/ 637745 h 1310640"/>
              <a:gd name="connsiteX119" fmla="*/ 1412424 w 4221480"/>
              <a:gd name="connsiteY119" fmla="*/ 632117 h 1310640"/>
              <a:gd name="connsiteX120" fmla="*/ 1504791 w 4221480"/>
              <a:gd name="connsiteY120" fmla="*/ 580659 h 1310640"/>
              <a:gd name="connsiteX121" fmla="*/ 1598244 w 4221480"/>
              <a:gd name="connsiteY121" fmla="*/ 640961 h 1310640"/>
              <a:gd name="connsiteX122" fmla="*/ 1598244 w 4221480"/>
              <a:gd name="connsiteY122" fmla="*/ 961496 h 1310640"/>
              <a:gd name="connsiteX123" fmla="*/ 1687078 w 4221480"/>
              <a:gd name="connsiteY123" fmla="*/ 961496 h 1310640"/>
              <a:gd name="connsiteX124" fmla="*/ 1687078 w 4221480"/>
              <a:gd name="connsiteY124" fmla="*/ 618984 h 1310640"/>
              <a:gd name="connsiteX125" fmla="*/ 1638857 w 4221480"/>
              <a:gd name="connsiteY125" fmla="*/ 544880 h 1310640"/>
              <a:gd name="connsiteX126" fmla="*/ 1501259 w 4221480"/>
              <a:gd name="connsiteY126" fmla="*/ 520090 h 1310640"/>
              <a:gd name="connsiteX127" fmla="*/ 1012875 w 4221480"/>
              <a:gd name="connsiteY127" fmla="*/ 520090 h 1310640"/>
              <a:gd name="connsiteX128" fmla="*/ 865768 w 4221480"/>
              <a:gd name="connsiteY128" fmla="*/ 551044 h 1310640"/>
              <a:gd name="connsiteX129" fmla="*/ 813744 w 4221480"/>
              <a:gd name="connsiteY129" fmla="*/ 631045 h 1310640"/>
              <a:gd name="connsiteX130" fmla="*/ 813744 w 4221480"/>
              <a:gd name="connsiteY130" fmla="*/ 961496 h 1310640"/>
              <a:gd name="connsiteX131" fmla="*/ 918335 w 4221480"/>
              <a:gd name="connsiteY131" fmla="*/ 961496 h 1310640"/>
              <a:gd name="connsiteX132" fmla="*/ 959493 w 4221480"/>
              <a:gd name="connsiteY132" fmla="*/ 920759 h 1310640"/>
              <a:gd name="connsiteX133" fmla="*/ 1020753 w 4221480"/>
              <a:gd name="connsiteY133" fmla="*/ 857241 h 1310640"/>
              <a:gd name="connsiteX134" fmla="*/ 1082421 w 4221480"/>
              <a:gd name="connsiteY134" fmla="*/ 784210 h 1310640"/>
              <a:gd name="connsiteX135" fmla="*/ 1099807 w 4221480"/>
              <a:gd name="connsiteY135" fmla="*/ 718950 h 1310640"/>
              <a:gd name="connsiteX136" fmla="*/ 1080248 w 4221480"/>
              <a:gd name="connsiteY136" fmla="*/ 663340 h 1310640"/>
              <a:gd name="connsiteX137" fmla="*/ 1018579 w 4221480"/>
              <a:gd name="connsiteY137" fmla="*/ 637745 h 1310640"/>
              <a:gd name="connsiteX138" fmla="*/ 959493 w 4221480"/>
              <a:gd name="connsiteY138" fmla="*/ 656505 h 1310640"/>
              <a:gd name="connsiteX139" fmla="*/ 931646 w 4221480"/>
              <a:gd name="connsiteY139" fmla="*/ 707962 h 1310640"/>
              <a:gd name="connsiteX140" fmla="*/ 953515 w 4221480"/>
              <a:gd name="connsiteY140" fmla="*/ 773356 h 1310640"/>
              <a:gd name="connsiteX141" fmla="*/ 987338 w 4221480"/>
              <a:gd name="connsiteY141" fmla="*/ 792384 h 1310640"/>
              <a:gd name="connsiteX142" fmla="*/ 949577 w 4221480"/>
              <a:gd name="connsiteY142" fmla="*/ 834193 h 1310640"/>
              <a:gd name="connsiteX143" fmla="*/ 903937 w 4221480"/>
              <a:gd name="connsiteY143" fmla="*/ 878145 h 1310640"/>
              <a:gd name="connsiteX144" fmla="*/ 903937 w 4221480"/>
              <a:gd name="connsiteY144" fmla="*/ 640961 h 1310640"/>
              <a:gd name="connsiteX145" fmla="*/ 932325 w 4221480"/>
              <a:gd name="connsiteY145" fmla="*/ 597946 h 1310640"/>
              <a:gd name="connsiteX146" fmla="*/ 1015048 w 4221480"/>
              <a:gd name="connsiteY146" fmla="*/ 580659 h 1310640"/>
              <a:gd name="connsiteX147" fmla="*/ 1125345 w 4221480"/>
              <a:gd name="connsiteY147" fmla="*/ 640961 h 1310640"/>
              <a:gd name="connsiteX148" fmla="*/ 1125345 w 4221480"/>
              <a:gd name="connsiteY148" fmla="*/ 961496 h 1310640"/>
              <a:gd name="connsiteX149" fmla="*/ 1214451 w 4221480"/>
              <a:gd name="connsiteY149" fmla="*/ 961496 h 1310640"/>
              <a:gd name="connsiteX150" fmla="*/ 1214451 w 4221480"/>
              <a:gd name="connsiteY150" fmla="*/ 625684 h 1310640"/>
              <a:gd name="connsiteX151" fmla="*/ 1162427 w 4221480"/>
              <a:gd name="connsiteY151" fmla="*/ 547560 h 1310640"/>
              <a:gd name="connsiteX152" fmla="*/ 1012875 w 4221480"/>
              <a:gd name="connsiteY152" fmla="*/ 520090 h 1310640"/>
              <a:gd name="connsiteX153" fmla="*/ 502214 w 4221480"/>
              <a:gd name="connsiteY153" fmla="*/ 520090 h 1310640"/>
              <a:gd name="connsiteX154" fmla="*/ 355514 w 4221480"/>
              <a:gd name="connsiteY154" fmla="*/ 550776 h 1310640"/>
              <a:gd name="connsiteX155" fmla="*/ 303082 w 4221480"/>
              <a:gd name="connsiteY155" fmla="*/ 632117 h 1310640"/>
              <a:gd name="connsiteX156" fmla="*/ 303082 w 4221480"/>
              <a:gd name="connsiteY156" fmla="*/ 961496 h 1310640"/>
              <a:gd name="connsiteX157" fmla="*/ 407674 w 4221480"/>
              <a:gd name="connsiteY157" fmla="*/ 961496 h 1310640"/>
              <a:gd name="connsiteX158" fmla="*/ 414465 w 4221480"/>
              <a:gd name="connsiteY158" fmla="*/ 928263 h 1310640"/>
              <a:gd name="connsiteX159" fmla="*/ 429951 w 4221480"/>
              <a:gd name="connsiteY159" fmla="*/ 870374 h 1310640"/>
              <a:gd name="connsiteX160" fmla="*/ 451412 w 4221480"/>
              <a:gd name="connsiteY160" fmla="*/ 813021 h 1310640"/>
              <a:gd name="connsiteX161" fmla="*/ 463365 w 4221480"/>
              <a:gd name="connsiteY161" fmla="*/ 788096 h 1310640"/>
              <a:gd name="connsiteX162" fmla="*/ 479937 w 4221480"/>
              <a:gd name="connsiteY162" fmla="*/ 796940 h 1310640"/>
              <a:gd name="connsiteX163" fmla="*/ 512265 w 4221480"/>
              <a:gd name="connsiteY163" fmla="*/ 802300 h 1310640"/>
              <a:gd name="connsiteX164" fmla="*/ 591320 w 4221480"/>
              <a:gd name="connsiteY164" fmla="*/ 710106 h 1310640"/>
              <a:gd name="connsiteX165" fmla="*/ 565104 w 4221480"/>
              <a:gd name="connsiteY165" fmla="*/ 657845 h 1310640"/>
              <a:gd name="connsiteX166" fmla="*/ 504387 w 4221480"/>
              <a:gd name="connsiteY166" fmla="*/ 639889 h 1310640"/>
              <a:gd name="connsiteX167" fmla="*/ 405501 w 4221480"/>
              <a:gd name="connsiteY167" fmla="*/ 734227 h 1310640"/>
              <a:gd name="connsiteX168" fmla="*/ 385397 w 4221480"/>
              <a:gd name="connsiteY168" fmla="*/ 791312 h 1310640"/>
              <a:gd name="connsiteX169" fmla="*/ 393276 w 4221480"/>
              <a:gd name="connsiteY169" fmla="*/ 731011 h 1310640"/>
              <a:gd name="connsiteX170" fmla="*/ 393276 w 4221480"/>
              <a:gd name="connsiteY170" fmla="*/ 643104 h 1310640"/>
              <a:gd name="connsiteX171" fmla="*/ 504387 w 4221480"/>
              <a:gd name="connsiteY171" fmla="*/ 580659 h 1310640"/>
              <a:gd name="connsiteX172" fmla="*/ 614683 w 4221480"/>
              <a:gd name="connsiteY172" fmla="*/ 640961 h 1310640"/>
              <a:gd name="connsiteX173" fmla="*/ 614683 w 4221480"/>
              <a:gd name="connsiteY173" fmla="*/ 961496 h 1310640"/>
              <a:gd name="connsiteX174" fmla="*/ 703790 w 4221480"/>
              <a:gd name="connsiteY174" fmla="*/ 961496 h 1310640"/>
              <a:gd name="connsiteX175" fmla="*/ 703790 w 4221480"/>
              <a:gd name="connsiteY175" fmla="*/ 626756 h 1310640"/>
              <a:gd name="connsiteX176" fmla="*/ 651358 w 4221480"/>
              <a:gd name="connsiteY176" fmla="*/ 548096 h 1310640"/>
              <a:gd name="connsiteX177" fmla="*/ 502214 w 4221480"/>
              <a:gd name="connsiteY177" fmla="*/ 520090 h 1310640"/>
              <a:gd name="connsiteX178" fmla="*/ 2874012 w 4221480"/>
              <a:gd name="connsiteY178" fmla="*/ 519018 h 1310640"/>
              <a:gd name="connsiteX179" fmla="*/ 2788165 w 4221480"/>
              <a:gd name="connsiteY179" fmla="*/ 569671 h 1310640"/>
              <a:gd name="connsiteX180" fmla="*/ 2779200 w 4221480"/>
              <a:gd name="connsiteY180" fmla="*/ 607996 h 1310640"/>
              <a:gd name="connsiteX181" fmla="*/ 2792376 w 4221480"/>
              <a:gd name="connsiteY181" fmla="*/ 655433 h 1310640"/>
              <a:gd name="connsiteX182" fmla="*/ 2829458 w 4221480"/>
              <a:gd name="connsiteY182" fmla="*/ 687057 h 1310640"/>
              <a:gd name="connsiteX183" fmla="*/ 2886237 w 4221480"/>
              <a:gd name="connsiteY183" fmla="*/ 693758 h 1310640"/>
              <a:gd name="connsiteX184" fmla="*/ 2886237 w 4221480"/>
              <a:gd name="connsiteY184" fmla="*/ 961496 h 1310640"/>
              <a:gd name="connsiteX185" fmla="*/ 2979690 w 4221480"/>
              <a:gd name="connsiteY185" fmla="*/ 961496 h 1310640"/>
              <a:gd name="connsiteX186" fmla="*/ 2997212 w 4221480"/>
              <a:gd name="connsiteY186" fmla="*/ 879754 h 1310640"/>
              <a:gd name="connsiteX187" fmla="*/ 3034023 w 4221480"/>
              <a:gd name="connsiteY187" fmla="*/ 759419 h 1310640"/>
              <a:gd name="connsiteX188" fmla="*/ 3122042 w 4221480"/>
              <a:gd name="connsiteY188" fmla="*/ 623273 h 1310640"/>
              <a:gd name="connsiteX189" fmla="*/ 3141059 w 4221480"/>
              <a:gd name="connsiteY189" fmla="*/ 657309 h 1310640"/>
              <a:gd name="connsiteX190" fmla="*/ 3141059 w 4221480"/>
              <a:gd name="connsiteY190" fmla="*/ 961496 h 1310640"/>
              <a:gd name="connsiteX191" fmla="*/ 3229894 w 4221480"/>
              <a:gd name="connsiteY191" fmla="*/ 961496 h 1310640"/>
              <a:gd name="connsiteX192" fmla="*/ 3229894 w 4221480"/>
              <a:gd name="connsiteY192" fmla="*/ 606923 h 1310640"/>
              <a:gd name="connsiteX193" fmla="*/ 3208840 w 4221480"/>
              <a:gd name="connsiteY193" fmla="*/ 547426 h 1310640"/>
              <a:gd name="connsiteX194" fmla="*/ 3144319 w 4221480"/>
              <a:gd name="connsiteY194" fmla="*/ 520090 h 1310640"/>
              <a:gd name="connsiteX195" fmla="*/ 3084688 w 4221480"/>
              <a:gd name="connsiteY195" fmla="*/ 546488 h 1310640"/>
              <a:gd name="connsiteX196" fmla="*/ 3024242 w 4221480"/>
              <a:gd name="connsiteY196" fmla="*/ 632117 h 1310640"/>
              <a:gd name="connsiteX197" fmla="*/ 2987839 w 4221480"/>
              <a:gd name="connsiteY197" fmla="*/ 700324 h 1310640"/>
              <a:gd name="connsiteX198" fmla="*/ 2968551 w 4221480"/>
              <a:gd name="connsiteY198" fmla="*/ 743071 h 1310640"/>
              <a:gd name="connsiteX199" fmla="*/ 2975072 w 4221480"/>
              <a:gd name="connsiteY199" fmla="*/ 701262 h 1310640"/>
              <a:gd name="connsiteX200" fmla="*/ 2975072 w 4221480"/>
              <a:gd name="connsiteY200" fmla="*/ 618984 h 1310640"/>
              <a:gd name="connsiteX201" fmla="*/ 2932963 w 4221480"/>
              <a:gd name="connsiteY201" fmla="*/ 534563 h 1310640"/>
              <a:gd name="connsiteX202" fmla="*/ 2874012 w 4221480"/>
              <a:gd name="connsiteY202" fmla="*/ 519018 h 1310640"/>
              <a:gd name="connsiteX203" fmla="*/ 2368089 w 4221480"/>
              <a:gd name="connsiteY203" fmla="*/ 519018 h 1310640"/>
              <a:gd name="connsiteX204" fmla="*/ 2282242 w 4221480"/>
              <a:gd name="connsiteY204" fmla="*/ 569671 h 1310640"/>
              <a:gd name="connsiteX205" fmla="*/ 2273549 w 4221480"/>
              <a:gd name="connsiteY205" fmla="*/ 607996 h 1310640"/>
              <a:gd name="connsiteX206" fmla="*/ 2286860 w 4221480"/>
              <a:gd name="connsiteY206" fmla="*/ 655835 h 1310640"/>
              <a:gd name="connsiteX207" fmla="*/ 2323535 w 4221480"/>
              <a:gd name="connsiteY207" fmla="*/ 687057 h 1310640"/>
              <a:gd name="connsiteX208" fmla="*/ 2380314 w 4221480"/>
              <a:gd name="connsiteY208" fmla="*/ 693758 h 1310640"/>
              <a:gd name="connsiteX209" fmla="*/ 2380314 w 4221480"/>
              <a:gd name="connsiteY209" fmla="*/ 739855 h 1310640"/>
              <a:gd name="connsiteX210" fmla="*/ 2356950 w 4221480"/>
              <a:gd name="connsiteY210" fmla="*/ 743071 h 1310640"/>
              <a:gd name="connsiteX211" fmla="*/ 2319596 w 4221480"/>
              <a:gd name="connsiteY211" fmla="*/ 755667 h 1310640"/>
              <a:gd name="connsiteX212" fmla="*/ 2282921 w 4221480"/>
              <a:gd name="connsiteY212" fmla="*/ 792518 h 1310640"/>
              <a:gd name="connsiteX213" fmla="*/ 2266757 w 4221480"/>
              <a:gd name="connsiteY213" fmla="*/ 865013 h 1310640"/>
              <a:gd name="connsiteX214" fmla="*/ 2390365 w 4221480"/>
              <a:gd name="connsiteY214" fmla="*/ 965784 h 1310640"/>
              <a:gd name="connsiteX215" fmla="*/ 2448094 w 4221480"/>
              <a:gd name="connsiteY215" fmla="*/ 943271 h 1310640"/>
              <a:gd name="connsiteX216" fmla="*/ 2469149 w 4221480"/>
              <a:gd name="connsiteY216" fmla="*/ 893422 h 1310640"/>
              <a:gd name="connsiteX217" fmla="*/ 2469149 w 4221480"/>
              <a:gd name="connsiteY217" fmla="*/ 810073 h 1310640"/>
              <a:gd name="connsiteX218" fmla="*/ 2500526 w 4221480"/>
              <a:gd name="connsiteY218" fmla="*/ 823205 h 1310640"/>
              <a:gd name="connsiteX219" fmla="*/ 2544943 w 4221480"/>
              <a:gd name="connsiteY219" fmla="*/ 856169 h 1310640"/>
              <a:gd name="connsiteX220" fmla="*/ 2579037 w 4221480"/>
              <a:gd name="connsiteY220" fmla="*/ 901864 h 1310640"/>
              <a:gd name="connsiteX221" fmla="*/ 2596152 w 4221480"/>
              <a:gd name="connsiteY221" fmla="*/ 941128 h 1310640"/>
              <a:gd name="connsiteX222" fmla="*/ 2600635 w 4221480"/>
              <a:gd name="connsiteY222" fmla="*/ 961496 h 1310640"/>
              <a:gd name="connsiteX223" fmla="*/ 2693001 w 4221480"/>
              <a:gd name="connsiteY223" fmla="*/ 961496 h 1310640"/>
              <a:gd name="connsiteX224" fmla="*/ 2693001 w 4221480"/>
              <a:gd name="connsiteY224" fmla="*/ 522502 h 1310640"/>
              <a:gd name="connsiteX225" fmla="*/ 2603895 w 4221480"/>
              <a:gd name="connsiteY225" fmla="*/ 522502 h 1310640"/>
              <a:gd name="connsiteX226" fmla="*/ 2603895 w 4221480"/>
              <a:gd name="connsiteY226" fmla="*/ 826421 h 1310640"/>
              <a:gd name="connsiteX227" fmla="*/ 2585557 w 4221480"/>
              <a:gd name="connsiteY227" fmla="*/ 802836 h 1310640"/>
              <a:gd name="connsiteX228" fmla="*/ 2546029 w 4221480"/>
              <a:gd name="connsiteY228" fmla="*/ 771479 h 1310640"/>
              <a:gd name="connsiteX229" fmla="*/ 2496043 w 4221480"/>
              <a:gd name="connsiteY229" fmla="*/ 749771 h 1310640"/>
              <a:gd name="connsiteX230" fmla="*/ 2469420 w 4221480"/>
              <a:gd name="connsiteY230" fmla="*/ 743071 h 1310640"/>
              <a:gd name="connsiteX231" fmla="*/ 2469149 w 4221480"/>
              <a:gd name="connsiteY231" fmla="*/ 743071 h 1310640"/>
              <a:gd name="connsiteX232" fmla="*/ 2469149 w 4221480"/>
              <a:gd name="connsiteY232" fmla="*/ 618984 h 1310640"/>
              <a:gd name="connsiteX233" fmla="*/ 2427040 w 4221480"/>
              <a:gd name="connsiteY233" fmla="*/ 534563 h 1310640"/>
              <a:gd name="connsiteX234" fmla="*/ 2368089 w 4221480"/>
              <a:gd name="connsiteY234" fmla="*/ 519018 h 1310640"/>
              <a:gd name="connsiteX235" fmla="*/ 3761823 w 4221480"/>
              <a:gd name="connsiteY235" fmla="*/ 484981 h 1310640"/>
              <a:gd name="connsiteX236" fmla="*/ 3742399 w 4221480"/>
              <a:gd name="connsiteY236" fmla="*/ 505216 h 1310640"/>
              <a:gd name="connsiteX237" fmla="*/ 3698254 w 4221480"/>
              <a:gd name="connsiteY237" fmla="*/ 546623 h 1310640"/>
              <a:gd name="connsiteX238" fmla="*/ 3657775 w 4221480"/>
              <a:gd name="connsiteY238" fmla="*/ 580123 h 1310640"/>
              <a:gd name="connsiteX239" fmla="*/ 3633869 w 4221480"/>
              <a:gd name="connsiteY239" fmla="*/ 600224 h 1310640"/>
              <a:gd name="connsiteX240" fmla="*/ 3677336 w 4221480"/>
              <a:gd name="connsiteY240" fmla="*/ 644177 h 1310640"/>
              <a:gd name="connsiteX241" fmla="*/ 3699476 w 4221480"/>
              <a:gd name="connsiteY241" fmla="*/ 625684 h 1310640"/>
              <a:gd name="connsiteX242" fmla="*/ 3728408 w 4221480"/>
              <a:gd name="connsiteY242" fmla="*/ 602635 h 1310640"/>
              <a:gd name="connsiteX243" fmla="*/ 3774048 w 4221480"/>
              <a:gd name="connsiteY243" fmla="*/ 556539 h 1310640"/>
              <a:gd name="connsiteX244" fmla="*/ 3774048 w 4221480"/>
              <a:gd name="connsiteY244" fmla="*/ 961496 h 1310640"/>
              <a:gd name="connsiteX245" fmla="*/ 3870761 w 4221480"/>
              <a:gd name="connsiteY245" fmla="*/ 961496 h 1310640"/>
              <a:gd name="connsiteX246" fmla="*/ 3870761 w 4221480"/>
              <a:gd name="connsiteY246" fmla="*/ 484981 h 1310640"/>
              <a:gd name="connsiteX247" fmla="*/ 3049318 w 4221480"/>
              <a:gd name="connsiteY247" fmla="*/ 345618 h 1310640"/>
              <a:gd name="connsiteX248" fmla="*/ 3121580 w 4221480"/>
              <a:gd name="connsiteY248" fmla="*/ 363039 h 1310640"/>
              <a:gd name="connsiteX249" fmla="*/ 3137609 w 4221480"/>
              <a:gd name="connsiteY249" fmla="*/ 386355 h 1310640"/>
              <a:gd name="connsiteX250" fmla="*/ 3139510 w 4221480"/>
              <a:gd name="connsiteY250" fmla="*/ 401631 h 1310640"/>
              <a:gd name="connsiteX251" fmla="*/ 2962384 w 4221480"/>
              <a:gd name="connsiteY251" fmla="*/ 401631 h 1310640"/>
              <a:gd name="connsiteX252" fmla="*/ 2964014 w 4221480"/>
              <a:gd name="connsiteY252" fmla="*/ 384479 h 1310640"/>
              <a:gd name="connsiteX253" fmla="*/ 2988600 w 4221480"/>
              <a:gd name="connsiteY253" fmla="*/ 353927 h 1310640"/>
              <a:gd name="connsiteX254" fmla="*/ 3049318 w 4221480"/>
              <a:gd name="connsiteY254" fmla="*/ 345618 h 1310640"/>
              <a:gd name="connsiteX255" fmla="*/ 1031820 w 4221480"/>
              <a:gd name="connsiteY255" fmla="*/ 345618 h 1310640"/>
              <a:gd name="connsiteX256" fmla="*/ 1104083 w 4221480"/>
              <a:gd name="connsiteY256" fmla="*/ 363039 h 1310640"/>
              <a:gd name="connsiteX257" fmla="*/ 1120112 w 4221480"/>
              <a:gd name="connsiteY257" fmla="*/ 386355 h 1310640"/>
              <a:gd name="connsiteX258" fmla="*/ 1122013 w 4221480"/>
              <a:gd name="connsiteY258" fmla="*/ 401631 h 1310640"/>
              <a:gd name="connsiteX259" fmla="*/ 944888 w 4221480"/>
              <a:gd name="connsiteY259" fmla="*/ 401631 h 1310640"/>
              <a:gd name="connsiteX260" fmla="*/ 946517 w 4221480"/>
              <a:gd name="connsiteY260" fmla="*/ 384479 h 1310640"/>
              <a:gd name="connsiteX261" fmla="*/ 971103 w 4221480"/>
              <a:gd name="connsiteY261" fmla="*/ 353927 h 1310640"/>
              <a:gd name="connsiteX262" fmla="*/ 1031820 w 4221480"/>
              <a:gd name="connsiteY262" fmla="*/ 345618 h 1310640"/>
              <a:gd name="connsiteX263" fmla="*/ 2158906 w 4221480"/>
              <a:gd name="connsiteY263" fmla="*/ 261196 h 1310640"/>
              <a:gd name="connsiteX264" fmla="*/ 2069799 w 4221480"/>
              <a:gd name="connsiteY264" fmla="*/ 262268 h 1310640"/>
              <a:gd name="connsiteX265" fmla="*/ 2069799 w 4221480"/>
              <a:gd name="connsiteY265" fmla="*/ 450944 h 1310640"/>
              <a:gd name="connsiteX266" fmla="*/ 2158906 w 4221480"/>
              <a:gd name="connsiteY266" fmla="*/ 455500 h 1310640"/>
              <a:gd name="connsiteX267" fmla="*/ 3135979 w 4221480"/>
              <a:gd name="connsiteY267" fmla="*/ 245651 h 1310640"/>
              <a:gd name="connsiteX268" fmla="*/ 3135979 w 4221480"/>
              <a:gd name="connsiteY268" fmla="*/ 309437 h 1310640"/>
              <a:gd name="connsiteX269" fmla="*/ 3042526 w 4221480"/>
              <a:gd name="connsiteY269" fmla="*/ 289604 h 1310640"/>
              <a:gd name="connsiteX270" fmla="*/ 2957223 w 4221480"/>
              <a:gd name="connsiteY270" fmla="*/ 300861 h 1310640"/>
              <a:gd name="connsiteX271" fmla="*/ 2874636 w 4221480"/>
              <a:gd name="connsiteY271" fmla="*/ 396271 h 1310640"/>
              <a:gd name="connsiteX272" fmla="*/ 2874636 w 4221480"/>
              <a:gd name="connsiteY272" fmla="*/ 450944 h 1310640"/>
              <a:gd name="connsiteX273" fmla="*/ 3225085 w 4221480"/>
              <a:gd name="connsiteY273" fmla="*/ 450944 h 1310640"/>
              <a:gd name="connsiteX274" fmla="*/ 3225085 w 4221480"/>
              <a:gd name="connsiteY274" fmla="*/ 245651 h 1310640"/>
              <a:gd name="connsiteX275" fmla="*/ 1118482 w 4221480"/>
              <a:gd name="connsiteY275" fmla="*/ 245651 h 1310640"/>
              <a:gd name="connsiteX276" fmla="*/ 1118482 w 4221480"/>
              <a:gd name="connsiteY276" fmla="*/ 309437 h 1310640"/>
              <a:gd name="connsiteX277" fmla="*/ 1025029 w 4221480"/>
              <a:gd name="connsiteY277" fmla="*/ 289604 h 1310640"/>
              <a:gd name="connsiteX278" fmla="*/ 939725 w 4221480"/>
              <a:gd name="connsiteY278" fmla="*/ 300861 h 1310640"/>
              <a:gd name="connsiteX279" fmla="*/ 857139 w 4221480"/>
              <a:gd name="connsiteY279" fmla="*/ 396271 h 1310640"/>
              <a:gd name="connsiteX280" fmla="*/ 857139 w 4221480"/>
              <a:gd name="connsiteY280" fmla="*/ 450944 h 1310640"/>
              <a:gd name="connsiteX281" fmla="*/ 1207588 w 4221480"/>
              <a:gd name="connsiteY281" fmla="*/ 450944 h 1310640"/>
              <a:gd name="connsiteX282" fmla="*/ 1207588 w 4221480"/>
              <a:gd name="connsiteY282" fmla="*/ 245651 h 1310640"/>
              <a:gd name="connsiteX283" fmla="*/ 3230791 w 4221480"/>
              <a:gd name="connsiteY283" fmla="*/ 56976 h 1310640"/>
              <a:gd name="connsiteX284" fmla="*/ 3141684 w 4221480"/>
              <a:gd name="connsiteY284" fmla="*/ 58047 h 1310640"/>
              <a:gd name="connsiteX285" fmla="*/ 3141684 w 4221480"/>
              <a:gd name="connsiteY285" fmla="*/ 207327 h 1310640"/>
              <a:gd name="connsiteX286" fmla="*/ 3230791 w 4221480"/>
              <a:gd name="connsiteY286" fmla="*/ 209470 h 1310640"/>
              <a:gd name="connsiteX287" fmla="*/ 0 w 4221480"/>
              <a:gd name="connsiteY287" fmla="*/ 0 h 1310640"/>
              <a:gd name="connsiteX288" fmla="*/ 4221480 w 4221480"/>
              <a:gd name="connsiteY288" fmla="*/ 0 h 1310640"/>
              <a:gd name="connsiteX289" fmla="*/ 4221480 w 4221480"/>
              <a:gd name="connsiteY289" fmla="*/ 1310640 h 1310640"/>
              <a:gd name="connsiteX290" fmla="*/ 0 w 4221480"/>
              <a:gd name="connsiteY290" fmla="*/ 1310640 h 1310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</a:cxnLst>
            <a:rect l="l" t="t" r="r" b="b"/>
            <a:pathLst>
              <a:path w="4221480" h="1310640">
                <a:moveTo>
                  <a:pt x="2078026" y="1060390"/>
                </a:moveTo>
                <a:cubicBezTo>
                  <a:pt x="2089254" y="1060390"/>
                  <a:pt x="2097993" y="1063830"/>
                  <a:pt x="2104241" y="1070708"/>
                </a:cubicBezTo>
                <a:cubicBezTo>
                  <a:pt x="2110490" y="1077587"/>
                  <a:pt x="2113613" y="1085851"/>
                  <a:pt x="2113613" y="1095499"/>
                </a:cubicBezTo>
                <a:cubicBezTo>
                  <a:pt x="2113613" y="1104969"/>
                  <a:pt x="2110399" y="1113187"/>
                  <a:pt x="2103969" y="1120156"/>
                </a:cubicBezTo>
                <a:cubicBezTo>
                  <a:pt x="2097541" y="1127123"/>
                  <a:pt x="2088893" y="1130608"/>
                  <a:pt x="2078026" y="1130608"/>
                </a:cubicBezTo>
                <a:cubicBezTo>
                  <a:pt x="2066615" y="1130608"/>
                  <a:pt x="2057651" y="1127123"/>
                  <a:pt x="2051130" y="1120156"/>
                </a:cubicBezTo>
                <a:cubicBezTo>
                  <a:pt x="2044611" y="1113187"/>
                  <a:pt x="2041351" y="1104969"/>
                  <a:pt x="2041351" y="1095499"/>
                </a:cubicBezTo>
                <a:cubicBezTo>
                  <a:pt x="2041351" y="1086029"/>
                  <a:pt x="2044656" y="1077811"/>
                  <a:pt x="2051267" y="1070842"/>
                </a:cubicBezTo>
                <a:cubicBezTo>
                  <a:pt x="2057878" y="1063874"/>
                  <a:pt x="2066797" y="1060390"/>
                  <a:pt x="2078026" y="1060390"/>
                </a:cubicBezTo>
                <a:close/>
                <a:moveTo>
                  <a:pt x="2084546" y="1020725"/>
                </a:moveTo>
                <a:cubicBezTo>
                  <a:pt x="2053213" y="1020725"/>
                  <a:pt x="2030212" y="1029927"/>
                  <a:pt x="2015543" y="1048329"/>
                </a:cubicBezTo>
                <a:cubicBezTo>
                  <a:pt x="2004495" y="1062445"/>
                  <a:pt x="1998971" y="1078525"/>
                  <a:pt x="1998971" y="1096570"/>
                </a:cubicBezTo>
                <a:cubicBezTo>
                  <a:pt x="1998971" y="1122836"/>
                  <a:pt x="2009385" y="1142936"/>
                  <a:pt x="2030212" y="1156872"/>
                </a:cubicBezTo>
                <a:cubicBezTo>
                  <a:pt x="2042709" y="1164912"/>
                  <a:pt x="2063808" y="1168932"/>
                  <a:pt x="2093511" y="1168932"/>
                </a:cubicBezTo>
                <a:lnTo>
                  <a:pt x="2093511" y="1254694"/>
                </a:lnTo>
                <a:lnTo>
                  <a:pt x="2181530" y="1254694"/>
                </a:lnTo>
                <a:lnTo>
                  <a:pt x="2181530" y="1122836"/>
                </a:lnTo>
                <a:cubicBezTo>
                  <a:pt x="2181530" y="1072450"/>
                  <a:pt x="2159616" y="1039932"/>
                  <a:pt x="2115787" y="1025282"/>
                </a:cubicBezTo>
                <a:cubicBezTo>
                  <a:pt x="2107999" y="1022244"/>
                  <a:pt x="2097586" y="1020725"/>
                  <a:pt x="2084546" y="1020725"/>
                </a:cubicBezTo>
                <a:close/>
                <a:moveTo>
                  <a:pt x="1918509" y="841965"/>
                </a:moveTo>
                <a:cubicBezTo>
                  <a:pt x="1929739" y="841965"/>
                  <a:pt x="1938478" y="845405"/>
                  <a:pt x="1944725" y="852283"/>
                </a:cubicBezTo>
                <a:cubicBezTo>
                  <a:pt x="1950973" y="859163"/>
                  <a:pt x="1954098" y="867426"/>
                  <a:pt x="1954098" y="877074"/>
                </a:cubicBezTo>
                <a:cubicBezTo>
                  <a:pt x="1954098" y="886544"/>
                  <a:pt x="1950883" y="894762"/>
                  <a:pt x="1944454" y="901731"/>
                </a:cubicBezTo>
                <a:cubicBezTo>
                  <a:pt x="1938024" y="908698"/>
                  <a:pt x="1929376" y="912183"/>
                  <a:pt x="1918509" y="912183"/>
                </a:cubicBezTo>
                <a:cubicBezTo>
                  <a:pt x="1907643" y="912183"/>
                  <a:pt x="1899176" y="908698"/>
                  <a:pt x="1893109" y="901731"/>
                </a:cubicBezTo>
                <a:cubicBezTo>
                  <a:pt x="1887041" y="894762"/>
                  <a:pt x="1884008" y="886544"/>
                  <a:pt x="1884008" y="877074"/>
                </a:cubicBezTo>
                <a:cubicBezTo>
                  <a:pt x="1884008" y="867247"/>
                  <a:pt x="1886951" y="858939"/>
                  <a:pt x="1892837" y="852150"/>
                </a:cubicBezTo>
                <a:cubicBezTo>
                  <a:pt x="1898724" y="845360"/>
                  <a:pt x="1907280" y="841965"/>
                  <a:pt x="1918509" y="841965"/>
                </a:cubicBezTo>
                <a:close/>
                <a:moveTo>
                  <a:pt x="2381400" y="811145"/>
                </a:moveTo>
                <a:lnTo>
                  <a:pt x="2381400" y="877074"/>
                </a:lnTo>
                <a:cubicBezTo>
                  <a:pt x="2381400" y="892440"/>
                  <a:pt x="2374700" y="900123"/>
                  <a:pt x="2361297" y="900123"/>
                </a:cubicBezTo>
                <a:cubicBezTo>
                  <a:pt x="2343548" y="899051"/>
                  <a:pt x="2334674" y="886544"/>
                  <a:pt x="2334674" y="862602"/>
                </a:cubicBezTo>
                <a:cubicBezTo>
                  <a:pt x="2334674" y="858135"/>
                  <a:pt x="2335398" y="852329"/>
                  <a:pt x="2336847" y="845181"/>
                </a:cubicBezTo>
                <a:cubicBezTo>
                  <a:pt x="2340832" y="822490"/>
                  <a:pt x="2355682" y="811145"/>
                  <a:pt x="2381400" y="811145"/>
                </a:cubicBezTo>
                <a:close/>
                <a:moveTo>
                  <a:pt x="510092" y="691345"/>
                </a:moveTo>
                <a:cubicBezTo>
                  <a:pt x="520234" y="691345"/>
                  <a:pt x="527976" y="694383"/>
                  <a:pt x="533320" y="700458"/>
                </a:cubicBezTo>
                <a:cubicBezTo>
                  <a:pt x="538662" y="706532"/>
                  <a:pt x="541334" y="713769"/>
                  <a:pt x="541334" y="722166"/>
                </a:cubicBezTo>
                <a:cubicBezTo>
                  <a:pt x="541334" y="730564"/>
                  <a:pt x="538572" y="737801"/>
                  <a:pt x="533048" y="743875"/>
                </a:cubicBezTo>
                <a:cubicBezTo>
                  <a:pt x="527524" y="749950"/>
                  <a:pt x="519872" y="752988"/>
                  <a:pt x="510092" y="752988"/>
                </a:cubicBezTo>
                <a:cubicBezTo>
                  <a:pt x="500675" y="752988"/>
                  <a:pt x="493113" y="749905"/>
                  <a:pt x="487408" y="743741"/>
                </a:cubicBezTo>
                <a:cubicBezTo>
                  <a:pt x="481703" y="737577"/>
                  <a:pt x="478850" y="730386"/>
                  <a:pt x="478850" y="722166"/>
                </a:cubicBezTo>
                <a:cubicBezTo>
                  <a:pt x="478850" y="713947"/>
                  <a:pt x="481613" y="706756"/>
                  <a:pt x="487136" y="700592"/>
                </a:cubicBezTo>
                <a:cubicBezTo>
                  <a:pt x="492661" y="694428"/>
                  <a:pt x="500312" y="691345"/>
                  <a:pt x="510092" y="691345"/>
                </a:cubicBezTo>
                <a:close/>
                <a:moveTo>
                  <a:pt x="1016407" y="689202"/>
                </a:moveTo>
                <a:cubicBezTo>
                  <a:pt x="1026367" y="689202"/>
                  <a:pt x="1034020" y="692239"/>
                  <a:pt x="1039362" y="698314"/>
                </a:cubicBezTo>
                <a:cubicBezTo>
                  <a:pt x="1044705" y="704389"/>
                  <a:pt x="1047377" y="711625"/>
                  <a:pt x="1047377" y="720022"/>
                </a:cubicBezTo>
                <a:cubicBezTo>
                  <a:pt x="1047377" y="728420"/>
                  <a:pt x="1044614" y="735656"/>
                  <a:pt x="1039090" y="741731"/>
                </a:cubicBezTo>
                <a:cubicBezTo>
                  <a:pt x="1033566" y="747806"/>
                  <a:pt x="1026005" y="750843"/>
                  <a:pt x="1016407" y="750843"/>
                </a:cubicBezTo>
                <a:cubicBezTo>
                  <a:pt x="1006989" y="750843"/>
                  <a:pt x="999427" y="747762"/>
                  <a:pt x="993722" y="741597"/>
                </a:cubicBezTo>
                <a:cubicBezTo>
                  <a:pt x="988017" y="735433"/>
                  <a:pt x="985164" y="728241"/>
                  <a:pt x="985164" y="720022"/>
                </a:cubicBezTo>
                <a:cubicBezTo>
                  <a:pt x="985164" y="711804"/>
                  <a:pt x="987927" y="704612"/>
                  <a:pt x="993450" y="698448"/>
                </a:cubicBezTo>
                <a:cubicBezTo>
                  <a:pt x="998975" y="692283"/>
                  <a:pt x="1006626" y="689202"/>
                  <a:pt x="1016407" y="689202"/>
                </a:cubicBezTo>
                <a:close/>
                <a:moveTo>
                  <a:pt x="2869393" y="572887"/>
                </a:moveTo>
                <a:cubicBezTo>
                  <a:pt x="2880622" y="572887"/>
                  <a:pt x="2889360" y="576415"/>
                  <a:pt x="2895609" y="583474"/>
                </a:cubicBezTo>
                <a:cubicBezTo>
                  <a:pt x="2901857" y="590531"/>
                  <a:pt x="2904982" y="598705"/>
                  <a:pt x="2904982" y="607996"/>
                </a:cubicBezTo>
                <a:cubicBezTo>
                  <a:pt x="2904982" y="617644"/>
                  <a:pt x="2901857" y="625907"/>
                  <a:pt x="2895609" y="632787"/>
                </a:cubicBezTo>
                <a:cubicBezTo>
                  <a:pt x="2889360" y="639665"/>
                  <a:pt x="2880622" y="643104"/>
                  <a:pt x="2869393" y="643104"/>
                </a:cubicBezTo>
                <a:cubicBezTo>
                  <a:pt x="2858164" y="643104"/>
                  <a:pt x="2849607" y="639710"/>
                  <a:pt x="2843721" y="632920"/>
                </a:cubicBezTo>
                <a:cubicBezTo>
                  <a:pt x="2837835" y="626131"/>
                  <a:pt x="2834892" y="617822"/>
                  <a:pt x="2834892" y="607996"/>
                </a:cubicBezTo>
                <a:cubicBezTo>
                  <a:pt x="2834892" y="598526"/>
                  <a:pt x="2837835" y="590308"/>
                  <a:pt x="2843721" y="583339"/>
                </a:cubicBezTo>
                <a:cubicBezTo>
                  <a:pt x="2849607" y="576371"/>
                  <a:pt x="2858164" y="572887"/>
                  <a:pt x="2869393" y="572887"/>
                </a:cubicBezTo>
                <a:close/>
                <a:moveTo>
                  <a:pt x="2363470" y="572887"/>
                </a:moveTo>
                <a:cubicBezTo>
                  <a:pt x="2374700" y="572887"/>
                  <a:pt x="2383437" y="576415"/>
                  <a:pt x="2389686" y="583474"/>
                </a:cubicBezTo>
                <a:cubicBezTo>
                  <a:pt x="2395934" y="590531"/>
                  <a:pt x="2399059" y="598705"/>
                  <a:pt x="2399059" y="607996"/>
                </a:cubicBezTo>
                <a:cubicBezTo>
                  <a:pt x="2399059" y="617644"/>
                  <a:pt x="2395934" y="625907"/>
                  <a:pt x="2389686" y="632787"/>
                </a:cubicBezTo>
                <a:cubicBezTo>
                  <a:pt x="2383437" y="639665"/>
                  <a:pt x="2374700" y="643104"/>
                  <a:pt x="2363470" y="643104"/>
                </a:cubicBezTo>
                <a:cubicBezTo>
                  <a:pt x="2352241" y="643104"/>
                  <a:pt x="2343683" y="639710"/>
                  <a:pt x="2337798" y="632920"/>
                </a:cubicBezTo>
                <a:cubicBezTo>
                  <a:pt x="2331912" y="626131"/>
                  <a:pt x="2328969" y="617822"/>
                  <a:pt x="2328969" y="607996"/>
                </a:cubicBezTo>
                <a:cubicBezTo>
                  <a:pt x="2328969" y="598526"/>
                  <a:pt x="2331912" y="590308"/>
                  <a:pt x="2337798" y="583339"/>
                </a:cubicBezTo>
                <a:cubicBezTo>
                  <a:pt x="2343683" y="576371"/>
                  <a:pt x="2352241" y="572887"/>
                  <a:pt x="2363470" y="572887"/>
                </a:cubicBezTo>
                <a:close/>
                <a:moveTo>
                  <a:pt x="1983166" y="520090"/>
                </a:moveTo>
                <a:cubicBezTo>
                  <a:pt x="1925754" y="520090"/>
                  <a:pt x="1881880" y="529470"/>
                  <a:pt x="1851543" y="548231"/>
                </a:cubicBezTo>
                <a:cubicBezTo>
                  <a:pt x="1821208" y="566991"/>
                  <a:pt x="1806040" y="592451"/>
                  <a:pt x="1806040" y="624613"/>
                </a:cubicBezTo>
                <a:lnTo>
                  <a:pt x="1806040" y="638816"/>
                </a:lnTo>
                <a:lnTo>
                  <a:pt x="1894060" y="638816"/>
                </a:lnTo>
                <a:lnTo>
                  <a:pt x="1894060" y="632117"/>
                </a:lnTo>
                <a:cubicBezTo>
                  <a:pt x="1894060" y="614429"/>
                  <a:pt x="1900896" y="601430"/>
                  <a:pt x="1914570" y="593121"/>
                </a:cubicBezTo>
                <a:cubicBezTo>
                  <a:pt x="1928244" y="584814"/>
                  <a:pt x="1951834" y="580659"/>
                  <a:pt x="1985339" y="580659"/>
                </a:cubicBezTo>
                <a:cubicBezTo>
                  <a:pt x="2045468" y="580659"/>
                  <a:pt x="2075532" y="600760"/>
                  <a:pt x="2075532" y="640961"/>
                </a:cubicBezTo>
                <a:lnTo>
                  <a:pt x="2075532" y="739855"/>
                </a:lnTo>
                <a:cubicBezTo>
                  <a:pt x="2075532" y="737532"/>
                  <a:pt x="2069601" y="728957"/>
                  <a:pt x="2057738" y="714126"/>
                </a:cubicBezTo>
                <a:cubicBezTo>
                  <a:pt x="2045876" y="699296"/>
                  <a:pt x="2029848" y="685584"/>
                  <a:pt x="2009654" y="672987"/>
                </a:cubicBezTo>
                <a:cubicBezTo>
                  <a:pt x="1989459" y="660391"/>
                  <a:pt x="1966142" y="654093"/>
                  <a:pt x="1939699" y="654093"/>
                </a:cubicBezTo>
                <a:cubicBezTo>
                  <a:pt x="1926660" y="654093"/>
                  <a:pt x="1914796" y="655611"/>
                  <a:pt x="1904112" y="658649"/>
                </a:cubicBezTo>
                <a:cubicBezTo>
                  <a:pt x="1843258" y="673122"/>
                  <a:pt x="1812831" y="718861"/>
                  <a:pt x="1812831" y="795868"/>
                </a:cubicBezTo>
                <a:lnTo>
                  <a:pt x="1812831" y="866085"/>
                </a:lnTo>
                <a:cubicBezTo>
                  <a:pt x="1812831" y="905572"/>
                  <a:pt x="1826958" y="933713"/>
                  <a:pt x="1855212" y="950507"/>
                </a:cubicBezTo>
                <a:cubicBezTo>
                  <a:pt x="1871874" y="959977"/>
                  <a:pt x="1891162" y="964712"/>
                  <a:pt x="1913077" y="964712"/>
                </a:cubicBezTo>
                <a:cubicBezTo>
                  <a:pt x="1954913" y="964712"/>
                  <a:pt x="1983076" y="948274"/>
                  <a:pt x="1997564" y="915399"/>
                </a:cubicBezTo>
                <a:cubicBezTo>
                  <a:pt x="2003541" y="900926"/>
                  <a:pt x="2006529" y="887347"/>
                  <a:pt x="2006529" y="874662"/>
                </a:cubicBezTo>
                <a:cubicBezTo>
                  <a:pt x="2006529" y="857867"/>
                  <a:pt x="2002364" y="842590"/>
                  <a:pt x="1994033" y="828833"/>
                </a:cubicBezTo>
                <a:cubicBezTo>
                  <a:pt x="1985701" y="815075"/>
                  <a:pt x="1973930" y="804801"/>
                  <a:pt x="1958716" y="798013"/>
                </a:cubicBezTo>
                <a:cubicBezTo>
                  <a:pt x="1948212" y="793546"/>
                  <a:pt x="1929286" y="791312"/>
                  <a:pt x="1901938" y="791312"/>
                </a:cubicBezTo>
                <a:lnTo>
                  <a:pt x="1901938" y="755131"/>
                </a:lnTo>
                <a:cubicBezTo>
                  <a:pt x="1901938" y="746376"/>
                  <a:pt x="1904655" y="737532"/>
                  <a:pt x="1910088" y="728599"/>
                </a:cubicBezTo>
                <a:cubicBezTo>
                  <a:pt x="1915521" y="719665"/>
                  <a:pt x="1925391" y="714931"/>
                  <a:pt x="1939699" y="714394"/>
                </a:cubicBezTo>
                <a:cubicBezTo>
                  <a:pt x="1958535" y="714394"/>
                  <a:pt x="1975016" y="721274"/>
                  <a:pt x="1989143" y="735031"/>
                </a:cubicBezTo>
                <a:cubicBezTo>
                  <a:pt x="2003270" y="748788"/>
                  <a:pt x="2017577" y="767191"/>
                  <a:pt x="2032066" y="790240"/>
                </a:cubicBezTo>
                <a:cubicBezTo>
                  <a:pt x="2050720" y="819720"/>
                  <a:pt x="2062628" y="842948"/>
                  <a:pt x="2067790" y="859922"/>
                </a:cubicBezTo>
                <a:cubicBezTo>
                  <a:pt x="2072951" y="876895"/>
                  <a:pt x="2075532" y="895745"/>
                  <a:pt x="2075532" y="916471"/>
                </a:cubicBezTo>
                <a:lnTo>
                  <a:pt x="2075532" y="961496"/>
                </a:lnTo>
                <a:lnTo>
                  <a:pt x="2164367" y="961496"/>
                </a:lnTo>
                <a:lnTo>
                  <a:pt x="2164367" y="618984"/>
                </a:lnTo>
                <a:cubicBezTo>
                  <a:pt x="2164367" y="553054"/>
                  <a:pt x="2103967" y="520090"/>
                  <a:pt x="1983166" y="520090"/>
                </a:cubicBezTo>
                <a:close/>
                <a:moveTo>
                  <a:pt x="1501259" y="520090"/>
                </a:moveTo>
                <a:cubicBezTo>
                  <a:pt x="1444390" y="520626"/>
                  <a:pt x="1400697" y="530542"/>
                  <a:pt x="1370180" y="549838"/>
                </a:cubicBezTo>
                <a:cubicBezTo>
                  <a:pt x="1339662" y="569135"/>
                  <a:pt x="1324404" y="594775"/>
                  <a:pt x="1324404" y="626756"/>
                </a:cubicBezTo>
                <a:lnTo>
                  <a:pt x="1324404" y="684914"/>
                </a:lnTo>
                <a:lnTo>
                  <a:pt x="1380096" y="684914"/>
                </a:lnTo>
                <a:cubicBezTo>
                  <a:pt x="1377923" y="685449"/>
                  <a:pt x="1374074" y="687594"/>
                  <a:pt x="1368549" y="691345"/>
                </a:cubicBezTo>
                <a:cubicBezTo>
                  <a:pt x="1363026" y="695098"/>
                  <a:pt x="1356461" y="702066"/>
                  <a:pt x="1348854" y="712251"/>
                </a:cubicBezTo>
                <a:cubicBezTo>
                  <a:pt x="1339980" y="724400"/>
                  <a:pt x="1335542" y="740480"/>
                  <a:pt x="1335542" y="760492"/>
                </a:cubicBezTo>
                <a:lnTo>
                  <a:pt x="1335542" y="961496"/>
                </a:lnTo>
                <a:lnTo>
                  <a:pt x="1424649" y="961496"/>
                </a:lnTo>
                <a:lnTo>
                  <a:pt x="1424649" y="755131"/>
                </a:lnTo>
                <a:cubicBezTo>
                  <a:pt x="1424649" y="737622"/>
                  <a:pt x="1428723" y="722971"/>
                  <a:pt x="1436874" y="711178"/>
                </a:cubicBezTo>
                <a:cubicBezTo>
                  <a:pt x="1448284" y="695812"/>
                  <a:pt x="1461958" y="688130"/>
                  <a:pt x="1477895" y="688130"/>
                </a:cubicBezTo>
                <a:lnTo>
                  <a:pt x="1477895" y="637745"/>
                </a:lnTo>
                <a:lnTo>
                  <a:pt x="1412424" y="637745"/>
                </a:lnTo>
                <a:lnTo>
                  <a:pt x="1412424" y="632117"/>
                </a:lnTo>
                <a:cubicBezTo>
                  <a:pt x="1412424" y="597812"/>
                  <a:pt x="1443213" y="580659"/>
                  <a:pt x="1504791" y="580659"/>
                </a:cubicBezTo>
                <a:cubicBezTo>
                  <a:pt x="1567093" y="580659"/>
                  <a:pt x="1598244" y="600760"/>
                  <a:pt x="1598244" y="640961"/>
                </a:cubicBezTo>
                <a:lnTo>
                  <a:pt x="1598244" y="961496"/>
                </a:lnTo>
                <a:lnTo>
                  <a:pt x="1687078" y="961496"/>
                </a:lnTo>
                <a:lnTo>
                  <a:pt x="1687078" y="618984"/>
                </a:lnTo>
                <a:cubicBezTo>
                  <a:pt x="1687078" y="586108"/>
                  <a:pt x="1671005" y="561407"/>
                  <a:pt x="1638857" y="544880"/>
                </a:cubicBezTo>
                <a:cubicBezTo>
                  <a:pt x="1606710" y="528353"/>
                  <a:pt x="1560844" y="520090"/>
                  <a:pt x="1501259" y="520090"/>
                </a:cubicBezTo>
                <a:close/>
                <a:moveTo>
                  <a:pt x="1012875" y="520090"/>
                </a:moveTo>
                <a:cubicBezTo>
                  <a:pt x="949486" y="520090"/>
                  <a:pt x="900450" y="530408"/>
                  <a:pt x="865768" y="551044"/>
                </a:cubicBezTo>
                <a:cubicBezTo>
                  <a:pt x="831085" y="571681"/>
                  <a:pt x="813744" y="598347"/>
                  <a:pt x="813744" y="631045"/>
                </a:cubicBezTo>
                <a:lnTo>
                  <a:pt x="813744" y="961496"/>
                </a:lnTo>
                <a:lnTo>
                  <a:pt x="918335" y="961496"/>
                </a:lnTo>
                <a:cubicBezTo>
                  <a:pt x="926666" y="953455"/>
                  <a:pt x="940385" y="939876"/>
                  <a:pt x="959493" y="920759"/>
                </a:cubicBezTo>
                <a:cubicBezTo>
                  <a:pt x="978599" y="901641"/>
                  <a:pt x="999019" y="880469"/>
                  <a:pt x="1020753" y="857241"/>
                </a:cubicBezTo>
                <a:cubicBezTo>
                  <a:pt x="1050274" y="825974"/>
                  <a:pt x="1070830" y="801631"/>
                  <a:pt x="1082421" y="784210"/>
                </a:cubicBezTo>
                <a:cubicBezTo>
                  <a:pt x="1094012" y="766790"/>
                  <a:pt x="1099807" y="745037"/>
                  <a:pt x="1099807" y="718950"/>
                </a:cubicBezTo>
                <a:cubicBezTo>
                  <a:pt x="1099807" y="697510"/>
                  <a:pt x="1093287" y="678973"/>
                  <a:pt x="1080248" y="663340"/>
                </a:cubicBezTo>
                <a:cubicBezTo>
                  <a:pt x="1067207" y="647706"/>
                  <a:pt x="1046652" y="639174"/>
                  <a:pt x="1018579" y="637745"/>
                </a:cubicBezTo>
                <a:cubicBezTo>
                  <a:pt x="994854" y="637745"/>
                  <a:pt x="975158" y="643998"/>
                  <a:pt x="959493" y="656505"/>
                </a:cubicBezTo>
                <a:cubicBezTo>
                  <a:pt x="943826" y="669012"/>
                  <a:pt x="934544" y="686164"/>
                  <a:pt x="931646" y="707962"/>
                </a:cubicBezTo>
                <a:cubicBezTo>
                  <a:pt x="931646" y="738872"/>
                  <a:pt x="938936" y="760670"/>
                  <a:pt x="953515" y="773356"/>
                </a:cubicBezTo>
                <a:cubicBezTo>
                  <a:pt x="968095" y="786042"/>
                  <a:pt x="979369" y="792384"/>
                  <a:pt x="987338" y="792384"/>
                </a:cubicBezTo>
                <a:cubicBezTo>
                  <a:pt x="984622" y="797744"/>
                  <a:pt x="972034" y="811681"/>
                  <a:pt x="949577" y="834193"/>
                </a:cubicBezTo>
                <a:cubicBezTo>
                  <a:pt x="920598" y="862781"/>
                  <a:pt x="905386" y="877431"/>
                  <a:pt x="903937" y="878145"/>
                </a:cubicBezTo>
                <a:lnTo>
                  <a:pt x="903937" y="640961"/>
                </a:lnTo>
                <a:cubicBezTo>
                  <a:pt x="903937" y="623273"/>
                  <a:pt x="913400" y="608934"/>
                  <a:pt x="932325" y="597946"/>
                </a:cubicBezTo>
                <a:cubicBezTo>
                  <a:pt x="951252" y="586957"/>
                  <a:pt x="978826" y="581196"/>
                  <a:pt x="1015048" y="580659"/>
                </a:cubicBezTo>
                <a:cubicBezTo>
                  <a:pt x="1088579" y="580659"/>
                  <a:pt x="1125345" y="600760"/>
                  <a:pt x="1125345" y="640961"/>
                </a:cubicBezTo>
                <a:lnTo>
                  <a:pt x="1125345" y="961496"/>
                </a:lnTo>
                <a:lnTo>
                  <a:pt x="1214451" y="961496"/>
                </a:lnTo>
                <a:lnTo>
                  <a:pt x="1214451" y="625684"/>
                </a:lnTo>
                <a:cubicBezTo>
                  <a:pt x="1214451" y="591916"/>
                  <a:pt x="1197109" y="565874"/>
                  <a:pt x="1162427" y="547560"/>
                </a:cubicBezTo>
                <a:cubicBezTo>
                  <a:pt x="1127744" y="529247"/>
                  <a:pt x="1077894" y="520090"/>
                  <a:pt x="1012875" y="520090"/>
                </a:cubicBezTo>
                <a:close/>
                <a:moveTo>
                  <a:pt x="502214" y="520090"/>
                </a:moveTo>
                <a:cubicBezTo>
                  <a:pt x="439368" y="520090"/>
                  <a:pt x="390469" y="530319"/>
                  <a:pt x="355514" y="550776"/>
                </a:cubicBezTo>
                <a:cubicBezTo>
                  <a:pt x="320560" y="571235"/>
                  <a:pt x="303082" y="598347"/>
                  <a:pt x="303082" y="632117"/>
                </a:cubicBezTo>
                <a:lnTo>
                  <a:pt x="303082" y="961496"/>
                </a:lnTo>
                <a:lnTo>
                  <a:pt x="407674" y="961496"/>
                </a:lnTo>
                <a:cubicBezTo>
                  <a:pt x="408398" y="956315"/>
                  <a:pt x="410663" y="945237"/>
                  <a:pt x="414465" y="928263"/>
                </a:cubicBezTo>
                <a:cubicBezTo>
                  <a:pt x="418269" y="911289"/>
                  <a:pt x="423430" y="891993"/>
                  <a:pt x="429951" y="870374"/>
                </a:cubicBezTo>
                <a:cubicBezTo>
                  <a:pt x="437376" y="846610"/>
                  <a:pt x="444531" y="827493"/>
                  <a:pt x="451412" y="813021"/>
                </a:cubicBezTo>
                <a:cubicBezTo>
                  <a:pt x="458295" y="798548"/>
                  <a:pt x="462279" y="790240"/>
                  <a:pt x="463365" y="788096"/>
                </a:cubicBezTo>
                <a:cubicBezTo>
                  <a:pt x="466083" y="790419"/>
                  <a:pt x="471606" y="793367"/>
                  <a:pt x="479937" y="796940"/>
                </a:cubicBezTo>
                <a:cubicBezTo>
                  <a:pt x="488268" y="800514"/>
                  <a:pt x="499044" y="802300"/>
                  <a:pt x="512265" y="802300"/>
                </a:cubicBezTo>
                <a:cubicBezTo>
                  <a:pt x="564969" y="801050"/>
                  <a:pt x="591320" y="770318"/>
                  <a:pt x="591320" y="710106"/>
                </a:cubicBezTo>
                <a:cubicBezTo>
                  <a:pt x="589691" y="687236"/>
                  <a:pt x="580952" y="669816"/>
                  <a:pt x="565104" y="657845"/>
                </a:cubicBezTo>
                <a:cubicBezTo>
                  <a:pt x="549258" y="645874"/>
                  <a:pt x="529018" y="639889"/>
                  <a:pt x="504387" y="639889"/>
                </a:cubicBezTo>
                <a:cubicBezTo>
                  <a:pt x="457661" y="641318"/>
                  <a:pt x="424699" y="672764"/>
                  <a:pt x="405501" y="734227"/>
                </a:cubicBezTo>
                <a:lnTo>
                  <a:pt x="385397" y="791312"/>
                </a:lnTo>
                <a:lnTo>
                  <a:pt x="393276" y="731011"/>
                </a:lnTo>
                <a:lnTo>
                  <a:pt x="393276" y="643104"/>
                </a:lnTo>
                <a:cubicBezTo>
                  <a:pt x="393276" y="601474"/>
                  <a:pt x="430313" y="580659"/>
                  <a:pt x="504387" y="580659"/>
                </a:cubicBezTo>
                <a:cubicBezTo>
                  <a:pt x="577918" y="580659"/>
                  <a:pt x="614683" y="600760"/>
                  <a:pt x="614683" y="640961"/>
                </a:cubicBezTo>
                <a:lnTo>
                  <a:pt x="614683" y="961496"/>
                </a:lnTo>
                <a:lnTo>
                  <a:pt x="703790" y="961496"/>
                </a:lnTo>
                <a:lnTo>
                  <a:pt x="703790" y="626756"/>
                </a:lnTo>
                <a:cubicBezTo>
                  <a:pt x="703790" y="592988"/>
                  <a:pt x="686312" y="566768"/>
                  <a:pt x="651358" y="548096"/>
                </a:cubicBezTo>
                <a:cubicBezTo>
                  <a:pt x="616404" y="529426"/>
                  <a:pt x="566690" y="520090"/>
                  <a:pt x="502214" y="520090"/>
                </a:cubicBezTo>
                <a:close/>
                <a:moveTo>
                  <a:pt x="2874012" y="519018"/>
                </a:moveTo>
                <a:cubicBezTo>
                  <a:pt x="2832537" y="519018"/>
                  <a:pt x="2803922" y="535903"/>
                  <a:pt x="2788165" y="569671"/>
                </a:cubicBezTo>
                <a:cubicBezTo>
                  <a:pt x="2782188" y="582892"/>
                  <a:pt x="2779200" y="595668"/>
                  <a:pt x="2779200" y="607996"/>
                </a:cubicBezTo>
                <a:cubicBezTo>
                  <a:pt x="2779200" y="625148"/>
                  <a:pt x="2783593" y="640961"/>
                  <a:pt x="2792376" y="655433"/>
                </a:cubicBezTo>
                <a:cubicBezTo>
                  <a:pt x="2801160" y="669906"/>
                  <a:pt x="2813520" y="680447"/>
                  <a:pt x="2829458" y="687057"/>
                </a:cubicBezTo>
                <a:cubicBezTo>
                  <a:pt x="2839781" y="691524"/>
                  <a:pt x="2858708" y="693758"/>
                  <a:pt x="2886237" y="693758"/>
                </a:cubicBezTo>
                <a:lnTo>
                  <a:pt x="2886237" y="961496"/>
                </a:lnTo>
                <a:lnTo>
                  <a:pt x="2979690" y="961496"/>
                </a:lnTo>
                <a:cubicBezTo>
                  <a:pt x="2979690" y="956850"/>
                  <a:pt x="2985530" y="929603"/>
                  <a:pt x="2997212" y="879754"/>
                </a:cubicBezTo>
                <a:cubicBezTo>
                  <a:pt x="3008894" y="829905"/>
                  <a:pt x="3021163" y="789793"/>
                  <a:pt x="3034023" y="759419"/>
                </a:cubicBezTo>
                <a:cubicBezTo>
                  <a:pt x="3073142" y="668655"/>
                  <a:pt x="3102482" y="623273"/>
                  <a:pt x="3122042" y="623273"/>
                </a:cubicBezTo>
                <a:cubicBezTo>
                  <a:pt x="3134720" y="624881"/>
                  <a:pt x="3141059" y="636226"/>
                  <a:pt x="3141059" y="657309"/>
                </a:cubicBezTo>
                <a:lnTo>
                  <a:pt x="3141059" y="961496"/>
                </a:lnTo>
                <a:lnTo>
                  <a:pt x="3229894" y="961496"/>
                </a:lnTo>
                <a:lnTo>
                  <a:pt x="3229894" y="606923"/>
                </a:lnTo>
                <a:cubicBezTo>
                  <a:pt x="3229894" y="584947"/>
                  <a:pt x="3222876" y="565115"/>
                  <a:pt x="3208840" y="547426"/>
                </a:cubicBezTo>
                <a:cubicBezTo>
                  <a:pt x="3194803" y="529738"/>
                  <a:pt x="3173297" y="520626"/>
                  <a:pt x="3144319" y="520090"/>
                </a:cubicBezTo>
                <a:cubicBezTo>
                  <a:pt x="3120051" y="520090"/>
                  <a:pt x="3100173" y="528890"/>
                  <a:pt x="3084688" y="546488"/>
                </a:cubicBezTo>
                <a:cubicBezTo>
                  <a:pt x="3069204" y="564087"/>
                  <a:pt x="3049055" y="592630"/>
                  <a:pt x="3024242" y="632117"/>
                </a:cubicBezTo>
                <a:cubicBezTo>
                  <a:pt x="3012833" y="650698"/>
                  <a:pt x="3000699" y="673434"/>
                  <a:pt x="2987839" y="700324"/>
                </a:cubicBezTo>
                <a:cubicBezTo>
                  <a:pt x="2974981" y="727214"/>
                  <a:pt x="2968551" y="741463"/>
                  <a:pt x="2968551" y="743071"/>
                </a:cubicBezTo>
                <a:lnTo>
                  <a:pt x="2975072" y="701262"/>
                </a:lnTo>
                <a:lnTo>
                  <a:pt x="2975072" y="618984"/>
                </a:lnTo>
                <a:cubicBezTo>
                  <a:pt x="2975072" y="579141"/>
                  <a:pt x="2961035" y="551000"/>
                  <a:pt x="2932963" y="534563"/>
                </a:cubicBezTo>
                <a:cubicBezTo>
                  <a:pt x="2913222" y="524199"/>
                  <a:pt x="2893571" y="519018"/>
                  <a:pt x="2874012" y="519018"/>
                </a:cubicBezTo>
                <a:close/>
                <a:moveTo>
                  <a:pt x="2368089" y="519018"/>
                </a:moveTo>
                <a:cubicBezTo>
                  <a:pt x="2326614" y="519018"/>
                  <a:pt x="2297999" y="535903"/>
                  <a:pt x="2282242" y="569671"/>
                </a:cubicBezTo>
                <a:cubicBezTo>
                  <a:pt x="2276447" y="582536"/>
                  <a:pt x="2273549" y="595310"/>
                  <a:pt x="2273549" y="607996"/>
                </a:cubicBezTo>
                <a:cubicBezTo>
                  <a:pt x="2273549" y="625505"/>
                  <a:pt x="2277986" y="641452"/>
                  <a:pt x="2286860" y="655835"/>
                </a:cubicBezTo>
                <a:cubicBezTo>
                  <a:pt x="2295735" y="670218"/>
                  <a:pt x="2307960" y="680626"/>
                  <a:pt x="2323535" y="687057"/>
                </a:cubicBezTo>
                <a:cubicBezTo>
                  <a:pt x="2333858" y="691524"/>
                  <a:pt x="2352785" y="693758"/>
                  <a:pt x="2380314" y="693758"/>
                </a:cubicBezTo>
                <a:lnTo>
                  <a:pt x="2380314" y="739855"/>
                </a:lnTo>
                <a:cubicBezTo>
                  <a:pt x="2375967" y="740391"/>
                  <a:pt x="2368179" y="741463"/>
                  <a:pt x="2356950" y="743071"/>
                </a:cubicBezTo>
                <a:cubicBezTo>
                  <a:pt x="2345722" y="744679"/>
                  <a:pt x="2333270" y="748877"/>
                  <a:pt x="2319596" y="755667"/>
                </a:cubicBezTo>
                <a:cubicBezTo>
                  <a:pt x="2305922" y="762456"/>
                  <a:pt x="2293697" y="774741"/>
                  <a:pt x="2282921" y="792518"/>
                </a:cubicBezTo>
                <a:cubicBezTo>
                  <a:pt x="2272145" y="810296"/>
                  <a:pt x="2266757" y="834461"/>
                  <a:pt x="2266757" y="865013"/>
                </a:cubicBezTo>
                <a:cubicBezTo>
                  <a:pt x="2268749" y="932194"/>
                  <a:pt x="2309952" y="965784"/>
                  <a:pt x="2390365" y="965784"/>
                </a:cubicBezTo>
                <a:cubicBezTo>
                  <a:pt x="2414815" y="963640"/>
                  <a:pt x="2434058" y="956136"/>
                  <a:pt x="2448094" y="943271"/>
                </a:cubicBezTo>
                <a:cubicBezTo>
                  <a:pt x="2462130" y="930407"/>
                  <a:pt x="2469149" y="913791"/>
                  <a:pt x="2469149" y="893422"/>
                </a:cubicBezTo>
                <a:lnTo>
                  <a:pt x="2469149" y="810073"/>
                </a:lnTo>
                <a:cubicBezTo>
                  <a:pt x="2472589" y="810073"/>
                  <a:pt x="2483048" y="814450"/>
                  <a:pt x="2500526" y="823205"/>
                </a:cubicBezTo>
                <a:cubicBezTo>
                  <a:pt x="2518003" y="831959"/>
                  <a:pt x="2532809" y="842948"/>
                  <a:pt x="2544943" y="856169"/>
                </a:cubicBezTo>
                <a:cubicBezTo>
                  <a:pt x="2559251" y="871178"/>
                  <a:pt x="2570616" y="886409"/>
                  <a:pt x="2579037" y="901864"/>
                </a:cubicBezTo>
                <a:cubicBezTo>
                  <a:pt x="2587459" y="917320"/>
                  <a:pt x="2593164" y="930407"/>
                  <a:pt x="2596152" y="941128"/>
                </a:cubicBezTo>
                <a:cubicBezTo>
                  <a:pt x="2599140" y="951848"/>
                  <a:pt x="2600635" y="958637"/>
                  <a:pt x="2600635" y="961496"/>
                </a:cubicBezTo>
                <a:lnTo>
                  <a:pt x="2693001" y="961496"/>
                </a:lnTo>
                <a:lnTo>
                  <a:pt x="2693001" y="522502"/>
                </a:lnTo>
                <a:lnTo>
                  <a:pt x="2603895" y="522502"/>
                </a:lnTo>
                <a:lnTo>
                  <a:pt x="2603895" y="826421"/>
                </a:lnTo>
                <a:cubicBezTo>
                  <a:pt x="2601178" y="821418"/>
                  <a:pt x="2595066" y="813556"/>
                  <a:pt x="2585557" y="802836"/>
                </a:cubicBezTo>
                <a:cubicBezTo>
                  <a:pt x="2576049" y="792116"/>
                  <a:pt x="2562873" y="781664"/>
                  <a:pt x="2546029" y="771479"/>
                </a:cubicBezTo>
                <a:cubicBezTo>
                  <a:pt x="2530454" y="762188"/>
                  <a:pt x="2513792" y="754952"/>
                  <a:pt x="2496043" y="749771"/>
                </a:cubicBezTo>
                <a:cubicBezTo>
                  <a:pt x="2479925" y="745305"/>
                  <a:pt x="2471051" y="743071"/>
                  <a:pt x="2469420" y="743071"/>
                </a:cubicBezTo>
                <a:cubicBezTo>
                  <a:pt x="2469239" y="743071"/>
                  <a:pt x="2469149" y="743071"/>
                  <a:pt x="2469149" y="743071"/>
                </a:cubicBezTo>
                <a:lnTo>
                  <a:pt x="2469149" y="618984"/>
                </a:lnTo>
                <a:cubicBezTo>
                  <a:pt x="2469149" y="579141"/>
                  <a:pt x="2455112" y="551000"/>
                  <a:pt x="2427040" y="534563"/>
                </a:cubicBezTo>
                <a:cubicBezTo>
                  <a:pt x="2407299" y="524199"/>
                  <a:pt x="2387648" y="519018"/>
                  <a:pt x="2368089" y="519018"/>
                </a:cubicBezTo>
                <a:close/>
                <a:moveTo>
                  <a:pt x="3761823" y="484981"/>
                </a:moveTo>
                <a:cubicBezTo>
                  <a:pt x="3761823" y="485159"/>
                  <a:pt x="3755349" y="491904"/>
                  <a:pt x="3742399" y="505216"/>
                </a:cubicBezTo>
                <a:cubicBezTo>
                  <a:pt x="3729450" y="518527"/>
                  <a:pt x="3714734" y="532329"/>
                  <a:pt x="3698254" y="546623"/>
                </a:cubicBezTo>
                <a:cubicBezTo>
                  <a:pt x="3687206" y="556628"/>
                  <a:pt x="3673713" y="567794"/>
                  <a:pt x="3657775" y="580123"/>
                </a:cubicBezTo>
                <a:cubicBezTo>
                  <a:pt x="3641838" y="592451"/>
                  <a:pt x="3633869" y="599152"/>
                  <a:pt x="3633869" y="600224"/>
                </a:cubicBezTo>
                <a:lnTo>
                  <a:pt x="3677336" y="644177"/>
                </a:lnTo>
                <a:cubicBezTo>
                  <a:pt x="3681501" y="640603"/>
                  <a:pt x="3688882" y="634439"/>
                  <a:pt x="3699476" y="625684"/>
                </a:cubicBezTo>
                <a:cubicBezTo>
                  <a:pt x="3710071" y="616930"/>
                  <a:pt x="3719715" y="609247"/>
                  <a:pt x="3728408" y="602635"/>
                </a:cubicBezTo>
                <a:cubicBezTo>
                  <a:pt x="3743440" y="589772"/>
                  <a:pt x="3758654" y="574406"/>
                  <a:pt x="3774048" y="556539"/>
                </a:cubicBezTo>
                <a:lnTo>
                  <a:pt x="3774048" y="961496"/>
                </a:lnTo>
                <a:lnTo>
                  <a:pt x="3870761" y="961496"/>
                </a:lnTo>
                <a:lnTo>
                  <a:pt x="3870761" y="484981"/>
                </a:lnTo>
                <a:close/>
                <a:moveTo>
                  <a:pt x="3049318" y="345618"/>
                </a:moveTo>
                <a:cubicBezTo>
                  <a:pt x="3082822" y="346154"/>
                  <a:pt x="3106911" y="351961"/>
                  <a:pt x="3121580" y="363039"/>
                </a:cubicBezTo>
                <a:cubicBezTo>
                  <a:pt x="3129549" y="369113"/>
                  <a:pt x="3134892" y="376885"/>
                  <a:pt x="3137609" y="386355"/>
                </a:cubicBezTo>
                <a:cubicBezTo>
                  <a:pt x="3138877" y="390822"/>
                  <a:pt x="3139510" y="395914"/>
                  <a:pt x="3139510" y="401631"/>
                </a:cubicBezTo>
                <a:lnTo>
                  <a:pt x="2962384" y="401631"/>
                </a:lnTo>
                <a:cubicBezTo>
                  <a:pt x="2962384" y="395199"/>
                  <a:pt x="2962927" y="389482"/>
                  <a:pt x="2964014" y="384479"/>
                </a:cubicBezTo>
                <a:cubicBezTo>
                  <a:pt x="2967093" y="369649"/>
                  <a:pt x="2975289" y="359465"/>
                  <a:pt x="2988600" y="353927"/>
                </a:cubicBezTo>
                <a:cubicBezTo>
                  <a:pt x="3001912" y="348387"/>
                  <a:pt x="3022150" y="345618"/>
                  <a:pt x="3049318" y="345618"/>
                </a:cubicBezTo>
                <a:close/>
                <a:moveTo>
                  <a:pt x="1031820" y="345618"/>
                </a:moveTo>
                <a:cubicBezTo>
                  <a:pt x="1065326" y="346154"/>
                  <a:pt x="1089414" y="351961"/>
                  <a:pt x="1104083" y="363039"/>
                </a:cubicBezTo>
                <a:cubicBezTo>
                  <a:pt x="1112052" y="369113"/>
                  <a:pt x="1117395" y="376885"/>
                  <a:pt x="1120112" y="386355"/>
                </a:cubicBezTo>
                <a:cubicBezTo>
                  <a:pt x="1121379" y="390822"/>
                  <a:pt x="1122013" y="395914"/>
                  <a:pt x="1122013" y="401631"/>
                </a:cubicBezTo>
                <a:lnTo>
                  <a:pt x="944888" y="401631"/>
                </a:lnTo>
                <a:cubicBezTo>
                  <a:pt x="944888" y="395199"/>
                  <a:pt x="945430" y="389482"/>
                  <a:pt x="946517" y="384479"/>
                </a:cubicBezTo>
                <a:cubicBezTo>
                  <a:pt x="949596" y="369649"/>
                  <a:pt x="957792" y="359465"/>
                  <a:pt x="971103" y="353927"/>
                </a:cubicBezTo>
                <a:cubicBezTo>
                  <a:pt x="984414" y="348387"/>
                  <a:pt x="1004653" y="345618"/>
                  <a:pt x="1031820" y="345618"/>
                </a:cubicBezTo>
                <a:close/>
                <a:moveTo>
                  <a:pt x="2158906" y="261196"/>
                </a:moveTo>
                <a:lnTo>
                  <a:pt x="2069799" y="262268"/>
                </a:lnTo>
                <a:lnTo>
                  <a:pt x="2069799" y="450944"/>
                </a:lnTo>
                <a:lnTo>
                  <a:pt x="2158906" y="455500"/>
                </a:lnTo>
                <a:close/>
                <a:moveTo>
                  <a:pt x="3135979" y="245651"/>
                </a:moveTo>
                <a:lnTo>
                  <a:pt x="3135979" y="309437"/>
                </a:lnTo>
                <a:cubicBezTo>
                  <a:pt x="3121127" y="296216"/>
                  <a:pt x="3089977" y="289604"/>
                  <a:pt x="3042526" y="289604"/>
                </a:cubicBezTo>
                <a:cubicBezTo>
                  <a:pt x="3011194" y="289604"/>
                  <a:pt x="2982759" y="293357"/>
                  <a:pt x="2957223" y="300861"/>
                </a:cubicBezTo>
                <a:cubicBezTo>
                  <a:pt x="2902165" y="317120"/>
                  <a:pt x="2874636" y="348924"/>
                  <a:pt x="2874636" y="396271"/>
                </a:cubicBezTo>
                <a:lnTo>
                  <a:pt x="2874636" y="450944"/>
                </a:lnTo>
                <a:lnTo>
                  <a:pt x="3225085" y="450944"/>
                </a:lnTo>
                <a:lnTo>
                  <a:pt x="3225085" y="245651"/>
                </a:lnTo>
                <a:close/>
                <a:moveTo>
                  <a:pt x="1118482" y="245651"/>
                </a:moveTo>
                <a:lnTo>
                  <a:pt x="1118482" y="309437"/>
                </a:lnTo>
                <a:cubicBezTo>
                  <a:pt x="1103631" y="296216"/>
                  <a:pt x="1072479" y="289604"/>
                  <a:pt x="1025029" y="289604"/>
                </a:cubicBezTo>
                <a:cubicBezTo>
                  <a:pt x="993696" y="289604"/>
                  <a:pt x="965262" y="293357"/>
                  <a:pt x="939725" y="300861"/>
                </a:cubicBezTo>
                <a:cubicBezTo>
                  <a:pt x="884668" y="317120"/>
                  <a:pt x="857139" y="348924"/>
                  <a:pt x="857139" y="396271"/>
                </a:cubicBezTo>
                <a:lnTo>
                  <a:pt x="857139" y="450944"/>
                </a:lnTo>
                <a:lnTo>
                  <a:pt x="1207588" y="450944"/>
                </a:lnTo>
                <a:lnTo>
                  <a:pt x="1207588" y="245651"/>
                </a:lnTo>
                <a:close/>
                <a:moveTo>
                  <a:pt x="3230791" y="56976"/>
                </a:moveTo>
                <a:lnTo>
                  <a:pt x="3141684" y="58047"/>
                </a:lnTo>
                <a:lnTo>
                  <a:pt x="3141684" y="207327"/>
                </a:lnTo>
                <a:lnTo>
                  <a:pt x="3230791" y="209470"/>
                </a:lnTo>
                <a:close/>
                <a:moveTo>
                  <a:pt x="0" y="0"/>
                </a:moveTo>
                <a:lnTo>
                  <a:pt x="4221480" y="0"/>
                </a:lnTo>
                <a:lnTo>
                  <a:pt x="4221480" y="1310640"/>
                </a:lnTo>
                <a:lnTo>
                  <a:pt x="0" y="1310640"/>
                </a:lnTo>
                <a:close/>
              </a:path>
            </a:pathLst>
          </a:custGeom>
          <a:gradFill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5" name="กล่องข้อความ 2">
            <a:extLst>
              <a:ext uri="{FF2B5EF4-FFF2-40B4-BE49-F238E27FC236}">
                <a16:creationId xmlns:a16="http://schemas.microsoft.com/office/drawing/2014/main" xmlns="" id="{2A65286E-5FFB-4692-AABF-18F9A4A1E5D4}"/>
              </a:ext>
            </a:extLst>
          </p:cNvPr>
          <p:cNvSpPr txBox="1"/>
          <p:nvPr/>
        </p:nvSpPr>
        <p:spPr>
          <a:xfrm>
            <a:off x="-31620" y="3497749"/>
            <a:ext cx="9207238" cy="2000548"/>
          </a:xfrm>
          <a:prstGeom prst="rect">
            <a:avLst/>
          </a:prstGeom>
          <a:solidFill>
            <a:schemeClr val="bg2">
              <a:lumMod val="10000"/>
              <a:alpha val="76863"/>
            </a:schemeClr>
          </a:solidFill>
          <a:ln w="38100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square" rtlCol="0">
            <a:spAutoFit/>
          </a:bodyPr>
          <a:lstStyle/>
          <a:p>
            <a:pPr lvl="0" algn="ctr" defTabSz="914400"/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th-TH" sz="4400" b="1" dirty="0">
                <a:solidFill>
                  <a:srgbClr val="FFC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ความผิดเกี่ยวกับชีวิต ร่างกาย เพศ   </a:t>
            </a:r>
            <a:endParaRPr lang="th-TH" sz="3600" b="1" dirty="0">
              <a:solidFill>
                <a:srgbClr val="FFC00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lvl="0" algn="ctr" defTabSz="914400"/>
            <a:r>
              <a:rPr lang="th-TH" sz="3600" b="1" dirty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ทุก </a:t>
            </a:r>
            <a:r>
              <a:rPr lang="th-TH" sz="3600" b="1" dirty="0" err="1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บช</a:t>
            </a:r>
            <a:r>
              <a:rPr lang="th-TH" sz="3600" b="1" dirty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.มีการ</a:t>
            </a:r>
            <a:r>
              <a:rPr lang="th-TH" sz="4000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รับแจ้งลดลง  </a:t>
            </a:r>
            <a:r>
              <a:rPr lang="th-TH" sz="3600" b="1" dirty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ยกเว้น </a:t>
            </a:r>
            <a:r>
              <a:rPr lang="th-TH" sz="4000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ภ.6 </a:t>
            </a:r>
            <a:r>
              <a:rPr lang="th-TH" sz="3600" b="1" dirty="0">
                <a:solidFill>
                  <a:schemeClr val="bg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มีการรับแจ้ง</a:t>
            </a:r>
            <a:r>
              <a:rPr lang="th-TH" sz="4000" b="1" dirty="0">
                <a:solidFill>
                  <a:srgbClr val="70DA46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เพิ่มขึ้น</a:t>
            </a:r>
            <a:r>
              <a:rPr lang="th-TH" sz="3600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</a:t>
            </a:r>
          </a:p>
          <a:p>
            <a:pPr lvl="0" algn="ctr" defTabSz="914400"/>
            <a:r>
              <a:rPr lang="th-TH" sz="4000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ภ.4 </a:t>
            </a:r>
            <a:r>
              <a:rPr lang="th-TH" sz="3600" b="1" dirty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มี</a:t>
            </a:r>
            <a:r>
              <a:rPr lang="th-TH" sz="3600" b="1" dirty="0" err="1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เปอร์เซ็น</a:t>
            </a:r>
            <a:r>
              <a:rPr lang="th-TH" sz="3600" b="1" dirty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</a:t>
            </a:r>
            <a:r>
              <a:rPr lang="th-TH" sz="3600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จับกุมมากที่สุด</a:t>
            </a:r>
            <a:r>
              <a:rPr lang="th-TH" sz="3600" b="1" dirty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รองลงมาได้แก่ ภ.3 และ ภ.6 </a:t>
            </a:r>
            <a:endParaRPr kumimoji="0" lang="th-TH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5" name="กล่องข้อความ 2">
            <a:extLst>
              <a:ext uri="{FF2B5EF4-FFF2-40B4-BE49-F238E27FC236}">
                <a16:creationId xmlns:a16="http://schemas.microsoft.com/office/drawing/2014/main" xmlns="" id="{9E536E9B-16C8-4880-B4A0-536C17B97E19}"/>
              </a:ext>
            </a:extLst>
          </p:cNvPr>
          <p:cNvSpPr txBox="1"/>
          <p:nvPr/>
        </p:nvSpPr>
        <p:spPr>
          <a:xfrm>
            <a:off x="0" y="2866846"/>
            <a:ext cx="9207238" cy="570726"/>
          </a:xfrm>
          <a:custGeom>
            <a:avLst/>
            <a:gdLst>
              <a:gd name="connsiteX0" fmla="*/ 0 w 9207238"/>
              <a:gd name="connsiteY0" fmla="*/ 0 h 707886"/>
              <a:gd name="connsiteX1" fmla="*/ 9207238 w 9207238"/>
              <a:gd name="connsiteY1" fmla="*/ 0 h 707886"/>
              <a:gd name="connsiteX2" fmla="*/ 9207238 w 9207238"/>
              <a:gd name="connsiteY2" fmla="*/ 707886 h 707886"/>
              <a:gd name="connsiteX3" fmla="*/ 0 w 9207238"/>
              <a:gd name="connsiteY3" fmla="*/ 707886 h 707886"/>
              <a:gd name="connsiteX4" fmla="*/ 0 w 9207238"/>
              <a:gd name="connsiteY4" fmla="*/ 0 h 707886"/>
              <a:gd name="connsiteX0" fmla="*/ 1577340 w 9207238"/>
              <a:gd name="connsiteY0" fmla="*/ 137160 h 707886"/>
              <a:gd name="connsiteX1" fmla="*/ 9207238 w 9207238"/>
              <a:gd name="connsiteY1" fmla="*/ 0 h 707886"/>
              <a:gd name="connsiteX2" fmla="*/ 9207238 w 9207238"/>
              <a:gd name="connsiteY2" fmla="*/ 707886 h 707886"/>
              <a:gd name="connsiteX3" fmla="*/ 0 w 9207238"/>
              <a:gd name="connsiteY3" fmla="*/ 707886 h 707886"/>
              <a:gd name="connsiteX4" fmla="*/ 1577340 w 9207238"/>
              <a:gd name="connsiteY4" fmla="*/ 137160 h 707886"/>
              <a:gd name="connsiteX0" fmla="*/ 1577340 w 9207238"/>
              <a:gd name="connsiteY0" fmla="*/ 0 h 570726"/>
              <a:gd name="connsiteX1" fmla="*/ 7523218 w 9207238"/>
              <a:gd name="connsiteY1" fmla="*/ 30480 h 570726"/>
              <a:gd name="connsiteX2" fmla="*/ 9207238 w 9207238"/>
              <a:gd name="connsiteY2" fmla="*/ 570726 h 570726"/>
              <a:gd name="connsiteX3" fmla="*/ 0 w 9207238"/>
              <a:gd name="connsiteY3" fmla="*/ 570726 h 570726"/>
              <a:gd name="connsiteX4" fmla="*/ 1577340 w 9207238"/>
              <a:gd name="connsiteY4" fmla="*/ 0 h 570726"/>
              <a:gd name="connsiteX0" fmla="*/ 1607820 w 9207238"/>
              <a:gd name="connsiteY0" fmla="*/ 0 h 570726"/>
              <a:gd name="connsiteX1" fmla="*/ 7523218 w 9207238"/>
              <a:gd name="connsiteY1" fmla="*/ 30480 h 570726"/>
              <a:gd name="connsiteX2" fmla="*/ 9207238 w 9207238"/>
              <a:gd name="connsiteY2" fmla="*/ 570726 h 570726"/>
              <a:gd name="connsiteX3" fmla="*/ 0 w 9207238"/>
              <a:gd name="connsiteY3" fmla="*/ 570726 h 570726"/>
              <a:gd name="connsiteX4" fmla="*/ 1607820 w 9207238"/>
              <a:gd name="connsiteY4" fmla="*/ 0 h 570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07238" h="570726">
                <a:moveTo>
                  <a:pt x="1607820" y="0"/>
                </a:moveTo>
                <a:lnTo>
                  <a:pt x="7523218" y="30480"/>
                </a:lnTo>
                <a:lnTo>
                  <a:pt x="9207238" y="570726"/>
                </a:lnTo>
                <a:lnTo>
                  <a:pt x="0" y="570726"/>
                </a:lnTo>
                <a:lnTo>
                  <a:pt x="1607820" y="0"/>
                </a:lnTo>
                <a:close/>
              </a:path>
            </a:pathLst>
          </a:custGeom>
          <a:solidFill>
            <a:schemeClr val="bg2">
              <a:lumMod val="10000"/>
              <a:alpha val="85000"/>
            </a:schemeClr>
          </a:solidFill>
          <a:ln w="38100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3" name="ตัวแทน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10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94024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>
            <a:extLst>
              <a:ext uri="{FF2B5EF4-FFF2-40B4-BE49-F238E27FC236}">
                <a16:creationId xmlns:a16="http://schemas.microsoft.com/office/drawing/2014/main" xmlns="" id="{2AFE84E1-EEBC-466F-A251-20A485C029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6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590551" y="-5131"/>
            <a:ext cx="10325100" cy="6885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79353925-72B2-4AB7-B860-1A37C58A7C5E}"/>
              </a:ext>
            </a:extLst>
          </p:cNvPr>
          <p:cNvSpPr/>
          <p:nvPr/>
        </p:nvSpPr>
        <p:spPr>
          <a:xfrm>
            <a:off x="-2683" y="-5131"/>
            <a:ext cx="9456517" cy="7078321"/>
          </a:xfrm>
          <a:prstGeom prst="rect">
            <a:avLst/>
          </a:prstGeom>
          <a:solidFill>
            <a:schemeClr val="bg1">
              <a:alpha val="3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xmlns="" id="{5E8A592A-F9D8-4FA6-9160-B1B12CB7C622}"/>
              </a:ext>
            </a:extLst>
          </p:cNvPr>
          <p:cNvSpPr/>
          <p:nvPr/>
        </p:nvSpPr>
        <p:spPr>
          <a:xfrm>
            <a:off x="1589377" y="513049"/>
            <a:ext cx="5965245" cy="1950720"/>
          </a:xfrm>
          <a:custGeom>
            <a:avLst/>
            <a:gdLst/>
            <a:ahLst/>
            <a:cxnLst/>
            <a:rect l="l" t="t" r="r" b="b"/>
            <a:pathLst>
              <a:path w="5965245" h="1950720">
                <a:moveTo>
                  <a:pt x="2936395" y="1578255"/>
                </a:moveTo>
                <a:cubicBezTo>
                  <a:pt x="2952261" y="1578255"/>
                  <a:pt x="2964610" y="1583375"/>
                  <a:pt x="2973439" y="1593612"/>
                </a:cubicBezTo>
                <a:cubicBezTo>
                  <a:pt x="2982269" y="1603851"/>
                  <a:pt x="2986682" y="1616151"/>
                  <a:pt x="2986682" y="1630510"/>
                </a:cubicBezTo>
                <a:cubicBezTo>
                  <a:pt x="2986682" y="1644605"/>
                  <a:pt x="2982141" y="1656837"/>
                  <a:pt x="2973055" y="1667209"/>
                </a:cubicBezTo>
                <a:cubicBezTo>
                  <a:pt x="2963972" y="1677579"/>
                  <a:pt x="2951751" y="1682766"/>
                  <a:pt x="2936395" y="1682766"/>
                </a:cubicBezTo>
                <a:cubicBezTo>
                  <a:pt x="2920271" y="1682766"/>
                  <a:pt x="2907604" y="1677579"/>
                  <a:pt x="2898390" y="1667209"/>
                </a:cubicBezTo>
                <a:cubicBezTo>
                  <a:pt x="2889178" y="1656837"/>
                  <a:pt x="2884571" y="1644605"/>
                  <a:pt x="2884571" y="1630510"/>
                </a:cubicBezTo>
                <a:cubicBezTo>
                  <a:pt x="2884571" y="1616415"/>
                  <a:pt x="2889241" y="1604184"/>
                  <a:pt x="2898583" y="1593812"/>
                </a:cubicBezTo>
                <a:cubicBezTo>
                  <a:pt x="2907925" y="1583441"/>
                  <a:pt x="2920528" y="1578255"/>
                  <a:pt x="2936395" y="1578255"/>
                </a:cubicBezTo>
                <a:close/>
                <a:moveTo>
                  <a:pt x="2945609" y="1519219"/>
                </a:moveTo>
                <a:cubicBezTo>
                  <a:pt x="2901333" y="1519219"/>
                  <a:pt x="2868831" y="1532915"/>
                  <a:pt x="2848103" y="1560304"/>
                </a:cubicBezTo>
                <a:cubicBezTo>
                  <a:pt x="2832491" y="1581314"/>
                  <a:pt x="2824685" y="1605247"/>
                  <a:pt x="2824685" y="1632104"/>
                </a:cubicBezTo>
                <a:cubicBezTo>
                  <a:pt x="2824685" y="1671198"/>
                  <a:pt x="2839401" y="1701114"/>
                  <a:pt x="2868831" y="1721856"/>
                </a:cubicBezTo>
                <a:cubicBezTo>
                  <a:pt x="2886490" y="1733823"/>
                  <a:pt x="2916304" y="1739806"/>
                  <a:pt x="2958277" y="1739806"/>
                </a:cubicBezTo>
                <a:lnTo>
                  <a:pt x="2958277" y="1867452"/>
                </a:lnTo>
                <a:lnTo>
                  <a:pt x="3082654" y="1867452"/>
                </a:lnTo>
                <a:lnTo>
                  <a:pt x="3082654" y="1671198"/>
                </a:lnTo>
                <a:cubicBezTo>
                  <a:pt x="3082654" y="1596205"/>
                  <a:pt x="3051688" y="1547806"/>
                  <a:pt x="2989754" y="1526001"/>
                </a:cubicBezTo>
                <a:cubicBezTo>
                  <a:pt x="2978749" y="1521480"/>
                  <a:pt x="2964035" y="1519219"/>
                  <a:pt x="2945609" y="1519219"/>
                </a:cubicBezTo>
                <a:close/>
                <a:moveTo>
                  <a:pt x="2710987" y="1253157"/>
                </a:moveTo>
                <a:cubicBezTo>
                  <a:pt x="2726856" y="1253157"/>
                  <a:pt x="2739204" y="1258277"/>
                  <a:pt x="2748032" y="1268514"/>
                </a:cubicBezTo>
                <a:cubicBezTo>
                  <a:pt x="2756861" y="1278754"/>
                  <a:pt x="2761277" y="1291053"/>
                  <a:pt x="2761277" y="1305413"/>
                </a:cubicBezTo>
                <a:cubicBezTo>
                  <a:pt x="2761277" y="1319508"/>
                  <a:pt x="2756734" y="1331739"/>
                  <a:pt x="2747649" y="1342111"/>
                </a:cubicBezTo>
                <a:cubicBezTo>
                  <a:pt x="2738563" y="1352481"/>
                  <a:pt x="2726343" y="1357668"/>
                  <a:pt x="2710987" y="1357668"/>
                </a:cubicBezTo>
                <a:cubicBezTo>
                  <a:pt x="2695632" y="1357668"/>
                  <a:pt x="2683668" y="1352481"/>
                  <a:pt x="2675095" y="1342111"/>
                </a:cubicBezTo>
                <a:cubicBezTo>
                  <a:pt x="2666520" y="1331739"/>
                  <a:pt x="2662235" y="1319508"/>
                  <a:pt x="2662235" y="1305413"/>
                </a:cubicBezTo>
                <a:cubicBezTo>
                  <a:pt x="2662235" y="1290786"/>
                  <a:pt x="2666393" y="1278421"/>
                  <a:pt x="2674711" y="1268316"/>
                </a:cubicBezTo>
                <a:cubicBezTo>
                  <a:pt x="2683029" y="1258210"/>
                  <a:pt x="2695119" y="1253157"/>
                  <a:pt x="2710987" y="1253157"/>
                </a:cubicBezTo>
                <a:close/>
                <a:moveTo>
                  <a:pt x="3365084" y="1207286"/>
                </a:moveTo>
                <a:lnTo>
                  <a:pt x="3365084" y="1305413"/>
                </a:lnTo>
                <a:cubicBezTo>
                  <a:pt x="3365084" y="1328283"/>
                  <a:pt x="3355616" y="1339718"/>
                  <a:pt x="3336677" y="1339718"/>
                </a:cubicBezTo>
                <a:cubicBezTo>
                  <a:pt x="3311597" y="1338123"/>
                  <a:pt x="3299057" y="1319508"/>
                  <a:pt x="3299057" y="1283873"/>
                </a:cubicBezTo>
                <a:cubicBezTo>
                  <a:pt x="3299057" y="1277224"/>
                  <a:pt x="3300080" y="1268583"/>
                  <a:pt x="3302128" y="1257944"/>
                </a:cubicBezTo>
                <a:cubicBezTo>
                  <a:pt x="3307759" y="1224171"/>
                  <a:pt x="3328743" y="1207286"/>
                  <a:pt x="3365084" y="1207286"/>
                </a:cubicBezTo>
                <a:close/>
                <a:moveTo>
                  <a:pt x="720796" y="1028979"/>
                </a:moveTo>
                <a:cubicBezTo>
                  <a:pt x="735127" y="1028979"/>
                  <a:pt x="746067" y="1033500"/>
                  <a:pt x="753618" y="1042542"/>
                </a:cubicBezTo>
                <a:cubicBezTo>
                  <a:pt x="761167" y="1051583"/>
                  <a:pt x="764943" y="1062354"/>
                  <a:pt x="764943" y="1074852"/>
                </a:cubicBezTo>
                <a:cubicBezTo>
                  <a:pt x="764943" y="1087351"/>
                  <a:pt x="761040" y="1098122"/>
                  <a:pt x="753234" y="1107163"/>
                </a:cubicBezTo>
                <a:cubicBezTo>
                  <a:pt x="745428" y="1116205"/>
                  <a:pt x="734615" y="1120726"/>
                  <a:pt x="720796" y="1120726"/>
                </a:cubicBezTo>
                <a:cubicBezTo>
                  <a:pt x="707489" y="1120726"/>
                  <a:pt x="696803" y="1116138"/>
                  <a:pt x="688742" y="1106963"/>
                </a:cubicBezTo>
                <a:cubicBezTo>
                  <a:pt x="680680" y="1097789"/>
                  <a:pt x="676649" y="1087086"/>
                  <a:pt x="676649" y="1074852"/>
                </a:cubicBezTo>
                <a:cubicBezTo>
                  <a:pt x="676649" y="1062619"/>
                  <a:pt x="680553" y="1051916"/>
                  <a:pt x="688357" y="1042742"/>
                </a:cubicBezTo>
                <a:cubicBezTo>
                  <a:pt x="696165" y="1033567"/>
                  <a:pt x="706976" y="1028979"/>
                  <a:pt x="720796" y="1028979"/>
                </a:cubicBezTo>
                <a:close/>
                <a:moveTo>
                  <a:pt x="1436254" y="1025789"/>
                </a:moveTo>
                <a:cubicBezTo>
                  <a:pt x="1450328" y="1025789"/>
                  <a:pt x="1461142" y="1030309"/>
                  <a:pt x="1468691" y="1039351"/>
                </a:cubicBezTo>
                <a:cubicBezTo>
                  <a:pt x="1476241" y="1048393"/>
                  <a:pt x="1480017" y="1059163"/>
                  <a:pt x="1480017" y="1071661"/>
                </a:cubicBezTo>
                <a:cubicBezTo>
                  <a:pt x="1480017" y="1084160"/>
                  <a:pt x="1476112" y="1094930"/>
                  <a:pt x="1468307" y="1103972"/>
                </a:cubicBezTo>
                <a:cubicBezTo>
                  <a:pt x="1460501" y="1113014"/>
                  <a:pt x="1449817" y="1117534"/>
                  <a:pt x="1436254" y="1117534"/>
                </a:cubicBezTo>
                <a:cubicBezTo>
                  <a:pt x="1422946" y="1117534"/>
                  <a:pt x="1412260" y="1112948"/>
                  <a:pt x="1404199" y="1103772"/>
                </a:cubicBezTo>
                <a:cubicBezTo>
                  <a:pt x="1396137" y="1094598"/>
                  <a:pt x="1392105" y="1083894"/>
                  <a:pt x="1392105" y="1071661"/>
                </a:cubicBezTo>
                <a:cubicBezTo>
                  <a:pt x="1392105" y="1059429"/>
                  <a:pt x="1396010" y="1048725"/>
                  <a:pt x="1403814" y="1039551"/>
                </a:cubicBezTo>
                <a:cubicBezTo>
                  <a:pt x="1411621" y="1030375"/>
                  <a:pt x="1422433" y="1025789"/>
                  <a:pt x="1436254" y="1025789"/>
                </a:cubicBezTo>
                <a:close/>
                <a:moveTo>
                  <a:pt x="4054652" y="852669"/>
                </a:moveTo>
                <a:cubicBezTo>
                  <a:pt x="4070519" y="852669"/>
                  <a:pt x="4082867" y="857920"/>
                  <a:pt x="4091697" y="868427"/>
                </a:cubicBezTo>
                <a:cubicBezTo>
                  <a:pt x="4100526" y="878930"/>
                  <a:pt x="4104942" y="891096"/>
                  <a:pt x="4104942" y="904924"/>
                </a:cubicBezTo>
                <a:cubicBezTo>
                  <a:pt x="4104942" y="919284"/>
                  <a:pt x="4100526" y="931583"/>
                  <a:pt x="4091697" y="941823"/>
                </a:cubicBezTo>
                <a:cubicBezTo>
                  <a:pt x="4082867" y="952060"/>
                  <a:pt x="4070519" y="957178"/>
                  <a:pt x="4054652" y="957178"/>
                </a:cubicBezTo>
                <a:cubicBezTo>
                  <a:pt x="4038785" y="957178"/>
                  <a:pt x="4026693" y="952127"/>
                  <a:pt x="4018376" y="942021"/>
                </a:cubicBezTo>
                <a:cubicBezTo>
                  <a:pt x="4010058" y="931916"/>
                  <a:pt x="4005900" y="919549"/>
                  <a:pt x="4005900" y="904924"/>
                </a:cubicBezTo>
                <a:cubicBezTo>
                  <a:pt x="4005900" y="890829"/>
                  <a:pt x="4010058" y="878598"/>
                  <a:pt x="4018376" y="868226"/>
                </a:cubicBezTo>
                <a:cubicBezTo>
                  <a:pt x="4026693" y="857855"/>
                  <a:pt x="4038785" y="852669"/>
                  <a:pt x="4054652" y="852669"/>
                </a:cubicBezTo>
                <a:close/>
                <a:moveTo>
                  <a:pt x="3339748" y="852669"/>
                </a:moveTo>
                <a:cubicBezTo>
                  <a:pt x="3355616" y="852669"/>
                  <a:pt x="3367962" y="857920"/>
                  <a:pt x="3376793" y="868427"/>
                </a:cubicBezTo>
                <a:cubicBezTo>
                  <a:pt x="3385622" y="878930"/>
                  <a:pt x="3390037" y="891096"/>
                  <a:pt x="3390037" y="904924"/>
                </a:cubicBezTo>
                <a:cubicBezTo>
                  <a:pt x="3390037" y="919284"/>
                  <a:pt x="3385622" y="931583"/>
                  <a:pt x="3376793" y="941823"/>
                </a:cubicBezTo>
                <a:cubicBezTo>
                  <a:pt x="3367962" y="952060"/>
                  <a:pt x="3355616" y="957178"/>
                  <a:pt x="3339748" y="957178"/>
                </a:cubicBezTo>
                <a:cubicBezTo>
                  <a:pt x="3323880" y="957178"/>
                  <a:pt x="3311787" y="952127"/>
                  <a:pt x="3303471" y="942021"/>
                </a:cubicBezTo>
                <a:cubicBezTo>
                  <a:pt x="3295154" y="931916"/>
                  <a:pt x="3290995" y="919549"/>
                  <a:pt x="3290995" y="904924"/>
                </a:cubicBezTo>
                <a:cubicBezTo>
                  <a:pt x="3290995" y="890829"/>
                  <a:pt x="3295154" y="878598"/>
                  <a:pt x="3303471" y="868226"/>
                </a:cubicBezTo>
                <a:cubicBezTo>
                  <a:pt x="3311787" y="857855"/>
                  <a:pt x="3323880" y="852669"/>
                  <a:pt x="3339748" y="852669"/>
                </a:cubicBezTo>
                <a:close/>
                <a:moveTo>
                  <a:pt x="2802352" y="774088"/>
                </a:moveTo>
                <a:cubicBezTo>
                  <a:pt x="2721225" y="774088"/>
                  <a:pt x="2659228" y="788048"/>
                  <a:pt x="2616359" y="815972"/>
                </a:cubicBezTo>
                <a:cubicBezTo>
                  <a:pt x="2573494" y="843894"/>
                  <a:pt x="2552060" y="881788"/>
                  <a:pt x="2552060" y="929657"/>
                </a:cubicBezTo>
                <a:lnTo>
                  <a:pt x="2552060" y="950796"/>
                </a:lnTo>
                <a:lnTo>
                  <a:pt x="2676439" y="950796"/>
                </a:lnTo>
                <a:lnTo>
                  <a:pt x="2676439" y="940825"/>
                </a:lnTo>
                <a:cubicBezTo>
                  <a:pt x="2676439" y="914499"/>
                  <a:pt x="2686098" y="895152"/>
                  <a:pt x="2705421" y="882785"/>
                </a:cubicBezTo>
                <a:cubicBezTo>
                  <a:pt x="2724743" y="870421"/>
                  <a:pt x="2758077" y="864237"/>
                  <a:pt x="2805422" y="864237"/>
                </a:cubicBezTo>
                <a:cubicBezTo>
                  <a:pt x="2890389" y="864237"/>
                  <a:pt x="2932871" y="894155"/>
                  <a:pt x="2932871" y="953989"/>
                </a:cubicBezTo>
                <a:lnTo>
                  <a:pt x="2932871" y="1101180"/>
                </a:lnTo>
                <a:cubicBezTo>
                  <a:pt x="2932871" y="1097722"/>
                  <a:pt x="2924490" y="1084959"/>
                  <a:pt x="2907727" y="1062885"/>
                </a:cubicBezTo>
                <a:cubicBezTo>
                  <a:pt x="2890965" y="1040813"/>
                  <a:pt x="2868317" y="1020404"/>
                  <a:pt x="2839781" y="1001655"/>
                </a:cubicBezTo>
                <a:cubicBezTo>
                  <a:pt x="2811244" y="982908"/>
                  <a:pt x="2778296" y="973534"/>
                  <a:pt x="2740930" y="973534"/>
                </a:cubicBezTo>
                <a:cubicBezTo>
                  <a:pt x="2722505" y="973534"/>
                  <a:pt x="2705740" y="975793"/>
                  <a:pt x="2690643" y="980315"/>
                </a:cubicBezTo>
                <a:cubicBezTo>
                  <a:pt x="2604652" y="1001856"/>
                  <a:pt x="2561656" y="1069933"/>
                  <a:pt x="2561656" y="1184548"/>
                </a:cubicBezTo>
                <a:lnTo>
                  <a:pt x="2561656" y="1289057"/>
                </a:lnTo>
                <a:cubicBezTo>
                  <a:pt x="2561656" y="1347828"/>
                  <a:pt x="2581619" y="1389713"/>
                  <a:pt x="2621544" y="1414708"/>
                </a:cubicBezTo>
                <a:cubicBezTo>
                  <a:pt x="2645088" y="1428803"/>
                  <a:pt x="2672344" y="1435851"/>
                  <a:pt x="2703311" y="1435851"/>
                </a:cubicBezTo>
                <a:cubicBezTo>
                  <a:pt x="2762428" y="1435851"/>
                  <a:pt x="2802225" y="1411385"/>
                  <a:pt x="2822697" y="1362455"/>
                </a:cubicBezTo>
                <a:cubicBezTo>
                  <a:pt x="2831143" y="1340913"/>
                  <a:pt x="2835365" y="1320703"/>
                  <a:pt x="2835365" y="1301823"/>
                </a:cubicBezTo>
                <a:cubicBezTo>
                  <a:pt x="2835365" y="1276825"/>
                  <a:pt x="2829480" y="1254088"/>
                  <a:pt x="2817708" y="1233612"/>
                </a:cubicBezTo>
                <a:cubicBezTo>
                  <a:pt x="2805934" y="1213135"/>
                  <a:pt x="2789301" y="1197843"/>
                  <a:pt x="2767802" y="1187740"/>
                </a:cubicBezTo>
                <a:cubicBezTo>
                  <a:pt x="2752959" y="1181092"/>
                  <a:pt x="2726215" y="1177767"/>
                  <a:pt x="2687571" y="1177767"/>
                </a:cubicBezTo>
                <a:lnTo>
                  <a:pt x="2687571" y="1123916"/>
                </a:lnTo>
                <a:cubicBezTo>
                  <a:pt x="2687571" y="1110885"/>
                  <a:pt x="2691410" y="1097722"/>
                  <a:pt x="2699087" y="1084426"/>
                </a:cubicBezTo>
                <a:cubicBezTo>
                  <a:pt x="2706765" y="1071129"/>
                  <a:pt x="2720712" y="1064083"/>
                  <a:pt x="2740930" y="1063284"/>
                </a:cubicBezTo>
                <a:cubicBezTo>
                  <a:pt x="2767546" y="1063284"/>
                  <a:pt x="2790835" y="1073524"/>
                  <a:pt x="2810798" y="1094000"/>
                </a:cubicBezTo>
                <a:cubicBezTo>
                  <a:pt x="2830760" y="1114475"/>
                  <a:pt x="2850977" y="1141866"/>
                  <a:pt x="2871451" y="1176171"/>
                </a:cubicBezTo>
                <a:cubicBezTo>
                  <a:pt x="2897810" y="1220048"/>
                  <a:pt x="2914637" y="1254620"/>
                  <a:pt x="2921931" y="1279884"/>
                </a:cubicBezTo>
                <a:cubicBezTo>
                  <a:pt x="2929224" y="1305146"/>
                  <a:pt x="2932871" y="1333202"/>
                  <a:pt x="2932871" y="1364050"/>
                </a:cubicBezTo>
                <a:lnTo>
                  <a:pt x="2932871" y="1431064"/>
                </a:lnTo>
                <a:lnTo>
                  <a:pt x="3058401" y="1431064"/>
                </a:lnTo>
                <a:lnTo>
                  <a:pt x="3058401" y="921279"/>
                </a:lnTo>
                <a:cubicBezTo>
                  <a:pt x="3058401" y="823150"/>
                  <a:pt x="2973052" y="774088"/>
                  <a:pt x="2802352" y="774088"/>
                </a:cubicBezTo>
                <a:close/>
                <a:moveTo>
                  <a:pt x="2121384" y="774088"/>
                </a:moveTo>
                <a:cubicBezTo>
                  <a:pt x="2041024" y="774885"/>
                  <a:pt x="1979283" y="789644"/>
                  <a:pt x="1936160" y="818364"/>
                </a:cubicBezTo>
                <a:cubicBezTo>
                  <a:pt x="1893036" y="847085"/>
                  <a:pt x="1871475" y="885247"/>
                  <a:pt x="1871475" y="932846"/>
                </a:cubicBezTo>
                <a:lnTo>
                  <a:pt x="1871475" y="1019407"/>
                </a:lnTo>
                <a:lnTo>
                  <a:pt x="1950172" y="1019407"/>
                </a:lnTo>
                <a:cubicBezTo>
                  <a:pt x="1947101" y="1020203"/>
                  <a:pt x="1941662" y="1023396"/>
                  <a:pt x="1933855" y="1028979"/>
                </a:cubicBezTo>
                <a:cubicBezTo>
                  <a:pt x="1926051" y="1034565"/>
                  <a:pt x="1916774" y="1044936"/>
                  <a:pt x="1906025" y="1060095"/>
                </a:cubicBezTo>
                <a:cubicBezTo>
                  <a:pt x="1893485" y="1078177"/>
                  <a:pt x="1887214" y="1102110"/>
                  <a:pt x="1887214" y="1131895"/>
                </a:cubicBezTo>
                <a:lnTo>
                  <a:pt x="1887214" y="1431064"/>
                </a:lnTo>
                <a:lnTo>
                  <a:pt x="2013128" y="1431064"/>
                </a:lnTo>
                <a:lnTo>
                  <a:pt x="2013128" y="1123916"/>
                </a:lnTo>
                <a:cubicBezTo>
                  <a:pt x="2013128" y="1097856"/>
                  <a:pt x="2018885" y="1076050"/>
                  <a:pt x="2030403" y="1058498"/>
                </a:cubicBezTo>
                <a:cubicBezTo>
                  <a:pt x="2046526" y="1035627"/>
                  <a:pt x="2065849" y="1024194"/>
                  <a:pt x="2088369" y="1024194"/>
                </a:cubicBezTo>
                <a:lnTo>
                  <a:pt x="2088369" y="949202"/>
                </a:lnTo>
                <a:lnTo>
                  <a:pt x="1995854" y="949202"/>
                </a:lnTo>
                <a:lnTo>
                  <a:pt x="1995854" y="940825"/>
                </a:lnTo>
                <a:cubicBezTo>
                  <a:pt x="1995854" y="889767"/>
                  <a:pt x="2039361" y="864237"/>
                  <a:pt x="2126375" y="864237"/>
                </a:cubicBezTo>
                <a:cubicBezTo>
                  <a:pt x="2214412" y="864237"/>
                  <a:pt x="2258430" y="894155"/>
                  <a:pt x="2258430" y="953989"/>
                </a:cubicBezTo>
                <a:lnTo>
                  <a:pt x="2258430" y="1431064"/>
                </a:lnTo>
                <a:lnTo>
                  <a:pt x="2383959" y="1431064"/>
                </a:lnTo>
                <a:lnTo>
                  <a:pt x="2383959" y="921279"/>
                </a:lnTo>
                <a:cubicBezTo>
                  <a:pt x="2383959" y="872347"/>
                  <a:pt x="2361246" y="835583"/>
                  <a:pt x="2315819" y="810984"/>
                </a:cubicBezTo>
                <a:cubicBezTo>
                  <a:pt x="2270393" y="786386"/>
                  <a:pt x="2205581" y="774088"/>
                  <a:pt x="2121384" y="774088"/>
                </a:cubicBezTo>
                <a:close/>
                <a:moveTo>
                  <a:pt x="1431263" y="774088"/>
                </a:moveTo>
                <a:cubicBezTo>
                  <a:pt x="1341690" y="774088"/>
                  <a:pt x="1272399" y="789445"/>
                  <a:pt x="1223391" y="820159"/>
                </a:cubicBezTo>
                <a:cubicBezTo>
                  <a:pt x="1174381" y="850874"/>
                  <a:pt x="1149877" y="890563"/>
                  <a:pt x="1149877" y="939230"/>
                </a:cubicBezTo>
                <a:lnTo>
                  <a:pt x="1149877" y="1431064"/>
                </a:lnTo>
                <a:lnTo>
                  <a:pt x="1297671" y="1431064"/>
                </a:lnTo>
                <a:cubicBezTo>
                  <a:pt x="1309444" y="1419096"/>
                  <a:pt x="1328830" y="1398885"/>
                  <a:pt x="1355831" y="1370432"/>
                </a:cubicBezTo>
                <a:cubicBezTo>
                  <a:pt x="1382829" y="1341977"/>
                  <a:pt x="1411684" y="1310466"/>
                  <a:pt x="1442395" y="1275894"/>
                </a:cubicBezTo>
                <a:cubicBezTo>
                  <a:pt x="1484110" y="1229357"/>
                  <a:pt x="1513157" y="1193125"/>
                  <a:pt x="1529536" y="1167196"/>
                </a:cubicBezTo>
                <a:cubicBezTo>
                  <a:pt x="1545915" y="1141269"/>
                  <a:pt x="1554104" y="1108892"/>
                  <a:pt x="1554104" y="1070065"/>
                </a:cubicBezTo>
                <a:cubicBezTo>
                  <a:pt x="1554104" y="1038155"/>
                  <a:pt x="1544891" y="1010565"/>
                  <a:pt x="1526466" y="987297"/>
                </a:cubicBezTo>
                <a:cubicBezTo>
                  <a:pt x="1508038" y="964028"/>
                  <a:pt x="1478992" y="951329"/>
                  <a:pt x="1439323" y="949202"/>
                </a:cubicBezTo>
                <a:cubicBezTo>
                  <a:pt x="1405798" y="949202"/>
                  <a:pt x="1377966" y="958509"/>
                  <a:pt x="1355831" y="977124"/>
                </a:cubicBezTo>
                <a:cubicBezTo>
                  <a:pt x="1333692" y="995739"/>
                  <a:pt x="1320576" y="1021267"/>
                  <a:pt x="1316481" y="1053711"/>
                </a:cubicBezTo>
                <a:cubicBezTo>
                  <a:pt x="1316481" y="1099717"/>
                  <a:pt x="1326782" y="1132160"/>
                  <a:pt x="1347383" y="1151042"/>
                </a:cubicBezTo>
                <a:cubicBezTo>
                  <a:pt x="1367986" y="1169923"/>
                  <a:pt x="1383917" y="1179362"/>
                  <a:pt x="1395177" y="1179362"/>
                </a:cubicBezTo>
                <a:cubicBezTo>
                  <a:pt x="1391340" y="1187340"/>
                  <a:pt x="1373552" y="1208083"/>
                  <a:pt x="1341819" y="1241590"/>
                </a:cubicBezTo>
                <a:cubicBezTo>
                  <a:pt x="1300869" y="1284139"/>
                  <a:pt x="1279374" y="1305944"/>
                  <a:pt x="1277326" y="1307007"/>
                </a:cubicBezTo>
                <a:lnTo>
                  <a:pt x="1277326" y="953989"/>
                </a:lnTo>
                <a:cubicBezTo>
                  <a:pt x="1277326" y="927662"/>
                  <a:pt x="1290698" y="906320"/>
                  <a:pt x="1317440" y="889966"/>
                </a:cubicBezTo>
                <a:cubicBezTo>
                  <a:pt x="1344185" y="873611"/>
                  <a:pt x="1383149" y="865036"/>
                  <a:pt x="1434334" y="864237"/>
                </a:cubicBezTo>
                <a:cubicBezTo>
                  <a:pt x="1538238" y="864237"/>
                  <a:pt x="1590191" y="894155"/>
                  <a:pt x="1590191" y="953989"/>
                </a:cubicBezTo>
                <a:lnTo>
                  <a:pt x="1590191" y="1431064"/>
                </a:lnTo>
                <a:lnTo>
                  <a:pt x="1716104" y="1431064"/>
                </a:lnTo>
                <a:lnTo>
                  <a:pt x="1716104" y="931251"/>
                </a:lnTo>
                <a:cubicBezTo>
                  <a:pt x="1716104" y="880991"/>
                  <a:pt x="1691599" y="842231"/>
                  <a:pt x="1642590" y="814973"/>
                </a:cubicBezTo>
                <a:cubicBezTo>
                  <a:pt x="1593581" y="787717"/>
                  <a:pt x="1523140" y="774088"/>
                  <a:pt x="1431263" y="774088"/>
                </a:cubicBezTo>
                <a:close/>
                <a:moveTo>
                  <a:pt x="709663" y="774088"/>
                </a:moveTo>
                <a:cubicBezTo>
                  <a:pt x="620858" y="774088"/>
                  <a:pt x="551760" y="789312"/>
                  <a:pt x="502366" y="819760"/>
                </a:cubicBezTo>
                <a:cubicBezTo>
                  <a:pt x="452974" y="850210"/>
                  <a:pt x="428276" y="890563"/>
                  <a:pt x="428276" y="940825"/>
                </a:cubicBezTo>
                <a:lnTo>
                  <a:pt x="428276" y="1431064"/>
                </a:lnTo>
                <a:lnTo>
                  <a:pt x="576072" y="1431064"/>
                </a:lnTo>
                <a:cubicBezTo>
                  <a:pt x="577095" y="1423353"/>
                  <a:pt x="580296" y="1406865"/>
                  <a:pt x="585668" y="1381601"/>
                </a:cubicBezTo>
                <a:cubicBezTo>
                  <a:pt x="591043" y="1356337"/>
                  <a:pt x="598336" y="1327618"/>
                  <a:pt x="607551" y="1295441"/>
                </a:cubicBezTo>
                <a:cubicBezTo>
                  <a:pt x="618043" y="1260071"/>
                  <a:pt x="628153" y="1231618"/>
                  <a:pt x="637877" y="1210078"/>
                </a:cubicBezTo>
                <a:cubicBezTo>
                  <a:pt x="647603" y="1188537"/>
                  <a:pt x="653233" y="1176171"/>
                  <a:pt x="654767" y="1172980"/>
                </a:cubicBezTo>
                <a:cubicBezTo>
                  <a:pt x="658608" y="1176438"/>
                  <a:pt x="666412" y="1180825"/>
                  <a:pt x="678185" y="1186143"/>
                </a:cubicBezTo>
                <a:cubicBezTo>
                  <a:pt x="689957" y="1191463"/>
                  <a:pt x="705184" y="1194121"/>
                  <a:pt x="723866" y="1194121"/>
                </a:cubicBezTo>
                <a:cubicBezTo>
                  <a:pt x="798341" y="1192261"/>
                  <a:pt x="835576" y="1146520"/>
                  <a:pt x="835576" y="1056902"/>
                </a:cubicBezTo>
                <a:cubicBezTo>
                  <a:pt x="833275" y="1022863"/>
                  <a:pt x="820926" y="996936"/>
                  <a:pt x="798531" y="979118"/>
                </a:cubicBezTo>
                <a:cubicBezTo>
                  <a:pt x="776140" y="961301"/>
                  <a:pt x="747539" y="952393"/>
                  <a:pt x="712734" y="952393"/>
                </a:cubicBezTo>
                <a:cubicBezTo>
                  <a:pt x="646707" y="954520"/>
                  <a:pt x="600129" y="1001323"/>
                  <a:pt x="573001" y="1092803"/>
                </a:cubicBezTo>
                <a:lnTo>
                  <a:pt x="544593" y="1177767"/>
                </a:lnTo>
                <a:lnTo>
                  <a:pt x="555727" y="1088016"/>
                </a:lnTo>
                <a:lnTo>
                  <a:pt x="555727" y="957178"/>
                </a:lnTo>
                <a:cubicBezTo>
                  <a:pt x="555727" y="895217"/>
                  <a:pt x="608062" y="864237"/>
                  <a:pt x="712734" y="864237"/>
                </a:cubicBezTo>
                <a:cubicBezTo>
                  <a:pt x="816639" y="864237"/>
                  <a:pt x="868590" y="894155"/>
                  <a:pt x="868590" y="953989"/>
                </a:cubicBezTo>
                <a:lnTo>
                  <a:pt x="868590" y="1431064"/>
                </a:lnTo>
                <a:lnTo>
                  <a:pt x="994504" y="1431064"/>
                </a:lnTo>
                <a:lnTo>
                  <a:pt x="994504" y="932846"/>
                </a:lnTo>
                <a:cubicBezTo>
                  <a:pt x="994504" y="882587"/>
                  <a:pt x="969807" y="843562"/>
                  <a:pt x="920414" y="815771"/>
                </a:cubicBezTo>
                <a:cubicBezTo>
                  <a:pt x="871022" y="787983"/>
                  <a:pt x="800773" y="774088"/>
                  <a:pt x="709663" y="774088"/>
                </a:cubicBezTo>
                <a:close/>
                <a:moveTo>
                  <a:pt x="4061179" y="772492"/>
                </a:moveTo>
                <a:cubicBezTo>
                  <a:pt x="4002572" y="772492"/>
                  <a:pt x="3962137" y="797623"/>
                  <a:pt x="3939871" y="847883"/>
                </a:cubicBezTo>
                <a:cubicBezTo>
                  <a:pt x="3931425" y="867560"/>
                  <a:pt x="3927203" y="886576"/>
                  <a:pt x="3927203" y="904924"/>
                </a:cubicBezTo>
                <a:cubicBezTo>
                  <a:pt x="3927203" y="930453"/>
                  <a:pt x="3933411" y="953989"/>
                  <a:pt x="3945822" y="975528"/>
                </a:cubicBezTo>
                <a:cubicBezTo>
                  <a:pt x="3958234" y="997069"/>
                  <a:pt x="3975700" y="1012758"/>
                  <a:pt x="3998221" y="1022597"/>
                </a:cubicBezTo>
                <a:cubicBezTo>
                  <a:pt x="4012808" y="1029245"/>
                  <a:pt x="4039553" y="1032570"/>
                  <a:pt x="4078454" y="1032570"/>
                </a:cubicBezTo>
                <a:lnTo>
                  <a:pt x="4078454" y="1431064"/>
                </a:lnTo>
                <a:lnTo>
                  <a:pt x="4210510" y="1431064"/>
                </a:lnTo>
                <a:cubicBezTo>
                  <a:pt x="4210510" y="1424149"/>
                  <a:pt x="4218762" y="1383595"/>
                  <a:pt x="4235269" y="1309401"/>
                </a:cubicBezTo>
                <a:cubicBezTo>
                  <a:pt x="4251777" y="1235208"/>
                  <a:pt x="4269114" y="1175506"/>
                  <a:pt x="4287286" y="1130298"/>
                </a:cubicBezTo>
                <a:cubicBezTo>
                  <a:pt x="4342564" y="995208"/>
                  <a:pt x="4384023" y="927662"/>
                  <a:pt x="4411663" y="927662"/>
                </a:cubicBezTo>
                <a:cubicBezTo>
                  <a:pt x="4429578" y="930056"/>
                  <a:pt x="4438535" y="946941"/>
                  <a:pt x="4438535" y="978320"/>
                </a:cubicBezTo>
                <a:lnTo>
                  <a:pt x="4438535" y="1431064"/>
                </a:lnTo>
                <a:lnTo>
                  <a:pt x="4564065" y="1431064"/>
                </a:lnTo>
                <a:lnTo>
                  <a:pt x="4564065" y="903327"/>
                </a:lnTo>
                <a:cubicBezTo>
                  <a:pt x="4564065" y="870619"/>
                  <a:pt x="4554148" y="841101"/>
                  <a:pt x="4534314" y="814774"/>
                </a:cubicBezTo>
                <a:cubicBezTo>
                  <a:pt x="4514479" y="788447"/>
                  <a:pt x="4484090" y="774885"/>
                  <a:pt x="4443142" y="774088"/>
                </a:cubicBezTo>
                <a:cubicBezTo>
                  <a:pt x="4408849" y="774088"/>
                  <a:pt x="4380760" y="787185"/>
                  <a:pt x="4358879" y="813378"/>
                </a:cubicBezTo>
                <a:cubicBezTo>
                  <a:pt x="4336999" y="839571"/>
                  <a:pt x="4308527" y="882054"/>
                  <a:pt x="4273465" y="940825"/>
                </a:cubicBezTo>
                <a:cubicBezTo>
                  <a:pt x="4257343" y="968481"/>
                  <a:pt x="4240197" y="1002320"/>
                  <a:pt x="4222025" y="1042343"/>
                </a:cubicBezTo>
                <a:cubicBezTo>
                  <a:pt x="4203855" y="1082365"/>
                  <a:pt x="4194769" y="1103573"/>
                  <a:pt x="4194769" y="1105966"/>
                </a:cubicBezTo>
                <a:lnTo>
                  <a:pt x="4203984" y="1043739"/>
                </a:lnTo>
                <a:lnTo>
                  <a:pt x="4203984" y="921279"/>
                </a:lnTo>
                <a:cubicBezTo>
                  <a:pt x="4203984" y="861977"/>
                  <a:pt x="4184149" y="820093"/>
                  <a:pt x="4144481" y="795629"/>
                </a:cubicBezTo>
                <a:cubicBezTo>
                  <a:pt x="4116586" y="780203"/>
                  <a:pt x="4088817" y="772492"/>
                  <a:pt x="4061179" y="772492"/>
                </a:cubicBezTo>
                <a:close/>
                <a:moveTo>
                  <a:pt x="3346275" y="772492"/>
                </a:moveTo>
                <a:cubicBezTo>
                  <a:pt x="3287668" y="772492"/>
                  <a:pt x="3247233" y="797623"/>
                  <a:pt x="3224967" y="847883"/>
                </a:cubicBezTo>
                <a:cubicBezTo>
                  <a:pt x="3216778" y="867030"/>
                  <a:pt x="3212683" y="886043"/>
                  <a:pt x="3212683" y="904924"/>
                </a:cubicBezTo>
                <a:cubicBezTo>
                  <a:pt x="3212683" y="930984"/>
                  <a:pt x="3218953" y="954719"/>
                  <a:pt x="3231492" y="976127"/>
                </a:cubicBezTo>
                <a:cubicBezTo>
                  <a:pt x="3244033" y="997534"/>
                  <a:pt x="3261308" y="1013025"/>
                  <a:pt x="3283317" y="1022597"/>
                </a:cubicBezTo>
                <a:cubicBezTo>
                  <a:pt x="3297904" y="1029245"/>
                  <a:pt x="3324649" y="1032570"/>
                  <a:pt x="3363549" y="1032570"/>
                </a:cubicBezTo>
                <a:lnTo>
                  <a:pt x="3363549" y="1101180"/>
                </a:lnTo>
                <a:cubicBezTo>
                  <a:pt x="3357407" y="1101977"/>
                  <a:pt x="3346402" y="1103573"/>
                  <a:pt x="3330534" y="1105966"/>
                </a:cubicBezTo>
                <a:cubicBezTo>
                  <a:pt x="3314669" y="1108360"/>
                  <a:pt x="3297073" y="1114608"/>
                  <a:pt x="3277751" y="1124714"/>
                </a:cubicBezTo>
                <a:cubicBezTo>
                  <a:pt x="3258428" y="1134818"/>
                  <a:pt x="3241154" y="1153103"/>
                  <a:pt x="3225926" y="1179562"/>
                </a:cubicBezTo>
                <a:cubicBezTo>
                  <a:pt x="3210699" y="1206022"/>
                  <a:pt x="3203086" y="1241989"/>
                  <a:pt x="3203086" y="1287461"/>
                </a:cubicBezTo>
                <a:cubicBezTo>
                  <a:pt x="3205900" y="1387452"/>
                  <a:pt x="3264123" y="1437446"/>
                  <a:pt x="3377752" y="1437446"/>
                </a:cubicBezTo>
                <a:cubicBezTo>
                  <a:pt x="3412302" y="1434255"/>
                  <a:pt x="3439493" y="1423086"/>
                  <a:pt x="3459327" y="1403938"/>
                </a:cubicBezTo>
                <a:cubicBezTo>
                  <a:pt x="3479161" y="1384792"/>
                  <a:pt x="3489079" y="1360061"/>
                  <a:pt x="3489079" y="1329745"/>
                </a:cubicBezTo>
                <a:lnTo>
                  <a:pt x="3489079" y="1205690"/>
                </a:lnTo>
                <a:cubicBezTo>
                  <a:pt x="3493940" y="1205690"/>
                  <a:pt x="3508720" y="1212205"/>
                  <a:pt x="3533417" y="1225235"/>
                </a:cubicBezTo>
                <a:cubicBezTo>
                  <a:pt x="3558114" y="1238265"/>
                  <a:pt x="3579035" y="1254620"/>
                  <a:pt x="3596182" y="1274298"/>
                </a:cubicBezTo>
                <a:cubicBezTo>
                  <a:pt x="3616400" y="1296637"/>
                  <a:pt x="3632459" y="1319307"/>
                  <a:pt x="3644359" y="1342309"/>
                </a:cubicBezTo>
                <a:cubicBezTo>
                  <a:pt x="3656260" y="1365314"/>
                  <a:pt x="3664321" y="1384792"/>
                  <a:pt x="3668544" y="1400749"/>
                </a:cubicBezTo>
                <a:cubicBezTo>
                  <a:pt x="3672766" y="1416704"/>
                  <a:pt x="3674878" y="1426809"/>
                  <a:pt x="3674878" y="1431064"/>
                </a:cubicBezTo>
                <a:lnTo>
                  <a:pt x="3805398" y="1431064"/>
                </a:lnTo>
                <a:lnTo>
                  <a:pt x="3805398" y="777677"/>
                </a:lnTo>
                <a:lnTo>
                  <a:pt x="3679485" y="777677"/>
                </a:lnTo>
                <a:lnTo>
                  <a:pt x="3679485" y="1230022"/>
                </a:lnTo>
                <a:cubicBezTo>
                  <a:pt x="3675646" y="1222576"/>
                  <a:pt x="3667009" y="1210874"/>
                  <a:pt x="3653572" y="1194919"/>
                </a:cubicBezTo>
                <a:cubicBezTo>
                  <a:pt x="3640137" y="1178963"/>
                  <a:pt x="3621518" y="1163407"/>
                  <a:pt x="3597716" y="1148248"/>
                </a:cubicBezTo>
                <a:cubicBezTo>
                  <a:pt x="3575708" y="1134419"/>
                  <a:pt x="3552163" y="1123650"/>
                  <a:pt x="3527083" y="1115938"/>
                </a:cubicBezTo>
                <a:cubicBezTo>
                  <a:pt x="3504307" y="1109291"/>
                  <a:pt x="3491767" y="1105966"/>
                  <a:pt x="3489462" y="1105966"/>
                </a:cubicBezTo>
                <a:cubicBezTo>
                  <a:pt x="3489207" y="1105966"/>
                  <a:pt x="3489079" y="1105966"/>
                  <a:pt x="3489079" y="1105966"/>
                </a:cubicBezTo>
                <a:lnTo>
                  <a:pt x="3489079" y="921279"/>
                </a:lnTo>
                <a:cubicBezTo>
                  <a:pt x="3489079" y="861977"/>
                  <a:pt x="3469244" y="820093"/>
                  <a:pt x="3429577" y="795629"/>
                </a:cubicBezTo>
                <a:cubicBezTo>
                  <a:pt x="3401681" y="780203"/>
                  <a:pt x="3373913" y="772492"/>
                  <a:pt x="3346275" y="772492"/>
                </a:cubicBezTo>
                <a:close/>
                <a:moveTo>
                  <a:pt x="5214695" y="600216"/>
                </a:moveTo>
                <a:cubicBezTo>
                  <a:pt x="5162785" y="600216"/>
                  <a:pt x="5116346" y="607367"/>
                  <a:pt x="5075377" y="621670"/>
                </a:cubicBezTo>
                <a:cubicBezTo>
                  <a:pt x="5034409" y="635973"/>
                  <a:pt x="4995151" y="653617"/>
                  <a:pt x="4957603" y="674602"/>
                </a:cubicBezTo>
                <a:lnTo>
                  <a:pt x="4957603" y="822268"/>
                </a:lnTo>
                <a:cubicBezTo>
                  <a:pt x="5050639" y="760150"/>
                  <a:pt x="5134002" y="729092"/>
                  <a:pt x="5207690" y="729092"/>
                </a:cubicBezTo>
                <a:cubicBezTo>
                  <a:pt x="5247000" y="729092"/>
                  <a:pt x="5280140" y="739386"/>
                  <a:pt x="5307112" y="759974"/>
                </a:cubicBezTo>
                <a:cubicBezTo>
                  <a:pt x="5334084" y="780562"/>
                  <a:pt x="5347570" y="805813"/>
                  <a:pt x="5347570" y="835727"/>
                </a:cubicBezTo>
                <a:cubicBezTo>
                  <a:pt x="5347570" y="852340"/>
                  <a:pt x="5343449" y="868014"/>
                  <a:pt x="5335208" y="882748"/>
                </a:cubicBezTo>
                <a:cubicBezTo>
                  <a:pt x="5326967" y="897482"/>
                  <a:pt x="5308676" y="916722"/>
                  <a:pt x="5280337" y="940470"/>
                </a:cubicBezTo>
                <a:cubicBezTo>
                  <a:pt x="5251998" y="964217"/>
                  <a:pt x="5207470" y="996396"/>
                  <a:pt x="5146755" y="1037008"/>
                </a:cubicBezTo>
                <a:cubicBezTo>
                  <a:pt x="5076136" y="1082221"/>
                  <a:pt x="5026622" y="1119133"/>
                  <a:pt x="4998215" y="1147745"/>
                </a:cubicBezTo>
                <a:cubicBezTo>
                  <a:pt x="4969807" y="1176358"/>
                  <a:pt x="4949808" y="1206633"/>
                  <a:pt x="4938218" y="1238572"/>
                </a:cubicBezTo>
                <a:cubicBezTo>
                  <a:pt x="4926628" y="1270512"/>
                  <a:pt x="4920833" y="1310824"/>
                  <a:pt x="4920833" y="1359509"/>
                </a:cubicBezTo>
                <a:lnTo>
                  <a:pt x="4920833" y="1415794"/>
                </a:lnTo>
                <a:lnTo>
                  <a:pt x="5507979" y="1415794"/>
                </a:lnTo>
                <a:lnTo>
                  <a:pt x="5507979" y="1284584"/>
                </a:lnTo>
                <a:lnTo>
                  <a:pt x="5059644" y="1284584"/>
                </a:lnTo>
                <a:cubicBezTo>
                  <a:pt x="5060543" y="1269229"/>
                  <a:pt x="5071861" y="1251051"/>
                  <a:pt x="5093600" y="1230047"/>
                </a:cubicBezTo>
                <a:cubicBezTo>
                  <a:pt x="5115338" y="1209044"/>
                  <a:pt x="5156754" y="1178677"/>
                  <a:pt x="5217848" y="1138946"/>
                </a:cubicBezTo>
                <a:cubicBezTo>
                  <a:pt x="5288262" y="1093231"/>
                  <a:pt x="5342780" y="1053847"/>
                  <a:pt x="5381401" y="1020795"/>
                </a:cubicBezTo>
                <a:cubicBezTo>
                  <a:pt x="5420022" y="987743"/>
                  <a:pt x="5447856" y="956324"/>
                  <a:pt x="5464903" y="926540"/>
                </a:cubicBezTo>
                <a:cubicBezTo>
                  <a:pt x="5481950" y="896756"/>
                  <a:pt x="5490473" y="862994"/>
                  <a:pt x="5490473" y="825253"/>
                </a:cubicBezTo>
                <a:cubicBezTo>
                  <a:pt x="5490473" y="777262"/>
                  <a:pt x="5477678" y="736135"/>
                  <a:pt x="5452089" y="701870"/>
                </a:cubicBezTo>
                <a:cubicBezTo>
                  <a:pt x="5426500" y="667606"/>
                  <a:pt x="5392670" y="642097"/>
                  <a:pt x="5350598" y="625345"/>
                </a:cubicBezTo>
                <a:cubicBezTo>
                  <a:pt x="5308526" y="608592"/>
                  <a:pt x="5263225" y="600216"/>
                  <a:pt x="5214695" y="600216"/>
                </a:cubicBezTo>
                <a:close/>
                <a:moveTo>
                  <a:pt x="4308899" y="514408"/>
                </a:moveTo>
                <a:cubicBezTo>
                  <a:pt x="4356242" y="515206"/>
                  <a:pt x="4390282" y="523849"/>
                  <a:pt x="4411010" y="540337"/>
                </a:cubicBezTo>
                <a:cubicBezTo>
                  <a:pt x="4422271" y="549378"/>
                  <a:pt x="4429821" y="560945"/>
                  <a:pt x="4433660" y="575040"/>
                </a:cubicBezTo>
                <a:cubicBezTo>
                  <a:pt x="4435452" y="581689"/>
                  <a:pt x="4436346" y="589267"/>
                  <a:pt x="4436346" y="597776"/>
                </a:cubicBezTo>
                <a:lnTo>
                  <a:pt x="4186055" y="597776"/>
                </a:lnTo>
                <a:cubicBezTo>
                  <a:pt x="4186055" y="588203"/>
                  <a:pt x="4186822" y="579694"/>
                  <a:pt x="4188358" y="572248"/>
                </a:cubicBezTo>
                <a:cubicBezTo>
                  <a:pt x="4192709" y="550175"/>
                  <a:pt x="4204291" y="535018"/>
                  <a:pt x="4223100" y="526775"/>
                </a:cubicBezTo>
                <a:cubicBezTo>
                  <a:pt x="4241911" y="518530"/>
                  <a:pt x="4270509" y="514408"/>
                  <a:pt x="4308899" y="514408"/>
                </a:cubicBezTo>
                <a:close/>
                <a:moveTo>
                  <a:pt x="1458034" y="514408"/>
                </a:moveTo>
                <a:cubicBezTo>
                  <a:pt x="1505380" y="515206"/>
                  <a:pt x="1539418" y="523849"/>
                  <a:pt x="1560146" y="540337"/>
                </a:cubicBezTo>
                <a:cubicBezTo>
                  <a:pt x="1571407" y="549378"/>
                  <a:pt x="1578957" y="560945"/>
                  <a:pt x="1582796" y="575040"/>
                </a:cubicBezTo>
                <a:cubicBezTo>
                  <a:pt x="1584587" y="581689"/>
                  <a:pt x="1585483" y="589267"/>
                  <a:pt x="1585483" y="597776"/>
                </a:cubicBezTo>
                <a:lnTo>
                  <a:pt x="1335193" y="597776"/>
                </a:lnTo>
                <a:cubicBezTo>
                  <a:pt x="1335193" y="588203"/>
                  <a:pt x="1335959" y="579694"/>
                  <a:pt x="1337495" y="572248"/>
                </a:cubicBezTo>
                <a:cubicBezTo>
                  <a:pt x="1341845" y="550175"/>
                  <a:pt x="1353427" y="535018"/>
                  <a:pt x="1372236" y="526775"/>
                </a:cubicBezTo>
                <a:cubicBezTo>
                  <a:pt x="1391046" y="518530"/>
                  <a:pt x="1419645" y="514408"/>
                  <a:pt x="1458034" y="514408"/>
                </a:cubicBezTo>
                <a:close/>
                <a:moveTo>
                  <a:pt x="3050685" y="388757"/>
                </a:moveTo>
                <a:lnTo>
                  <a:pt x="2924770" y="390352"/>
                </a:lnTo>
                <a:lnTo>
                  <a:pt x="2924770" y="671173"/>
                </a:lnTo>
                <a:lnTo>
                  <a:pt x="3050685" y="677954"/>
                </a:lnTo>
                <a:close/>
                <a:moveTo>
                  <a:pt x="4431357" y="365620"/>
                </a:moveTo>
                <a:lnTo>
                  <a:pt x="4431357" y="460557"/>
                </a:lnTo>
                <a:cubicBezTo>
                  <a:pt x="4410370" y="440880"/>
                  <a:pt x="4366353" y="431039"/>
                  <a:pt x="4299301" y="431039"/>
                </a:cubicBezTo>
                <a:cubicBezTo>
                  <a:pt x="4255027" y="431039"/>
                  <a:pt x="4214846" y="436624"/>
                  <a:pt x="4178762" y="447793"/>
                </a:cubicBezTo>
                <a:cubicBezTo>
                  <a:pt x="4100961" y="471993"/>
                  <a:pt x="4062061" y="519329"/>
                  <a:pt x="4062061" y="589799"/>
                </a:cubicBezTo>
                <a:lnTo>
                  <a:pt x="4062061" y="671173"/>
                </a:lnTo>
                <a:lnTo>
                  <a:pt x="4557270" y="671173"/>
                </a:lnTo>
                <a:lnTo>
                  <a:pt x="4557270" y="365620"/>
                </a:lnTo>
                <a:close/>
                <a:moveTo>
                  <a:pt x="1580493" y="365620"/>
                </a:moveTo>
                <a:lnTo>
                  <a:pt x="1580493" y="460557"/>
                </a:lnTo>
                <a:cubicBezTo>
                  <a:pt x="1559508" y="440880"/>
                  <a:pt x="1515488" y="431039"/>
                  <a:pt x="1448437" y="431039"/>
                </a:cubicBezTo>
                <a:cubicBezTo>
                  <a:pt x="1404162" y="431039"/>
                  <a:pt x="1363983" y="436624"/>
                  <a:pt x="1327897" y="447793"/>
                </a:cubicBezTo>
                <a:cubicBezTo>
                  <a:pt x="1250098" y="471993"/>
                  <a:pt x="1211197" y="519329"/>
                  <a:pt x="1211197" y="589799"/>
                </a:cubicBezTo>
                <a:lnTo>
                  <a:pt x="1211197" y="671173"/>
                </a:lnTo>
                <a:lnTo>
                  <a:pt x="1706406" y="671173"/>
                </a:lnTo>
                <a:lnTo>
                  <a:pt x="1706406" y="365620"/>
                </a:lnTo>
                <a:close/>
                <a:moveTo>
                  <a:pt x="4565333" y="84802"/>
                </a:moveTo>
                <a:lnTo>
                  <a:pt x="4439418" y="86396"/>
                </a:lnTo>
                <a:lnTo>
                  <a:pt x="4439418" y="308580"/>
                </a:lnTo>
                <a:lnTo>
                  <a:pt x="4565333" y="311769"/>
                </a:lnTo>
                <a:close/>
                <a:moveTo>
                  <a:pt x="0" y="0"/>
                </a:moveTo>
                <a:lnTo>
                  <a:pt x="5965245" y="0"/>
                </a:lnTo>
                <a:lnTo>
                  <a:pt x="5965245" y="1950720"/>
                </a:lnTo>
                <a:lnTo>
                  <a:pt x="0" y="1950720"/>
                </a:lnTo>
                <a:close/>
              </a:path>
            </a:pathLst>
          </a:custGeom>
          <a:gradFill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5" name="กล่องข้อความ 2">
            <a:extLst>
              <a:ext uri="{FF2B5EF4-FFF2-40B4-BE49-F238E27FC236}">
                <a16:creationId xmlns:a16="http://schemas.microsoft.com/office/drawing/2014/main" xmlns="" id="{2A65286E-5FFB-4692-AABF-18F9A4A1E5D4}"/>
              </a:ext>
            </a:extLst>
          </p:cNvPr>
          <p:cNvSpPr txBox="1"/>
          <p:nvPr/>
        </p:nvSpPr>
        <p:spPr>
          <a:xfrm>
            <a:off x="-2683" y="3154849"/>
            <a:ext cx="9207238" cy="3231654"/>
          </a:xfrm>
          <a:prstGeom prst="rect">
            <a:avLst/>
          </a:prstGeom>
          <a:solidFill>
            <a:schemeClr val="bg2">
              <a:lumMod val="10000"/>
              <a:alpha val="76863"/>
            </a:schemeClr>
          </a:solidFill>
          <a:ln w="38100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square" rtlCol="0">
            <a:spAutoFit/>
          </a:bodyPr>
          <a:lstStyle/>
          <a:p>
            <a:pPr lvl="0" algn="ctr" defTabSz="914400"/>
            <a:r>
              <a:rPr lang="th-TH" sz="4400" b="1" dirty="0">
                <a:solidFill>
                  <a:srgbClr val="FFC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ความผิดเกี่ยวกับทรัพย์</a:t>
            </a:r>
          </a:p>
          <a:p>
            <a:pPr lvl="0" algn="ctr" defTabSz="914400"/>
            <a:r>
              <a:rPr lang="th-TH" sz="3600" b="1" dirty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การรับแจ้ง</a:t>
            </a:r>
            <a:r>
              <a:rPr lang="th-TH" sz="4000" b="1" u="sng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ภาพรวมเพิ่มขึ้น</a:t>
            </a:r>
            <a:r>
              <a:rPr lang="th-TH" sz="4000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th-TH" sz="3600" b="1" dirty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th-TH" sz="3600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บช.น. ภ.1 2 8 </a:t>
            </a:r>
            <a:r>
              <a:rPr lang="th-TH" sz="3600" b="1" dirty="0">
                <a:solidFill>
                  <a:schemeClr val="bg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มีการรับแจ้ง</a:t>
            </a:r>
            <a:r>
              <a:rPr lang="th-TH" sz="4000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ลดลง</a:t>
            </a:r>
            <a:r>
              <a:rPr lang="th-TH" sz="3600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 </a:t>
            </a:r>
            <a:endParaRPr lang="th-TH" sz="3600" b="1" dirty="0" smtClean="0">
              <a:solidFill>
                <a:srgbClr val="FFFF0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lvl="0" algn="ctr" defTabSz="914400"/>
            <a:r>
              <a:rPr lang="th-TH" sz="4000" b="1" dirty="0" smtClean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ภ.</a:t>
            </a:r>
            <a:r>
              <a:rPr lang="th-TH" sz="4000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3</a:t>
            </a:r>
            <a:r>
              <a:rPr lang="th-TH" sz="3600" b="1" dirty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มีผลการ</a:t>
            </a:r>
            <a:r>
              <a:rPr lang="th-TH" sz="3600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จับกุมมากที่สุด</a:t>
            </a:r>
            <a:r>
              <a:rPr lang="th-TH" sz="3600" b="1" dirty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รองลงมาคือ ภ.6 และ 4   </a:t>
            </a:r>
          </a:p>
          <a:p>
            <a:pPr lvl="0" algn="ctr" defTabSz="914400"/>
            <a:r>
              <a:rPr lang="th-TH" sz="3600" b="1" dirty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คดีโจรกรรมรถยนต์รับแจ้ง </a:t>
            </a:r>
            <a:r>
              <a:rPr lang="th-TH" sz="4000" b="1" dirty="0">
                <a:solidFill>
                  <a:srgbClr val="70DA46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ลดลง 27.27% </a:t>
            </a:r>
            <a:r>
              <a:rPr lang="th-TH" sz="40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</a:t>
            </a:r>
            <a:endParaRPr lang="th-TH" sz="3600" b="1" dirty="0">
              <a:solidFill>
                <a:schemeClr val="accent2">
                  <a:lumMod val="40000"/>
                  <a:lumOff val="60000"/>
                </a:schemeClr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lvl="0" algn="ctr" defTabSz="914400"/>
            <a:r>
              <a:rPr lang="th-TH" sz="3600" b="1" dirty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ส่วนรถจักรยานยนต์ รับแจ้ง </a:t>
            </a:r>
            <a:r>
              <a:rPr lang="th-TH" sz="4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เพิ่มขึ้น</a:t>
            </a:r>
            <a:r>
              <a:rPr lang="th-TH" sz="3600" b="1" dirty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endParaRPr kumimoji="0" lang="th-TH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5" name="กล่องข้อความ 2">
            <a:extLst>
              <a:ext uri="{FF2B5EF4-FFF2-40B4-BE49-F238E27FC236}">
                <a16:creationId xmlns:a16="http://schemas.microsoft.com/office/drawing/2014/main" xmlns="" id="{9E536E9B-16C8-4880-B4A0-536C17B97E19}"/>
              </a:ext>
            </a:extLst>
          </p:cNvPr>
          <p:cNvSpPr txBox="1"/>
          <p:nvPr/>
        </p:nvSpPr>
        <p:spPr>
          <a:xfrm>
            <a:off x="0" y="2523946"/>
            <a:ext cx="9207238" cy="570726"/>
          </a:xfrm>
          <a:custGeom>
            <a:avLst/>
            <a:gdLst>
              <a:gd name="connsiteX0" fmla="*/ 0 w 9207238"/>
              <a:gd name="connsiteY0" fmla="*/ 0 h 707886"/>
              <a:gd name="connsiteX1" fmla="*/ 9207238 w 9207238"/>
              <a:gd name="connsiteY1" fmla="*/ 0 h 707886"/>
              <a:gd name="connsiteX2" fmla="*/ 9207238 w 9207238"/>
              <a:gd name="connsiteY2" fmla="*/ 707886 h 707886"/>
              <a:gd name="connsiteX3" fmla="*/ 0 w 9207238"/>
              <a:gd name="connsiteY3" fmla="*/ 707886 h 707886"/>
              <a:gd name="connsiteX4" fmla="*/ 0 w 9207238"/>
              <a:gd name="connsiteY4" fmla="*/ 0 h 707886"/>
              <a:gd name="connsiteX0" fmla="*/ 1577340 w 9207238"/>
              <a:gd name="connsiteY0" fmla="*/ 137160 h 707886"/>
              <a:gd name="connsiteX1" fmla="*/ 9207238 w 9207238"/>
              <a:gd name="connsiteY1" fmla="*/ 0 h 707886"/>
              <a:gd name="connsiteX2" fmla="*/ 9207238 w 9207238"/>
              <a:gd name="connsiteY2" fmla="*/ 707886 h 707886"/>
              <a:gd name="connsiteX3" fmla="*/ 0 w 9207238"/>
              <a:gd name="connsiteY3" fmla="*/ 707886 h 707886"/>
              <a:gd name="connsiteX4" fmla="*/ 1577340 w 9207238"/>
              <a:gd name="connsiteY4" fmla="*/ 137160 h 707886"/>
              <a:gd name="connsiteX0" fmla="*/ 1577340 w 9207238"/>
              <a:gd name="connsiteY0" fmla="*/ 0 h 570726"/>
              <a:gd name="connsiteX1" fmla="*/ 7523218 w 9207238"/>
              <a:gd name="connsiteY1" fmla="*/ 30480 h 570726"/>
              <a:gd name="connsiteX2" fmla="*/ 9207238 w 9207238"/>
              <a:gd name="connsiteY2" fmla="*/ 570726 h 570726"/>
              <a:gd name="connsiteX3" fmla="*/ 0 w 9207238"/>
              <a:gd name="connsiteY3" fmla="*/ 570726 h 570726"/>
              <a:gd name="connsiteX4" fmla="*/ 1577340 w 9207238"/>
              <a:gd name="connsiteY4" fmla="*/ 0 h 570726"/>
              <a:gd name="connsiteX0" fmla="*/ 1607820 w 9207238"/>
              <a:gd name="connsiteY0" fmla="*/ 0 h 570726"/>
              <a:gd name="connsiteX1" fmla="*/ 7523218 w 9207238"/>
              <a:gd name="connsiteY1" fmla="*/ 30480 h 570726"/>
              <a:gd name="connsiteX2" fmla="*/ 9207238 w 9207238"/>
              <a:gd name="connsiteY2" fmla="*/ 570726 h 570726"/>
              <a:gd name="connsiteX3" fmla="*/ 0 w 9207238"/>
              <a:gd name="connsiteY3" fmla="*/ 570726 h 570726"/>
              <a:gd name="connsiteX4" fmla="*/ 1607820 w 9207238"/>
              <a:gd name="connsiteY4" fmla="*/ 0 h 570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07238" h="570726">
                <a:moveTo>
                  <a:pt x="1607820" y="0"/>
                </a:moveTo>
                <a:lnTo>
                  <a:pt x="7523218" y="30480"/>
                </a:lnTo>
                <a:lnTo>
                  <a:pt x="9207238" y="570726"/>
                </a:lnTo>
                <a:lnTo>
                  <a:pt x="0" y="570726"/>
                </a:lnTo>
                <a:lnTo>
                  <a:pt x="1607820" y="0"/>
                </a:lnTo>
                <a:close/>
              </a:path>
            </a:pathLst>
          </a:custGeom>
          <a:solidFill>
            <a:schemeClr val="bg2">
              <a:lumMod val="10000"/>
              <a:alpha val="85000"/>
            </a:schemeClr>
          </a:solidFill>
          <a:ln w="38100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3" name="ตัวแทน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11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108078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>
            <a:extLst>
              <a:ext uri="{FF2B5EF4-FFF2-40B4-BE49-F238E27FC236}">
                <a16:creationId xmlns:a16="http://schemas.microsoft.com/office/drawing/2014/main" xmlns="" id="{2AFE84E1-EEBC-466F-A251-20A485C029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5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504357" y="0"/>
            <a:ext cx="122105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>
            <a:extLst>
              <a:ext uri="{FF2B5EF4-FFF2-40B4-BE49-F238E27FC236}">
                <a16:creationId xmlns:a16="http://schemas.microsoft.com/office/drawing/2014/main" xmlns="" id="{ED6A5228-2968-4547-BC63-BD03F58DFD7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8320" t="249" r="14464" b="-249"/>
          <a:stretch/>
        </p:blipFill>
        <p:spPr bwMode="auto">
          <a:xfrm>
            <a:off x="4815840" y="0"/>
            <a:ext cx="4328160" cy="6875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79353925-72B2-4AB7-B860-1A37C58A7C5E}"/>
              </a:ext>
            </a:extLst>
          </p:cNvPr>
          <p:cNvSpPr/>
          <p:nvPr/>
        </p:nvSpPr>
        <p:spPr>
          <a:xfrm>
            <a:off x="-127322" y="-150471"/>
            <a:ext cx="9461821" cy="7069431"/>
          </a:xfrm>
          <a:prstGeom prst="rect">
            <a:avLst/>
          </a:prstGeom>
          <a:solidFill>
            <a:schemeClr val="bg1">
              <a:alpha val="5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xmlns="" id="{7A19042E-9A71-46D3-B816-181F006DD521}"/>
              </a:ext>
            </a:extLst>
          </p:cNvPr>
          <p:cNvSpPr/>
          <p:nvPr/>
        </p:nvSpPr>
        <p:spPr>
          <a:xfrm>
            <a:off x="1589377" y="716249"/>
            <a:ext cx="5965245" cy="1950720"/>
          </a:xfrm>
          <a:custGeom>
            <a:avLst/>
            <a:gdLst/>
            <a:ahLst/>
            <a:cxnLst/>
            <a:rect l="l" t="t" r="r" b="b"/>
            <a:pathLst>
              <a:path w="5965245" h="1950720">
                <a:moveTo>
                  <a:pt x="2936395" y="1578255"/>
                </a:moveTo>
                <a:cubicBezTo>
                  <a:pt x="2952261" y="1578255"/>
                  <a:pt x="2964610" y="1583375"/>
                  <a:pt x="2973439" y="1593612"/>
                </a:cubicBezTo>
                <a:cubicBezTo>
                  <a:pt x="2982269" y="1603851"/>
                  <a:pt x="2986682" y="1616151"/>
                  <a:pt x="2986682" y="1630510"/>
                </a:cubicBezTo>
                <a:cubicBezTo>
                  <a:pt x="2986682" y="1644605"/>
                  <a:pt x="2982141" y="1656837"/>
                  <a:pt x="2973055" y="1667209"/>
                </a:cubicBezTo>
                <a:cubicBezTo>
                  <a:pt x="2963972" y="1677579"/>
                  <a:pt x="2951751" y="1682766"/>
                  <a:pt x="2936395" y="1682766"/>
                </a:cubicBezTo>
                <a:cubicBezTo>
                  <a:pt x="2920271" y="1682766"/>
                  <a:pt x="2907604" y="1677579"/>
                  <a:pt x="2898390" y="1667209"/>
                </a:cubicBezTo>
                <a:cubicBezTo>
                  <a:pt x="2889178" y="1656837"/>
                  <a:pt x="2884571" y="1644605"/>
                  <a:pt x="2884571" y="1630510"/>
                </a:cubicBezTo>
                <a:cubicBezTo>
                  <a:pt x="2884571" y="1616415"/>
                  <a:pt x="2889241" y="1604184"/>
                  <a:pt x="2898583" y="1593812"/>
                </a:cubicBezTo>
                <a:cubicBezTo>
                  <a:pt x="2907925" y="1583441"/>
                  <a:pt x="2920528" y="1578255"/>
                  <a:pt x="2936395" y="1578255"/>
                </a:cubicBezTo>
                <a:close/>
                <a:moveTo>
                  <a:pt x="2945609" y="1519219"/>
                </a:moveTo>
                <a:cubicBezTo>
                  <a:pt x="2901333" y="1519219"/>
                  <a:pt x="2868831" y="1532915"/>
                  <a:pt x="2848103" y="1560304"/>
                </a:cubicBezTo>
                <a:cubicBezTo>
                  <a:pt x="2832491" y="1581314"/>
                  <a:pt x="2824685" y="1605247"/>
                  <a:pt x="2824685" y="1632104"/>
                </a:cubicBezTo>
                <a:cubicBezTo>
                  <a:pt x="2824685" y="1671198"/>
                  <a:pt x="2839401" y="1701114"/>
                  <a:pt x="2868831" y="1721856"/>
                </a:cubicBezTo>
                <a:cubicBezTo>
                  <a:pt x="2886490" y="1733823"/>
                  <a:pt x="2916304" y="1739806"/>
                  <a:pt x="2958277" y="1739806"/>
                </a:cubicBezTo>
                <a:lnTo>
                  <a:pt x="2958277" y="1867452"/>
                </a:lnTo>
                <a:lnTo>
                  <a:pt x="3082654" y="1867452"/>
                </a:lnTo>
                <a:lnTo>
                  <a:pt x="3082654" y="1671198"/>
                </a:lnTo>
                <a:cubicBezTo>
                  <a:pt x="3082654" y="1596205"/>
                  <a:pt x="3051688" y="1547806"/>
                  <a:pt x="2989754" y="1526001"/>
                </a:cubicBezTo>
                <a:cubicBezTo>
                  <a:pt x="2978749" y="1521480"/>
                  <a:pt x="2964035" y="1519219"/>
                  <a:pt x="2945609" y="1519219"/>
                </a:cubicBezTo>
                <a:close/>
                <a:moveTo>
                  <a:pt x="2710987" y="1253157"/>
                </a:moveTo>
                <a:cubicBezTo>
                  <a:pt x="2726856" y="1253157"/>
                  <a:pt x="2739204" y="1258277"/>
                  <a:pt x="2748032" y="1268514"/>
                </a:cubicBezTo>
                <a:cubicBezTo>
                  <a:pt x="2756861" y="1278754"/>
                  <a:pt x="2761277" y="1291053"/>
                  <a:pt x="2761277" y="1305413"/>
                </a:cubicBezTo>
                <a:cubicBezTo>
                  <a:pt x="2761277" y="1319508"/>
                  <a:pt x="2756734" y="1331739"/>
                  <a:pt x="2747649" y="1342111"/>
                </a:cubicBezTo>
                <a:cubicBezTo>
                  <a:pt x="2738563" y="1352481"/>
                  <a:pt x="2726343" y="1357668"/>
                  <a:pt x="2710987" y="1357668"/>
                </a:cubicBezTo>
                <a:cubicBezTo>
                  <a:pt x="2695632" y="1357668"/>
                  <a:pt x="2683668" y="1352481"/>
                  <a:pt x="2675095" y="1342111"/>
                </a:cubicBezTo>
                <a:cubicBezTo>
                  <a:pt x="2666520" y="1331739"/>
                  <a:pt x="2662235" y="1319508"/>
                  <a:pt x="2662235" y="1305413"/>
                </a:cubicBezTo>
                <a:cubicBezTo>
                  <a:pt x="2662235" y="1290786"/>
                  <a:pt x="2666393" y="1278421"/>
                  <a:pt x="2674711" y="1268316"/>
                </a:cubicBezTo>
                <a:cubicBezTo>
                  <a:pt x="2683029" y="1258210"/>
                  <a:pt x="2695119" y="1253157"/>
                  <a:pt x="2710987" y="1253157"/>
                </a:cubicBezTo>
                <a:close/>
                <a:moveTo>
                  <a:pt x="3365084" y="1207286"/>
                </a:moveTo>
                <a:lnTo>
                  <a:pt x="3365084" y="1305413"/>
                </a:lnTo>
                <a:cubicBezTo>
                  <a:pt x="3365084" y="1328283"/>
                  <a:pt x="3355616" y="1339718"/>
                  <a:pt x="3336677" y="1339718"/>
                </a:cubicBezTo>
                <a:cubicBezTo>
                  <a:pt x="3311597" y="1338123"/>
                  <a:pt x="3299057" y="1319508"/>
                  <a:pt x="3299057" y="1283873"/>
                </a:cubicBezTo>
                <a:cubicBezTo>
                  <a:pt x="3299057" y="1277224"/>
                  <a:pt x="3300080" y="1268583"/>
                  <a:pt x="3302128" y="1257944"/>
                </a:cubicBezTo>
                <a:cubicBezTo>
                  <a:pt x="3307759" y="1224171"/>
                  <a:pt x="3328743" y="1207286"/>
                  <a:pt x="3365084" y="1207286"/>
                </a:cubicBezTo>
                <a:close/>
                <a:moveTo>
                  <a:pt x="720796" y="1028979"/>
                </a:moveTo>
                <a:cubicBezTo>
                  <a:pt x="735127" y="1028979"/>
                  <a:pt x="746067" y="1033500"/>
                  <a:pt x="753618" y="1042542"/>
                </a:cubicBezTo>
                <a:cubicBezTo>
                  <a:pt x="761167" y="1051583"/>
                  <a:pt x="764943" y="1062354"/>
                  <a:pt x="764943" y="1074852"/>
                </a:cubicBezTo>
                <a:cubicBezTo>
                  <a:pt x="764943" y="1087351"/>
                  <a:pt x="761040" y="1098122"/>
                  <a:pt x="753234" y="1107163"/>
                </a:cubicBezTo>
                <a:cubicBezTo>
                  <a:pt x="745428" y="1116205"/>
                  <a:pt x="734615" y="1120726"/>
                  <a:pt x="720796" y="1120726"/>
                </a:cubicBezTo>
                <a:cubicBezTo>
                  <a:pt x="707489" y="1120726"/>
                  <a:pt x="696803" y="1116138"/>
                  <a:pt x="688742" y="1106963"/>
                </a:cubicBezTo>
                <a:cubicBezTo>
                  <a:pt x="680680" y="1097789"/>
                  <a:pt x="676649" y="1087086"/>
                  <a:pt x="676649" y="1074852"/>
                </a:cubicBezTo>
                <a:cubicBezTo>
                  <a:pt x="676649" y="1062619"/>
                  <a:pt x="680553" y="1051916"/>
                  <a:pt x="688357" y="1042742"/>
                </a:cubicBezTo>
                <a:cubicBezTo>
                  <a:pt x="696165" y="1033567"/>
                  <a:pt x="706976" y="1028979"/>
                  <a:pt x="720796" y="1028979"/>
                </a:cubicBezTo>
                <a:close/>
                <a:moveTo>
                  <a:pt x="1436254" y="1025789"/>
                </a:moveTo>
                <a:cubicBezTo>
                  <a:pt x="1450328" y="1025789"/>
                  <a:pt x="1461142" y="1030309"/>
                  <a:pt x="1468691" y="1039351"/>
                </a:cubicBezTo>
                <a:cubicBezTo>
                  <a:pt x="1476241" y="1048393"/>
                  <a:pt x="1480017" y="1059163"/>
                  <a:pt x="1480017" y="1071661"/>
                </a:cubicBezTo>
                <a:cubicBezTo>
                  <a:pt x="1480017" y="1084160"/>
                  <a:pt x="1476112" y="1094930"/>
                  <a:pt x="1468307" y="1103972"/>
                </a:cubicBezTo>
                <a:cubicBezTo>
                  <a:pt x="1460501" y="1113014"/>
                  <a:pt x="1449817" y="1117534"/>
                  <a:pt x="1436254" y="1117534"/>
                </a:cubicBezTo>
                <a:cubicBezTo>
                  <a:pt x="1422946" y="1117534"/>
                  <a:pt x="1412260" y="1112948"/>
                  <a:pt x="1404199" y="1103772"/>
                </a:cubicBezTo>
                <a:cubicBezTo>
                  <a:pt x="1396137" y="1094598"/>
                  <a:pt x="1392105" y="1083894"/>
                  <a:pt x="1392105" y="1071661"/>
                </a:cubicBezTo>
                <a:cubicBezTo>
                  <a:pt x="1392105" y="1059429"/>
                  <a:pt x="1396010" y="1048725"/>
                  <a:pt x="1403814" y="1039551"/>
                </a:cubicBezTo>
                <a:cubicBezTo>
                  <a:pt x="1411621" y="1030375"/>
                  <a:pt x="1422433" y="1025789"/>
                  <a:pt x="1436254" y="1025789"/>
                </a:cubicBezTo>
                <a:close/>
                <a:moveTo>
                  <a:pt x="4054652" y="852669"/>
                </a:moveTo>
                <a:cubicBezTo>
                  <a:pt x="4070519" y="852669"/>
                  <a:pt x="4082867" y="857920"/>
                  <a:pt x="4091697" y="868427"/>
                </a:cubicBezTo>
                <a:cubicBezTo>
                  <a:pt x="4100526" y="878930"/>
                  <a:pt x="4104942" y="891096"/>
                  <a:pt x="4104942" y="904924"/>
                </a:cubicBezTo>
                <a:cubicBezTo>
                  <a:pt x="4104942" y="919284"/>
                  <a:pt x="4100526" y="931583"/>
                  <a:pt x="4091697" y="941823"/>
                </a:cubicBezTo>
                <a:cubicBezTo>
                  <a:pt x="4082867" y="952060"/>
                  <a:pt x="4070519" y="957178"/>
                  <a:pt x="4054652" y="957178"/>
                </a:cubicBezTo>
                <a:cubicBezTo>
                  <a:pt x="4038785" y="957178"/>
                  <a:pt x="4026693" y="952127"/>
                  <a:pt x="4018376" y="942021"/>
                </a:cubicBezTo>
                <a:cubicBezTo>
                  <a:pt x="4010058" y="931916"/>
                  <a:pt x="4005900" y="919549"/>
                  <a:pt x="4005900" y="904924"/>
                </a:cubicBezTo>
                <a:cubicBezTo>
                  <a:pt x="4005900" y="890829"/>
                  <a:pt x="4010058" y="878598"/>
                  <a:pt x="4018376" y="868226"/>
                </a:cubicBezTo>
                <a:cubicBezTo>
                  <a:pt x="4026693" y="857855"/>
                  <a:pt x="4038785" y="852669"/>
                  <a:pt x="4054652" y="852669"/>
                </a:cubicBezTo>
                <a:close/>
                <a:moveTo>
                  <a:pt x="3339748" y="852669"/>
                </a:moveTo>
                <a:cubicBezTo>
                  <a:pt x="3355616" y="852669"/>
                  <a:pt x="3367962" y="857920"/>
                  <a:pt x="3376793" y="868427"/>
                </a:cubicBezTo>
                <a:cubicBezTo>
                  <a:pt x="3385622" y="878930"/>
                  <a:pt x="3390037" y="891096"/>
                  <a:pt x="3390037" y="904924"/>
                </a:cubicBezTo>
                <a:cubicBezTo>
                  <a:pt x="3390037" y="919284"/>
                  <a:pt x="3385622" y="931583"/>
                  <a:pt x="3376793" y="941823"/>
                </a:cubicBezTo>
                <a:cubicBezTo>
                  <a:pt x="3367962" y="952060"/>
                  <a:pt x="3355616" y="957178"/>
                  <a:pt x="3339748" y="957178"/>
                </a:cubicBezTo>
                <a:cubicBezTo>
                  <a:pt x="3323880" y="957178"/>
                  <a:pt x="3311787" y="952127"/>
                  <a:pt x="3303471" y="942021"/>
                </a:cubicBezTo>
                <a:cubicBezTo>
                  <a:pt x="3295154" y="931916"/>
                  <a:pt x="3290995" y="919549"/>
                  <a:pt x="3290995" y="904924"/>
                </a:cubicBezTo>
                <a:cubicBezTo>
                  <a:pt x="3290995" y="890829"/>
                  <a:pt x="3295154" y="878598"/>
                  <a:pt x="3303471" y="868226"/>
                </a:cubicBezTo>
                <a:cubicBezTo>
                  <a:pt x="3311787" y="857855"/>
                  <a:pt x="3323880" y="852669"/>
                  <a:pt x="3339748" y="852669"/>
                </a:cubicBezTo>
                <a:close/>
                <a:moveTo>
                  <a:pt x="2802352" y="774088"/>
                </a:moveTo>
                <a:cubicBezTo>
                  <a:pt x="2721225" y="774088"/>
                  <a:pt x="2659228" y="788048"/>
                  <a:pt x="2616359" y="815972"/>
                </a:cubicBezTo>
                <a:cubicBezTo>
                  <a:pt x="2573494" y="843894"/>
                  <a:pt x="2552060" y="881788"/>
                  <a:pt x="2552060" y="929657"/>
                </a:cubicBezTo>
                <a:lnTo>
                  <a:pt x="2552060" y="950796"/>
                </a:lnTo>
                <a:lnTo>
                  <a:pt x="2676439" y="950796"/>
                </a:lnTo>
                <a:lnTo>
                  <a:pt x="2676439" y="940825"/>
                </a:lnTo>
                <a:cubicBezTo>
                  <a:pt x="2676439" y="914499"/>
                  <a:pt x="2686098" y="895152"/>
                  <a:pt x="2705421" y="882785"/>
                </a:cubicBezTo>
                <a:cubicBezTo>
                  <a:pt x="2724743" y="870421"/>
                  <a:pt x="2758077" y="864237"/>
                  <a:pt x="2805422" y="864237"/>
                </a:cubicBezTo>
                <a:cubicBezTo>
                  <a:pt x="2890389" y="864237"/>
                  <a:pt x="2932871" y="894155"/>
                  <a:pt x="2932871" y="953989"/>
                </a:cubicBezTo>
                <a:lnTo>
                  <a:pt x="2932871" y="1101180"/>
                </a:lnTo>
                <a:cubicBezTo>
                  <a:pt x="2932871" y="1097722"/>
                  <a:pt x="2924490" y="1084959"/>
                  <a:pt x="2907727" y="1062885"/>
                </a:cubicBezTo>
                <a:cubicBezTo>
                  <a:pt x="2890965" y="1040813"/>
                  <a:pt x="2868317" y="1020404"/>
                  <a:pt x="2839781" y="1001655"/>
                </a:cubicBezTo>
                <a:cubicBezTo>
                  <a:pt x="2811244" y="982908"/>
                  <a:pt x="2778296" y="973534"/>
                  <a:pt x="2740930" y="973534"/>
                </a:cubicBezTo>
                <a:cubicBezTo>
                  <a:pt x="2722505" y="973534"/>
                  <a:pt x="2705740" y="975793"/>
                  <a:pt x="2690643" y="980315"/>
                </a:cubicBezTo>
                <a:cubicBezTo>
                  <a:pt x="2604652" y="1001856"/>
                  <a:pt x="2561656" y="1069933"/>
                  <a:pt x="2561656" y="1184548"/>
                </a:cubicBezTo>
                <a:lnTo>
                  <a:pt x="2561656" y="1289057"/>
                </a:lnTo>
                <a:cubicBezTo>
                  <a:pt x="2561656" y="1347828"/>
                  <a:pt x="2581619" y="1389713"/>
                  <a:pt x="2621544" y="1414708"/>
                </a:cubicBezTo>
                <a:cubicBezTo>
                  <a:pt x="2645088" y="1428803"/>
                  <a:pt x="2672344" y="1435851"/>
                  <a:pt x="2703311" y="1435851"/>
                </a:cubicBezTo>
                <a:cubicBezTo>
                  <a:pt x="2762428" y="1435851"/>
                  <a:pt x="2802225" y="1411385"/>
                  <a:pt x="2822697" y="1362455"/>
                </a:cubicBezTo>
                <a:cubicBezTo>
                  <a:pt x="2831143" y="1340913"/>
                  <a:pt x="2835365" y="1320703"/>
                  <a:pt x="2835365" y="1301823"/>
                </a:cubicBezTo>
                <a:cubicBezTo>
                  <a:pt x="2835365" y="1276825"/>
                  <a:pt x="2829480" y="1254088"/>
                  <a:pt x="2817708" y="1233612"/>
                </a:cubicBezTo>
                <a:cubicBezTo>
                  <a:pt x="2805934" y="1213135"/>
                  <a:pt x="2789301" y="1197843"/>
                  <a:pt x="2767802" y="1187740"/>
                </a:cubicBezTo>
                <a:cubicBezTo>
                  <a:pt x="2752959" y="1181092"/>
                  <a:pt x="2726215" y="1177767"/>
                  <a:pt x="2687571" y="1177767"/>
                </a:cubicBezTo>
                <a:lnTo>
                  <a:pt x="2687571" y="1123916"/>
                </a:lnTo>
                <a:cubicBezTo>
                  <a:pt x="2687571" y="1110885"/>
                  <a:pt x="2691410" y="1097722"/>
                  <a:pt x="2699087" y="1084426"/>
                </a:cubicBezTo>
                <a:cubicBezTo>
                  <a:pt x="2706765" y="1071129"/>
                  <a:pt x="2720712" y="1064083"/>
                  <a:pt x="2740930" y="1063284"/>
                </a:cubicBezTo>
                <a:cubicBezTo>
                  <a:pt x="2767546" y="1063284"/>
                  <a:pt x="2790835" y="1073524"/>
                  <a:pt x="2810798" y="1094000"/>
                </a:cubicBezTo>
                <a:cubicBezTo>
                  <a:pt x="2830760" y="1114475"/>
                  <a:pt x="2850977" y="1141866"/>
                  <a:pt x="2871451" y="1176171"/>
                </a:cubicBezTo>
                <a:cubicBezTo>
                  <a:pt x="2897810" y="1220048"/>
                  <a:pt x="2914637" y="1254620"/>
                  <a:pt x="2921931" y="1279884"/>
                </a:cubicBezTo>
                <a:cubicBezTo>
                  <a:pt x="2929224" y="1305146"/>
                  <a:pt x="2932871" y="1333202"/>
                  <a:pt x="2932871" y="1364050"/>
                </a:cubicBezTo>
                <a:lnTo>
                  <a:pt x="2932871" y="1431064"/>
                </a:lnTo>
                <a:lnTo>
                  <a:pt x="3058401" y="1431064"/>
                </a:lnTo>
                <a:lnTo>
                  <a:pt x="3058401" y="921279"/>
                </a:lnTo>
                <a:cubicBezTo>
                  <a:pt x="3058401" y="823150"/>
                  <a:pt x="2973052" y="774088"/>
                  <a:pt x="2802352" y="774088"/>
                </a:cubicBezTo>
                <a:close/>
                <a:moveTo>
                  <a:pt x="2121384" y="774088"/>
                </a:moveTo>
                <a:cubicBezTo>
                  <a:pt x="2041024" y="774885"/>
                  <a:pt x="1979283" y="789644"/>
                  <a:pt x="1936160" y="818364"/>
                </a:cubicBezTo>
                <a:cubicBezTo>
                  <a:pt x="1893036" y="847085"/>
                  <a:pt x="1871475" y="885247"/>
                  <a:pt x="1871475" y="932846"/>
                </a:cubicBezTo>
                <a:lnTo>
                  <a:pt x="1871475" y="1019407"/>
                </a:lnTo>
                <a:lnTo>
                  <a:pt x="1950172" y="1019407"/>
                </a:lnTo>
                <a:cubicBezTo>
                  <a:pt x="1947101" y="1020203"/>
                  <a:pt x="1941662" y="1023396"/>
                  <a:pt x="1933855" y="1028979"/>
                </a:cubicBezTo>
                <a:cubicBezTo>
                  <a:pt x="1926051" y="1034565"/>
                  <a:pt x="1916774" y="1044936"/>
                  <a:pt x="1906025" y="1060095"/>
                </a:cubicBezTo>
                <a:cubicBezTo>
                  <a:pt x="1893485" y="1078177"/>
                  <a:pt x="1887214" y="1102110"/>
                  <a:pt x="1887214" y="1131895"/>
                </a:cubicBezTo>
                <a:lnTo>
                  <a:pt x="1887214" y="1431064"/>
                </a:lnTo>
                <a:lnTo>
                  <a:pt x="2013128" y="1431064"/>
                </a:lnTo>
                <a:lnTo>
                  <a:pt x="2013128" y="1123916"/>
                </a:lnTo>
                <a:cubicBezTo>
                  <a:pt x="2013128" y="1097856"/>
                  <a:pt x="2018885" y="1076050"/>
                  <a:pt x="2030403" y="1058498"/>
                </a:cubicBezTo>
                <a:cubicBezTo>
                  <a:pt x="2046526" y="1035627"/>
                  <a:pt x="2065849" y="1024194"/>
                  <a:pt x="2088369" y="1024194"/>
                </a:cubicBezTo>
                <a:lnTo>
                  <a:pt x="2088369" y="949202"/>
                </a:lnTo>
                <a:lnTo>
                  <a:pt x="1995854" y="949202"/>
                </a:lnTo>
                <a:lnTo>
                  <a:pt x="1995854" y="940825"/>
                </a:lnTo>
                <a:cubicBezTo>
                  <a:pt x="1995854" y="889767"/>
                  <a:pt x="2039361" y="864237"/>
                  <a:pt x="2126375" y="864237"/>
                </a:cubicBezTo>
                <a:cubicBezTo>
                  <a:pt x="2214412" y="864237"/>
                  <a:pt x="2258430" y="894155"/>
                  <a:pt x="2258430" y="953989"/>
                </a:cubicBezTo>
                <a:lnTo>
                  <a:pt x="2258430" y="1431064"/>
                </a:lnTo>
                <a:lnTo>
                  <a:pt x="2383959" y="1431064"/>
                </a:lnTo>
                <a:lnTo>
                  <a:pt x="2383959" y="921279"/>
                </a:lnTo>
                <a:cubicBezTo>
                  <a:pt x="2383959" y="872347"/>
                  <a:pt x="2361246" y="835583"/>
                  <a:pt x="2315819" y="810984"/>
                </a:cubicBezTo>
                <a:cubicBezTo>
                  <a:pt x="2270393" y="786386"/>
                  <a:pt x="2205581" y="774088"/>
                  <a:pt x="2121384" y="774088"/>
                </a:cubicBezTo>
                <a:close/>
                <a:moveTo>
                  <a:pt x="1431263" y="774088"/>
                </a:moveTo>
                <a:cubicBezTo>
                  <a:pt x="1341690" y="774088"/>
                  <a:pt x="1272399" y="789445"/>
                  <a:pt x="1223391" y="820159"/>
                </a:cubicBezTo>
                <a:cubicBezTo>
                  <a:pt x="1174381" y="850874"/>
                  <a:pt x="1149877" y="890563"/>
                  <a:pt x="1149877" y="939230"/>
                </a:cubicBezTo>
                <a:lnTo>
                  <a:pt x="1149877" y="1431064"/>
                </a:lnTo>
                <a:lnTo>
                  <a:pt x="1297671" y="1431064"/>
                </a:lnTo>
                <a:cubicBezTo>
                  <a:pt x="1309444" y="1419096"/>
                  <a:pt x="1328830" y="1398885"/>
                  <a:pt x="1355831" y="1370432"/>
                </a:cubicBezTo>
                <a:cubicBezTo>
                  <a:pt x="1382829" y="1341977"/>
                  <a:pt x="1411684" y="1310466"/>
                  <a:pt x="1442395" y="1275894"/>
                </a:cubicBezTo>
                <a:cubicBezTo>
                  <a:pt x="1484110" y="1229357"/>
                  <a:pt x="1513157" y="1193125"/>
                  <a:pt x="1529536" y="1167196"/>
                </a:cubicBezTo>
                <a:cubicBezTo>
                  <a:pt x="1545915" y="1141269"/>
                  <a:pt x="1554104" y="1108892"/>
                  <a:pt x="1554104" y="1070065"/>
                </a:cubicBezTo>
                <a:cubicBezTo>
                  <a:pt x="1554104" y="1038155"/>
                  <a:pt x="1544891" y="1010565"/>
                  <a:pt x="1526466" y="987297"/>
                </a:cubicBezTo>
                <a:cubicBezTo>
                  <a:pt x="1508038" y="964028"/>
                  <a:pt x="1478992" y="951329"/>
                  <a:pt x="1439323" y="949202"/>
                </a:cubicBezTo>
                <a:cubicBezTo>
                  <a:pt x="1405798" y="949202"/>
                  <a:pt x="1377966" y="958509"/>
                  <a:pt x="1355831" y="977124"/>
                </a:cubicBezTo>
                <a:cubicBezTo>
                  <a:pt x="1333692" y="995739"/>
                  <a:pt x="1320576" y="1021267"/>
                  <a:pt x="1316481" y="1053711"/>
                </a:cubicBezTo>
                <a:cubicBezTo>
                  <a:pt x="1316481" y="1099717"/>
                  <a:pt x="1326782" y="1132160"/>
                  <a:pt x="1347383" y="1151042"/>
                </a:cubicBezTo>
                <a:cubicBezTo>
                  <a:pt x="1367986" y="1169923"/>
                  <a:pt x="1383917" y="1179362"/>
                  <a:pt x="1395177" y="1179362"/>
                </a:cubicBezTo>
                <a:cubicBezTo>
                  <a:pt x="1391340" y="1187340"/>
                  <a:pt x="1373552" y="1208083"/>
                  <a:pt x="1341819" y="1241590"/>
                </a:cubicBezTo>
                <a:cubicBezTo>
                  <a:pt x="1300869" y="1284139"/>
                  <a:pt x="1279374" y="1305944"/>
                  <a:pt x="1277326" y="1307007"/>
                </a:cubicBezTo>
                <a:lnTo>
                  <a:pt x="1277326" y="953989"/>
                </a:lnTo>
                <a:cubicBezTo>
                  <a:pt x="1277326" y="927662"/>
                  <a:pt x="1290698" y="906320"/>
                  <a:pt x="1317440" y="889966"/>
                </a:cubicBezTo>
                <a:cubicBezTo>
                  <a:pt x="1344185" y="873611"/>
                  <a:pt x="1383149" y="865036"/>
                  <a:pt x="1434334" y="864237"/>
                </a:cubicBezTo>
                <a:cubicBezTo>
                  <a:pt x="1538238" y="864237"/>
                  <a:pt x="1590191" y="894155"/>
                  <a:pt x="1590191" y="953989"/>
                </a:cubicBezTo>
                <a:lnTo>
                  <a:pt x="1590191" y="1431064"/>
                </a:lnTo>
                <a:lnTo>
                  <a:pt x="1716104" y="1431064"/>
                </a:lnTo>
                <a:lnTo>
                  <a:pt x="1716104" y="931251"/>
                </a:lnTo>
                <a:cubicBezTo>
                  <a:pt x="1716104" y="880991"/>
                  <a:pt x="1691599" y="842231"/>
                  <a:pt x="1642590" y="814973"/>
                </a:cubicBezTo>
                <a:cubicBezTo>
                  <a:pt x="1593581" y="787717"/>
                  <a:pt x="1523140" y="774088"/>
                  <a:pt x="1431263" y="774088"/>
                </a:cubicBezTo>
                <a:close/>
                <a:moveTo>
                  <a:pt x="709663" y="774088"/>
                </a:moveTo>
                <a:cubicBezTo>
                  <a:pt x="620858" y="774088"/>
                  <a:pt x="551760" y="789312"/>
                  <a:pt x="502366" y="819760"/>
                </a:cubicBezTo>
                <a:cubicBezTo>
                  <a:pt x="452974" y="850210"/>
                  <a:pt x="428276" y="890563"/>
                  <a:pt x="428276" y="940825"/>
                </a:cubicBezTo>
                <a:lnTo>
                  <a:pt x="428276" y="1431064"/>
                </a:lnTo>
                <a:lnTo>
                  <a:pt x="576072" y="1431064"/>
                </a:lnTo>
                <a:cubicBezTo>
                  <a:pt x="577095" y="1423353"/>
                  <a:pt x="580296" y="1406865"/>
                  <a:pt x="585668" y="1381601"/>
                </a:cubicBezTo>
                <a:cubicBezTo>
                  <a:pt x="591043" y="1356337"/>
                  <a:pt x="598336" y="1327618"/>
                  <a:pt x="607551" y="1295441"/>
                </a:cubicBezTo>
                <a:cubicBezTo>
                  <a:pt x="618043" y="1260071"/>
                  <a:pt x="628153" y="1231618"/>
                  <a:pt x="637877" y="1210078"/>
                </a:cubicBezTo>
                <a:cubicBezTo>
                  <a:pt x="647603" y="1188537"/>
                  <a:pt x="653233" y="1176171"/>
                  <a:pt x="654767" y="1172980"/>
                </a:cubicBezTo>
                <a:cubicBezTo>
                  <a:pt x="658608" y="1176438"/>
                  <a:pt x="666412" y="1180825"/>
                  <a:pt x="678185" y="1186143"/>
                </a:cubicBezTo>
                <a:cubicBezTo>
                  <a:pt x="689957" y="1191463"/>
                  <a:pt x="705184" y="1194121"/>
                  <a:pt x="723866" y="1194121"/>
                </a:cubicBezTo>
                <a:cubicBezTo>
                  <a:pt x="798341" y="1192261"/>
                  <a:pt x="835576" y="1146520"/>
                  <a:pt x="835576" y="1056902"/>
                </a:cubicBezTo>
                <a:cubicBezTo>
                  <a:pt x="833275" y="1022863"/>
                  <a:pt x="820926" y="996936"/>
                  <a:pt x="798531" y="979118"/>
                </a:cubicBezTo>
                <a:cubicBezTo>
                  <a:pt x="776140" y="961301"/>
                  <a:pt x="747539" y="952393"/>
                  <a:pt x="712734" y="952393"/>
                </a:cubicBezTo>
                <a:cubicBezTo>
                  <a:pt x="646707" y="954520"/>
                  <a:pt x="600129" y="1001323"/>
                  <a:pt x="573001" y="1092803"/>
                </a:cubicBezTo>
                <a:lnTo>
                  <a:pt x="544593" y="1177767"/>
                </a:lnTo>
                <a:lnTo>
                  <a:pt x="555727" y="1088016"/>
                </a:lnTo>
                <a:lnTo>
                  <a:pt x="555727" y="957178"/>
                </a:lnTo>
                <a:cubicBezTo>
                  <a:pt x="555727" y="895217"/>
                  <a:pt x="608062" y="864237"/>
                  <a:pt x="712734" y="864237"/>
                </a:cubicBezTo>
                <a:cubicBezTo>
                  <a:pt x="816639" y="864237"/>
                  <a:pt x="868590" y="894155"/>
                  <a:pt x="868590" y="953989"/>
                </a:cubicBezTo>
                <a:lnTo>
                  <a:pt x="868590" y="1431064"/>
                </a:lnTo>
                <a:lnTo>
                  <a:pt x="994504" y="1431064"/>
                </a:lnTo>
                <a:lnTo>
                  <a:pt x="994504" y="932846"/>
                </a:lnTo>
                <a:cubicBezTo>
                  <a:pt x="994504" y="882587"/>
                  <a:pt x="969807" y="843562"/>
                  <a:pt x="920414" y="815771"/>
                </a:cubicBezTo>
                <a:cubicBezTo>
                  <a:pt x="871022" y="787983"/>
                  <a:pt x="800773" y="774088"/>
                  <a:pt x="709663" y="774088"/>
                </a:cubicBezTo>
                <a:close/>
                <a:moveTo>
                  <a:pt x="4061179" y="772492"/>
                </a:moveTo>
                <a:cubicBezTo>
                  <a:pt x="4002572" y="772492"/>
                  <a:pt x="3962137" y="797623"/>
                  <a:pt x="3939871" y="847883"/>
                </a:cubicBezTo>
                <a:cubicBezTo>
                  <a:pt x="3931425" y="867560"/>
                  <a:pt x="3927203" y="886576"/>
                  <a:pt x="3927203" y="904924"/>
                </a:cubicBezTo>
                <a:cubicBezTo>
                  <a:pt x="3927203" y="930453"/>
                  <a:pt x="3933411" y="953989"/>
                  <a:pt x="3945822" y="975528"/>
                </a:cubicBezTo>
                <a:cubicBezTo>
                  <a:pt x="3958234" y="997069"/>
                  <a:pt x="3975700" y="1012758"/>
                  <a:pt x="3998221" y="1022597"/>
                </a:cubicBezTo>
                <a:cubicBezTo>
                  <a:pt x="4012808" y="1029245"/>
                  <a:pt x="4039553" y="1032570"/>
                  <a:pt x="4078454" y="1032570"/>
                </a:cubicBezTo>
                <a:lnTo>
                  <a:pt x="4078454" y="1431064"/>
                </a:lnTo>
                <a:lnTo>
                  <a:pt x="4210510" y="1431064"/>
                </a:lnTo>
                <a:cubicBezTo>
                  <a:pt x="4210510" y="1424149"/>
                  <a:pt x="4218762" y="1383595"/>
                  <a:pt x="4235269" y="1309401"/>
                </a:cubicBezTo>
                <a:cubicBezTo>
                  <a:pt x="4251777" y="1235208"/>
                  <a:pt x="4269114" y="1175506"/>
                  <a:pt x="4287286" y="1130298"/>
                </a:cubicBezTo>
                <a:cubicBezTo>
                  <a:pt x="4342564" y="995208"/>
                  <a:pt x="4384023" y="927662"/>
                  <a:pt x="4411663" y="927662"/>
                </a:cubicBezTo>
                <a:cubicBezTo>
                  <a:pt x="4429578" y="930056"/>
                  <a:pt x="4438535" y="946941"/>
                  <a:pt x="4438535" y="978320"/>
                </a:cubicBezTo>
                <a:lnTo>
                  <a:pt x="4438535" y="1431064"/>
                </a:lnTo>
                <a:lnTo>
                  <a:pt x="4564065" y="1431064"/>
                </a:lnTo>
                <a:lnTo>
                  <a:pt x="4564065" y="903327"/>
                </a:lnTo>
                <a:cubicBezTo>
                  <a:pt x="4564065" y="870619"/>
                  <a:pt x="4554148" y="841101"/>
                  <a:pt x="4534314" y="814774"/>
                </a:cubicBezTo>
                <a:cubicBezTo>
                  <a:pt x="4514479" y="788447"/>
                  <a:pt x="4484090" y="774885"/>
                  <a:pt x="4443142" y="774088"/>
                </a:cubicBezTo>
                <a:cubicBezTo>
                  <a:pt x="4408849" y="774088"/>
                  <a:pt x="4380760" y="787185"/>
                  <a:pt x="4358879" y="813378"/>
                </a:cubicBezTo>
                <a:cubicBezTo>
                  <a:pt x="4336999" y="839571"/>
                  <a:pt x="4308527" y="882054"/>
                  <a:pt x="4273465" y="940825"/>
                </a:cubicBezTo>
                <a:cubicBezTo>
                  <a:pt x="4257343" y="968481"/>
                  <a:pt x="4240197" y="1002320"/>
                  <a:pt x="4222025" y="1042343"/>
                </a:cubicBezTo>
                <a:cubicBezTo>
                  <a:pt x="4203855" y="1082365"/>
                  <a:pt x="4194769" y="1103573"/>
                  <a:pt x="4194769" y="1105966"/>
                </a:cubicBezTo>
                <a:lnTo>
                  <a:pt x="4203984" y="1043739"/>
                </a:lnTo>
                <a:lnTo>
                  <a:pt x="4203984" y="921279"/>
                </a:lnTo>
                <a:cubicBezTo>
                  <a:pt x="4203984" y="861977"/>
                  <a:pt x="4184149" y="820093"/>
                  <a:pt x="4144481" y="795629"/>
                </a:cubicBezTo>
                <a:cubicBezTo>
                  <a:pt x="4116586" y="780203"/>
                  <a:pt x="4088817" y="772492"/>
                  <a:pt x="4061179" y="772492"/>
                </a:cubicBezTo>
                <a:close/>
                <a:moveTo>
                  <a:pt x="3346275" y="772492"/>
                </a:moveTo>
                <a:cubicBezTo>
                  <a:pt x="3287668" y="772492"/>
                  <a:pt x="3247233" y="797623"/>
                  <a:pt x="3224967" y="847883"/>
                </a:cubicBezTo>
                <a:cubicBezTo>
                  <a:pt x="3216778" y="867030"/>
                  <a:pt x="3212683" y="886043"/>
                  <a:pt x="3212683" y="904924"/>
                </a:cubicBezTo>
                <a:cubicBezTo>
                  <a:pt x="3212683" y="930984"/>
                  <a:pt x="3218953" y="954719"/>
                  <a:pt x="3231492" y="976127"/>
                </a:cubicBezTo>
                <a:cubicBezTo>
                  <a:pt x="3244033" y="997534"/>
                  <a:pt x="3261308" y="1013025"/>
                  <a:pt x="3283317" y="1022597"/>
                </a:cubicBezTo>
                <a:cubicBezTo>
                  <a:pt x="3297904" y="1029245"/>
                  <a:pt x="3324649" y="1032570"/>
                  <a:pt x="3363549" y="1032570"/>
                </a:cubicBezTo>
                <a:lnTo>
                  <a:pt x="3363549" y="1101180"/>
                </a:lnTo>
                <a:cubicBezTo>
                  <a:pt x="3357407" y="1101977"/>
                  <a:pt x="3346402" y="1103573"/>
                  <a:pt x="3330534" y="1105966"/>
                </a:cubicBezTo>
                <a:cubicBezTo>
                  <a:pt x="3314669" y="1108360"/>
                  <a:pt x="3297073" y="1114608"/>
                  <a:pt x="3277751" y="1124714"/>
                </a:cubicBezTo>
                <a:cubicBezTo>
                  <a:pt x="3258428" y="1134818"/>
                  <a:pt x="3241154" y="1153103"/>
                  <a:pt x="3225926" y="1179562"/>
                </a:cubicBezTo>
                <a:cubicBezTo>
                  <a:pt x="3210699" y="1206022"/>
                  <a:pt x="3203086" y="1241989"/>
                  <a:pt x="3203086" y="1287461"/>
                </a:cubicBezTo>
                <a:cubicBezTo>
                  <a:pt x="3205900" y="1387452"/>
                  <a:pt x="3264123" y="1437446"/>
                  <a:pt x="3377752" y="1437446"/>
                </a:cubicBezTo>
                <a:cubicBezTo>
                  <a:pt x="3412302" y="1434255"/>
                  <a:pt x="3439493" y="1423086"/>
                  <a:pt x="3459327" y="1403938"/>
                </a:cubicBezTo>
                <a:cubicBezTo>
                  <a:pt x="3479161" y="1384792"/>
                  <a:pt x="3489079" y="1360061"/>
                  <a:pt x="3489079" y="1329745"/>
                </a:cubicBezTo>
                <a:lnTo>
                  <a:pt x="3489079" y="1205690"/>
                </a:lnTo>
                <a:cubicBezTo>
                  <a:pt x="3493940" y="1205690"/>
                  <a:pt x="3508720" y="1212205"/>
                  <a:pt x="3533417" y="1225235"/>
                </a:cubicBezTo>
                <a:cubicBezTo>
                  <a:pt x="3558114" y="1238265"/>
                  <a:pt x="3579035" y="1254620"/>
                  <a:pt x="3596182" y="1274298"/>
                </a:cubicBezTo>
                <a:cubicBezTo>
                  <a:pt x="3616400" y="1296637"/>
                  <a:pt x="3632459" y="1319307"/>
                  <a:pt x="3644359" y="1342309"/>
                </a:cubicBezTo>
                <a:cubicBezTo>
                  <a:pt x="3656260" y="1365314"/>
                  <a:pt x="3664321" y="1384792"/>
                  <a:pt x="3668544" y="1400749"/>
                </a:cubicBezTo>
                <a:cubicBezTo>
                  <a:pt x="3672766" y="1416704"/>
                  <a:pt x="3674878" y="1426809"/>
                  <a:pt x="3674878" y="1431064"/>
                </a:cubicBezTo>
                <a:lnTo>
                  <a:pt x="3805398" y="1431064"/>
                </a:lnTo>
                <a:lnTo>
                  <a:pt x="3805398" y="777677"/>
                </a:lnTo>
                <a:lnTo>
                  <a:pt x="3679485" y="777677"/>
                </a:lnTo>
                <a:lnTo>
                  <a:pt x="3679485" y="1230022"/>
                </a:lnTo>
                <a:cubicBezTo>
                  <a:pt x="3675646" y="1222576"/>
                  <a:pt x="3667009" y="1210874"/>
                  <a:pt x="3653572" y="1194919"/>
                </a:cubicBezTo>
                <a:cubicBezTo>
                  <a:pt x="3640137" y="1178963"/>
                  <a:pt x="3621518" y="1163407"/>
                  <a:pt x="3597716" y="1148248"/>
                </a:cubicBezTo>
                <a:cubicBezTo>
                  <a:pt x="3575708" y="1134419"/>
                  <a:pt x="3552163" y="1123650"/>
                  <a:pt x="3527083" y="1115938"/>
                </a:cubicBezTo>
                <a:cubicBezTo>
                  <a:pt x="3504307" y="1109291"/>
                  <a:pt x="3491767" y="1105966"/>
                  <a:pt x="3489462" y="1105966"/>
                </a:cubicBezTo>
                <a:cubicBezTo>
                  <a:pt x="3489207" y="1105966"/>
                  <a:pt x="3489079" y="1105966"/>
                  <a:pt x="3489079" y="1105966"/>
                </a:cubicBezTo>
                <a:lnTo>
                  <a:pt x="3489079" y="921279"/>
                </a:lnTo>
                <a:cubicBezTo>
                  <a:pt x="3489079" y="861977"/>
                  <a:pt x="3469244" y="820093"/>
                  <a:pt x="3429577" y="795629"/>
                </a:cubicBezTo>
                <a:cubicBezTo>
                  <a:pt x="3401681" y="780203"/>
                  <a:pt x="3373913" y="772492"/>
                  <a:pt x="3346275" y="772492"/>
                </a:cubicBezTo>
                <a:close/>
                <a:moveTo>
                  <a:pt x="5197765" y="600216"/>
                </a:moveTo>
                <a:cubicBezTo>
                  <a:pt x="5147815" y="600216"/>
                  <a:pt x="5102354" y="607389"/>
                  <a:pt x="5061383" y="621736"/>
                </a:cubicBezTo>
                <a:cubicBezTo>
                  <a:pt x="5020412" y="636082"/>
                  <a:pt x="4979013" y="654947"/>
                  <a:pt x="4937186" y="678332"/>
                </a:cubicBezTo>
                <a:lnTo>
                  <a:pt x="4937186" y="824053"/>
                </a:lnTo>
                <a:cubicBezTo>
                  <a:pt x="4976576" y="802504"/>
                  <a:pt x="5004782" y="786352"/>
                  <a:pt x="5021804" y="775596"/>
                </a:cubicBezTo>
                <a:cubicBezTo>
                  <a:pt x="5038826" y="764840"/>
                  <a:pt x="5061696" y="754594"/>
                  <a:pt x="5090414" y="744858"/>
                </a:cubicBezTo>
                <a:cubicBezTo>
                  <a:pt x="5119131" y="735122"/>
                  <a:pt x="5149471" y="730255"/>
                  <a:pt x="5181431" y="730255"/>
                </a:cubicBezTo>
                <a:cubicBezTo>
                  <a:pt x="5224554" y="730255"/>
                  <a:pt x="5259425" y="739753"/>
                  <a:pt x="5286044" y="758750"/>
                </a:cubicBezTo>
                <a:cubicBezTo>
                  <a:pt x="5312662" y="777748"/>
                  <a:pt x="5325971" y="801853"/>
                  <a:pt x="5325971" y="831067"/>
                </a:cubicBezTo>
                <a:cubicBezTo>
                  <a:pt x="5325971" y="863313"/>
                  <a:pt x="5308678" y="888760"/>
                  <a:pt x="5274091" y="907407"/>
                </a:cubicBezTo>
                <a:cubicBezTo>
                  <a:pt x="5239504" y="926053"/>
                  <a:pt x="5199858" y="935377"/>
                  <a:pt x="5155154" y="935377"/>
                </a:cubicBezTo>
                <a:lnTo>
                  <a:pt x="5011321" y="935377"/>
                </a:lnTo>
                <a:lnTo>
                  <a:pt x="5011321" y="1057249"/>
                </a:lnTo>
                <a:lnTo>
                  <a:pt x="5198937" y="1057249"/>
                </a:lnTo>
                <a:cubicBezTo>
                  <a:pt x="5250376" y="1057249"/>
                  <a:pt x="5290732" y="1067617"/>
                  <a:pt x="5320004" y="1088354"/>
                </a:cubicBezTo>
                <a:cubicBezTo>
                  <a:pt x="5349277" y="1109090"/>
                  <a:pt x="5363913" y="1136261"/>
                  <a:pt x="5363913" y="1169865"/>
                </a:cubicBezTo>
                <a:cubicBezTo>
                  <a:pt x="5363913" y="1205714"/>
                  <a:pt x="5347415" y="1236369"/>
                  <a:pt x="5314419" y="1261831"/>
                </a:cubicBezTo>
                <a:cubicBezTo>
                  <a:pt x="5281422" y="1287293"/>
                  <a:pt x="5240206" y="1300025"/>
                  <a:pt x="5190770" y="1300025"/>
                </a:cubicBezTo>
                <a:cubicBezTo>
                  <a:pt x="5153278" y="1300025"/>
                  <a:pt x="5115704" y="1292591"/>
                  <a:pt x="5078047" y="1277724"/>
                </a:cubicBezTo>
                <a:cubicBezTo>
                  <a:pt x="5040391" y="1262856"/>
                  <a:pt x="4993437" y="1238236"/>
                  <a:pt x="4937186" y="1203863"/>
                </a:cubicBezTo>
                <a:lnTo>
                  <a:pt x="4937186" y="1356719"/>
                </a:lnTo>
                <a:cubicBezTo>
                  <a:pt x="4989034" y="1382268"/>
                  <a:pt x="5033134" y="1400783"/>
                  <a:pt x="5069485" y="1412264"/>
                </a:cubicBezTo>
                <a:cubicBezTo>
                  <a:pt x="5105836" y="1423746"/>
                  <a:pt x="5146652" y="1429486"/>
                  <a:pt x="5191933" y="1429486"/>
                </a:cubicBezTo>
                <a:cubicBezTo>
                  <a:pt x="5249964" y="1429486"/>
                  <a:pt x="5302829" y="1418870"/>
                  <a:pt x="5350528" y="1397637"/>
                </a:cubicBezTo>
                <a:cubicBezTo>
                  <a:pt x="5398228" y="1376404"/>
                  <a:pt x="5436200" y="1345510"/>
                  <a:pt x="5464447" y="1304954"/>
                </a:cubicBezTo>
                <a:cubicBezTo>
                  <a:pt x="5492693" y="1264399"/>
                  <a:pt x="5506816" y="1219778"/>
                  <a:pt x="5506816" y="1171093"/>
                </a:cubicBezTo>
                <a:cubicBezTo>
                  <a:pt x="5506816" y="1135045"/>
                  <a:pt x="5495146" y="1096479"/>
                  <a:pt x="5471804" y="1055393"/>
                </a:cubicBezTo>
                <a:cubicBezTo>
                  <a:pt x="5451381" y="1019443"/>
                  <a:pt x="5411731" y="995361"/>
                  <a:pt x="5352855" y="983147"/>
                </a:cubicBezTo>
                <a:lnTo>
                  <a:pt x="5352597" y="983103"/>
                </a:lnTo>
                <a:lnTo>
                  <a:pt x="5359825" y="979928"/>
                </a:lnTo>
                <a:cubicBezTo>
                  <a:pt x="5432519" y="942840"/>
                  <a:pt x="5468865" y="885657"/>
                  <a:pt x="5468865" y="808380"/>
                </a:cubicBezTo>
                <a:cubicBezTo>
                  <a:pt x="5468865" y="747528"/>
                  <a:pt x="5443420" y="697621"/>
                  <a:pt x="5392530" y="658659"/>
                </a:cubicBezTo>
                <a:cubicBezTo>
                  <a:pt x="5341640" y="619697"/>
                  <a:pt x="5276719" y="600216"/>
                  <a:pt x="5197765" y="600216"/>
                </a:cubicBezTo>
                <a:close/>
                <a:moveTo>
                  <a:pt x="4308899" y="514408"/>
                </a:moveTo>
                <a:cubicBezTo>
                  <a:pt x="4356242" y="515206"/>
                  <a:pt x="4390282" y="523849"/>
                  <a:pt x="4411010" y="540337"/>
                </a:cubicBezTo>
                <a:cubicBezTo>
                  <a:pt x="4422271" y="549378"/>
                  <a:pt x="4429821" y="560945"/>
                  <a:pt x="4433660" y="575040"/>
                </a:cubicBezTo>
                <a:cubicBezTo>
                  <a:pt x="4435452" y="581689"/>
                  <a:pt x="4436346" y="589267"/>
                  <a:pt x="4436346" y="597776"/>
                </a:cubicBezTo>
                <a:lnTo>
                  <a:pt x="4186055" y="597776"/>
                </a:lnTo>
                <a:cubicBezTo>
                  <a:pt x="4186055" y="588203"/>
                  <a:pt x="4186822" y="579694"/>
                  <a:pt x="4188358" y="572248"/>
                </a:cubicBezTo>
                <a:cubicBezTo>
                  <a:pt x="4192709" y="550175"/>
                  <a:pt x="4204291" y="535018"/>
                  <a:pt x="4223100" y="526775"/>
                </a:cubicBezTo>
                <a:cubicBezTo>
                  <a:pt x="4241911" y="518530"/>
                  <a:pt x="4270509" y="514408"/>
                  <a:pt x="4308899" y="514408"/>
                </a:cubicBezTo>
                <a:close/>
                <a:moveTo>
                  <a:pt x="1458034" y="514408"/>
                </a:moveTo>
                <a:cubicBezTo>
                  <a:pt x="1505380" y="515206"/>
                  <a:pt x="1539418" y="523849"/>
                  <a:pt x="1560146" y="540337"/>
                </a:cubicBezTo>
                <a:cubicBezTo>
                  <a:pt x="1571407" y="549378"/>
                  <a:pt x="1578957" y="560945"/>
                  <a:pt x="1582796" y="575040"/>
                </a:cubicBezTo>
                <a:cubicBezTo>
                  <a:pt x="1584587" y="581689"/>
                  <a:pt x="1585483" y="589267"/>
                  <a:pt x="1585483" y="597776"/>
                </a:cubicBezTo>
                <a:lnTo>
                  <a:pt x="1335193" y="597776"/>
                </a:lnTo>
                <a:cubicBezTo>
                  <a:pt x="1335193" y="588203"/>
                  <a:pt x="1335959" y="579694"/>
                  <a:pt x="1337495" y="572248"/>
                </a:cubicBezTo>
                <a:cubicBezTo>
                  <a:pt x="1341845" y="550175"/>
                  <a:pt x="1353427" y="535018"/>
                  <a:pt x="1372236" y="526775"/>
                </a:cubicBezTo>
                <a:cubicBezTo>
                  <a:pt x="1391046" y="518530"/>
                  <a:pt x="1419645" y="514408"/>
                  <a:pt x="1458034" y="514408"/>
                </a:cubicBezTo>
                <a:close/>
                <a:moveTo>
                  <a:pt x="3050685" y="388757"/>
                </a:moveTo>
                <a:lnTo>
                  <a:pt x="2924770" y="390352"/>
                </a:lnTo>
                <a:lnTo>
                  <a:pt x="2924770" y="671173"/>
                </a:lnTo>
                <a:lnTo>
                  <a:pt x="3050685" y="677954"/>
                </a:lnTo>
                <a:close/>
                <a:moveTo>
                  <a:pt x="4431357" y="365620"/>
                </a:moveTo>
                <a:lnTo>
                  <a:pt x="4431357" y="460557"/>
                </a:lnTo>
                <a:cubicBezTo>
                  <a:pt x="4410370" y="440880"/>
                  <a:pt x="4366353" y="431039"/>
                  <a:pt x="4299301" y="431039"/>
                </a:cubicBezTo>
                <a:cubicBezTo>
                  <a:pt x="4255027" y="431039"/>
                  <a:pt x="4214846" y="436624"/>
                  <a:pt x="4178762" y="447793"/>
                </a:cubicBezTo>
                <a:cubicBezTo>
                  <a:pt x="4100961" y="471993"/>
                  <a:pt x="4062061" y="519329"/>
                  <a:pt x="4062061" y="589799"/>
                </a:cubicBezTo>
                <a:lnTo>
                  <a:pt x="4062061" y="671173"/>
                </a:lnTo>
                <a:lnTo>
                  <a:pt x="4557270" y="671173"/>
                </a:lnTo>
                <a:lnTo>
                  <a:pt x="4557270" y="365620"/>
                </a:lnTo>
                <a:close/>
                <a:moveTo>
                  <a:pt x="1580493" y="365620"/>
                </a:moveTo>
                <a:lnTo>
                  <a:pt x="1580493" y="460557"/>
                </a:lnTo>
                <a:cubicBezTo>
                  <a:pt x="1559508" y="440880"/>
                  <a:pt x="1515488" y="431039"/>
                  <a:pt x="1448437" y="431039"/>
                </a:cubicBezTo>
                <a:cubicBezTo>
                  <a:pt x="1404162" y="431039"/>
                  <a:pt x="1363983" y="436624"/>
                  <a:pt x="1327897" y="447793"/>
                </a:cubicBezTo>
                <a:cubicBezTo>
                  <a:pt x="1250098" y="471993"/>
                  <a:pt x="1211197" y="519329"/>
                  <a:pt x="1211197" y="589799"/>
                </a:cubicBezTo>
                <a:lnTo>
                  <a:pt x="1211197" y="671173"/>
                </a:lnTo>
                <a:lnTo>
                  <a:pt x="1706406" y="671173"/>
                </a:lnTo>
                <a:lnTo>
                  <a:pt x="1706406" y="365620"/>
                </a:lnTo>
                <a:close/>
                <a:moveTo>
                  <a:pt x="4565333" y="84802"/>
                </a:moveTo>
                <a:lnTo>
                  <a:pt x="4439418" y="86396"/>
                </a:lnTo>
                <a:lnTo>
                  <a:pt x="4439418" y="308580"/>
                </a:lnTo>
                <a:lnTo>
                  <a:pt x="4565333" y="311769"/>
                </a:lnTo>
                <a:close/>
                <a:moveTo>
                  <a:pt x="0" y="0"/>
                </a:moveTo>
                <a:lnTo>
                  <a:pt x="5965245" y="0"/>
                </a:lnTo>
                <a:lnTo>
                  <a:pt x="5965245" y="1950720"/>
                </a:lnTo>
                <a:lnTo>
                  <a:pt x="0" y="1950720"/>
                </a:lnTo>
                <a:close/>
              </a:path>
            </a:pathLst>
          </a:custGeom>
          <a:gradFill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15" name="กล่องข้อความ 2">
            <a:extLst>
              <a:ext uri="{FF2B5EF4-FFF2-40B4-BE49-F238E27FC236}">
                <a16:creationId xmlns:a16="http://schemas.microsoft.com/office/drawing/2014/main" xmlns="" id="{2A65286E-5FFB-4692-AABF-18F9A4A1E5D4}"/>
              </a:ext>
            </a:extLst>
          </p:cNvPr>
          <p:cNvSpPr txBox="1"/>
          <p:nvPr/>
        </p:nvSpPr>
        <p:spPr>
          <a:xfrm>
            <a:off x="-2683" y="3358049"/>
            <a:ext cx="9207238" cy="3108543"/>
          </a:xfrm>
          <a:prstGeom prst="rect">
            <a:avLst/>
          </a:prstGeom>
          <a:solidFill>
            <a:schemeClr val="bg2">
              <a:lumMod val="10000"/>
              <a:alpha val="76863"/>
            </a:schemeClr>
          </a:solidFill>
          <a:ln w="38100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square" rtlCol="0">
            <a:spAutoFit/>
          </a:bodyPr>
          <a:lstStyle/>
          <a:p>
            <a:pPr lvl="0" algn="ctr" defTabSz="914400"/>
            <a:r>
              <a:rPr lang="th-TH" sz="4400" b="1" dirty="0">
                <a:solidFill>
                  <a:srgbClr val="FFC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ฐานความผิดพิเศษ (17 พ.ร.บ.)  </a:t>
            </a:r>
          </a:p>
          <a:p>
            <a:pPr lvl="0" algn="ctr" defTabSz="914400"/>
            <a:r>
              <a:rPr lang="th-TH" sz="4000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ภาพรวม</a:t>
            </a:r>
            <a:r>
              <a:rPr lang="th-TH" sz="3600" b="1" dirty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มีการรับแจ้งและการ</a:t>
            </a:r>
            <a:r>
              <a:rPr lang="th-TH" sz="4000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จับกุมลดลง</a:t>
            </a:r>
            <a:r>
              <a:rPr lang="th-TH" sz="3600" b="1" dirty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โดยเฉพาะ</a:t>
            </a:r>
          </a:p>
          <a:p>
            <a:pPr lvl="0" algn="ctr" defTabSz="914400"/>
            <a:r>
              <a:rPr lang="th-TH" sz="3600" b="1" dirty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ความผิดเกี่ยวกับ </a:t>
            </a:r>
            <a:r>
              <a:rPr lang="th-TH" sz="36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พ.ร.บ.ค้ามนุษย์  </a:t>
            </a:r>
            <a:r>
              <a:rPr lang="th-TH" sz="3600" b="1" dirty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รับแจ้ง</a:t>
            </a:r>
            <a:r>
              <a:rPr lang="th-TH" sz="36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เพิ่มขึ้น 55.56%   </a:t>
            </a:r>
          </a:p>
          <a:p>
            <a:pPr lvl="0" algn="ctr" defTabSz="914400"/>
            <a:r>
              <a:rPr lang="th-TH" sz="36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พ.ร.บ.ห้ามเรียกดอกเบี้ยเกินอัตรา </a:t>
            </a:r>
            <a:r>
              <a:rPr lang="th-TH" sz="3600" b="1" dirty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รับแจ้ง</a:t>
            </a:r>
            <a:r>
              <a:rPr lang="th-TH" sz="36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เพิ่มขึ้น 22.22%   </a:t>
            </a:r>
          </a:p>
          <a:p>
            <a:pPr lvl="0" algn="ctr" defTabSz="914400"/>
            <a:r>
              <a:rPr lang="th-TH" sz="3600" b="1" dirty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ส่วนคดี ตาม </a:t>
            </a:r>
            <a:r>
              <a:rPr lang="th-TH" sz="3600" b="1" dirty="0">
                <a:solidFill>
                  <a:srgbClr val="70DA46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พ.ร.บ.ลิขสิทธิ์  </a:t>
            </a:r>
            <a:r>
              <a:rPr lang="th-TH" sz="3600" b="1" dirty="0">
                <a:solidFill>
                  <a:schemeClr val="bg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และ</a:t>
            </a:r>
            <a:r>
              <a:rPr lang="th-TH" sz="3600" b="1" dirty="0">
                <a:solidFill>
                  <a:srgbClr val="70DA46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พ.ร.บ.ป่าไม้  </a:t>
            </a:r>
            <a:r>
              <a:rPr lang="th-TH" sz="3600" b="1" dirty="0">
                <a:solidFill>
                  <a:schemeClr val="bg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รับแจ้ง</a:t>
            </a:r>
            <a:r>
              <a:rPr lang="th-TH" sz="3600" b="1" dirty="0">
                <a:solidFill>
                  <a:srgbClr val="70DA46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ลดลง </a:t>
            </a:r>
            <a:endParaRPr kumimoji="0" lang="th-TH" sz="4000" b="1" i="0" u="none" strike="noStrike" kern="1200" cap="none" spc="0" normalizeH="0" baseline="0" noProof="0" dirty="0">
              <a:ln>
                <a:noFill/>
              </a:ln>
              <a:solidFill>
                <a:srgbClr val="70DA46"/>
              </a:solidFill>
              <a:effectLst/>
              <a:uLnTx/>
              <a:uFillTx/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5" name="กล่องข้อความ 2">
            <a:extLst>
              <a:ext uri="{FF2B5EF4-FFF2-40B4-BE49-F238E27FC236}">
                <a16:creationId xmlns:a16="http://schemas.microsoft.com/office/drawing/2014/main" xmlns="" id="{9E536E9B-16C8-4880-B4A0-536C17B97E19}"/>
              </a:ext>
            </a:extLst>
          </p:cNvPr>
          <p:cNvSpPr txBox="1"/>
          <p:nvPr/>
        </p:nvSpPr>
        <p:spPr>
          <a:xfrm>
            <a:off x="0" y="2727146"/>
            <a:ext cx="9207238" cy="570726"/>
          </a:xfrm>
          <a:custGeom>
            <a:avLst/>
            <a:gdLst>
              <a:gd name="connsiteX0" fmla="*/ 0 w 9207238"/>
              <a:gd name="connsiteY0" fmla="*/ 0 h 707886"/>
              <a:gd name="connsiteX1" fmla="*/ 9207238 w 9207238"/>
              <a:gd name="connsiteY1" fmla="*/ 0 h 707886"/>
              <a:gd name="connsiteX2" fmla="*/ 9207238 w 9207238"/>
              <a:gd name="connsiteY2" fmla="*/ 707886 h 707886"/>
              <a:gd name="connsiteX3" fmla="*/ 0 w 9207238"/>
              <a:gd name="connsiteY3" fmla="*/ 707886 h 707886"/>
              <a:gd name="connsiteX4" fmla="*/ 0 w 9207238"/>
              <a:gd name="connsiteY4" fmla="*/ 0 h 707886"/>
              <a:gd name="connsiteX0" fmla="*/ 1577340 w 9207238"/>
              <a:gd name="connsiteY0" fmla="*/ 137160 h 707886"/>
              <a:gd name="connsiteX1" fmla="*/ 9207238 w 9207238"/>
              <a:gd name="connsiteY1" fmla="*/ 0 h 707886"/>
              <a:gd name="connsiteX2" fmla="*/ 9207238 w 9207238"/>
              <a:gd name="connsiteY2" fmla="*/ 707886 h 707886"/>
              <a:gd name="connsiteX3" fmla="*/ 0 w 9207238"/>
              <a:gd name="connsiteY3" fmla="*/ 707886 h 707886"/>
              <a:gd name="connsiteX4" fmla="*/ 1577340 w 9207238"/>
              <a:gd name="connsiteY4" fmla="*/ 137160 h 707886"/>
              <a:gd name="connsiteX0" fmla="*/ 1577340 w 9207238"/>
              <a:gd name="connsiteY0" fmla="*/ 0 h 570726"/>
              <a:gd name="connsiteX1" fmla="*/ 7523218 w 9207238"/>
              <a:gd name="connsiteY1" fmla="*/ 30480 h 570726"/>
              <a:gd name="connsiteX2" fmla="*/ 9207238 w 9207238"/>
              <a:gd name="connsiteY2" fmla="*/ 570726 h 570726"/>
              <a:gd name="connsiteX3" fmla="*/ 0 w 9207238"/>
              <a:gd name="connsiteY3" fmla="*/ 570726 h 570726"/>
              <a:gd name="connsiteX4" fmla="*/ 1577340 w 9207238"/>
              <a:gd name="connsiteY4" fmla="*/ 0 h 570726"/>
              <a:gd name="connsiteX0" fmla="*/ 1607820 w 9207238"/>
              <a:gd name="connsiteY0" fmla="*/ 0 h 570726"/>
              <a:gd name="connsiteX1" fmla="*/ 7523218 w 9207238"/>
              <a:gd name="connsiteY1" fmla="*/ 30480 h 570726"/>
              <a:gd name="connsiteX2" fmla="*/ 9207238 w 9207238"/>
              <a:gd name="connsiteY2" fmla="*/ 570726 h 570726"/>
              <a:gd name="connsiteX3" fmla="*/ 0 w 9207238"/>
              <a:gd name="connsiteY3" fmla="*/ 570726 h 570726"/>
              <a:gd name="connsiteX4" fmla="*/ 1607820 w 9207238"/>
              <a:gd name="connsiteY4" fmla="*/ 0 h 570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07238" h="570726">
                <a:moveTo>
                  <a:pt x="1607820" y="0"/>
                </a:moveTo>
                <a:lnTo>
                  <a:pt x="7523218" y="30480"/>
                </a:lnTo>
                <a:lnTo>
                  <a:pt x="9207238" y="570726"/>
                </a:lnTo>
                <a:lnTo>
                  <a:pt x="0" y="570726"/>
                </a:lnTo>
                <a:lnTo>
                  <a:pt x="1607820" y="0"/>
                </a:lnTo>
                <a:close/>
              </a:path>
            </a:pathLst>
          </a:custGeom>
          <a:solidFill>
            <a:schemeClr val="bg2">
              <a:lumMod val="10000"/>
              <a:alpha val="85000"/>
            </a:schemeClr>
          </a:solidFill>
          <a:ln w="38100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3" name="ตัวแทน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12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5820720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>
            <a:extLst>
              <a:ext uri="{FF2B5EF4-FFF2-40B4-BE49-F238E27FC236}">
                <a16:creationId xmlns:a16="http://schemas.microsoft.com/office/drawing/2014/main" xmlns="" id="{2AFE84E1-EEBC-466F-A251-20A485C029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>
            <a:extLst>
              <a:ext uri="{FF2B5EF4-FFF2-40B4-BE49-F238E27FC236}">
                <a16:creationId xmlns:a16="http://schemas.microsoft.com/office/drawing/2014/main" xmlns="" id="{2F5D7A81-DA1F-4BD2-8E03-058720FC68A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2805"/>
                    </a14:imgEffect>
                    <a14:imgEffect>
                      <a14:brightnessContrast bright="36000" contrast="-3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50029"/>
          <a:stretch/>
        </p:blipFill>
        <p:spPr bwMode="auto">
          <a:xfrm>
            <a:off x="-2683" y="8572"/>
            <a:ext cx="456931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79353925-72B2-4AB7-B860-1A37C58A7C5E}"/>
              </a:ext>
            </a:extLst>
          </p:cNvPr>
          <p:cNvSpPr/>
          <p:nvPr/>
        </p:nvSpPr>
        <p:spPr>
          <a:xfrm>
            <a:off x="-127322" y="-150471"/>
            <a:ext cx="9456517" cy="7138011"/>
          </a:xfrm>
          <a:prstGeom prst="rect">
            <a:avLst/>
          </a:prstGeom>
          <a:solidFill>
            <a:schemeClr val="bg1">
              <a:alpha val="5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xmlns="" id="{7B8C3B33-4D17-4311-BFBF-02FEAD2E0448}"/>
              </a:ext>
            </a:extLst>
          </p:cNvPr>
          <p:cNvSpPr/>
          <p:nvPr/>
        </p:nvSpPr>
        <p:spPr>
          <a:xfrm>
            <a:off x="1589377" y="855949"/>
            <a:ext cx="5965245" cy="1950720"/>
          </a:xfrm>
          <a:custGeom>
            <a:avLst/>
            <a:gdLst/>
            <a:ahLst/>
            <a:cxnLst/>
            <a:rect l="l" t="t" r="r" b="b"/>
            <a:pathLst>
              <a:path w="5965245" h="1950720">
                <a:moveTo>
                  <a:pt x="2936395" y="1578255"/>
                </a:moveTo>
                <a:cubicBezTo>
                  <a:pt x="2952261" y="1578255"/>
                  <a:pt x="2964610" y="1583375"/>
                  <a:pt x="2973439" y="1593612"/>
                </a:cubicBezTo>
                <a:cubicBezTo>
                  <a:pt x="2982269" y="1603851"/>
                  <a:pt x="2986682" y="1616151"/>
                  <a:pt x="2986682" y="1630510"/>
                </a:cubicBezTo>
                <a:cubicBezTo>
                  <a:pt x="2986682" y="1644605"/>
                  <a:pt x="2982141" y="1656837"/>
                  <a:pt x="2973055" y="1667209"/>
                </a:cubicBezTo>
                <a:cubicBezTo>
                  <a:pt x="2963972" y="1677579"/>
                  <a:pt x="2951751" y="1682766"/>
                  <a:pt x="2936395" y="1682766"/>
                </a:cubicBezTo>
                <a:cubicBezTo>
                  <a:pt x="2920271" y="1682766"/>
                  <a:pt x="2907604" y="1677579"/>
                  <a:pt x="2898390" y="1667209"/>
                </a:cubicBezTo>
                <a:cubicBezTo>
                  <a:pt x="2889178" y="1656837"/>
                  <a:pt x="2884571" y="1644605"/>
                  <a:pt x="2884571" y="1630510"/>
                </a:cubicBezTo>
                <a:cubicBezTo>
                  <a:pt x="2884571" y="1616415"/>
                  <a:pt x="2889241" y="1604184"/>
                  <a:pt x="2898583" y="1593812"/>
                </a:cubicBezTo>
                <a:cubicBezTo>
                  <a:pt x="2907925" y="1583441"/>
                  <a:pt x="2920528" y="1578255"/>
                  <a:pt x="2936395" y="1578255"/>
                </a:cubicBezTo>
                <a:close/>
                <a:moveTo>
                  <a:pt x="2945609" y="1519219"/>
                </a:moveTo>
                <a:cubicBezTo>
                  <a:pt x="2901333" y="1519219"/>
                  <a:pt x="2868831" y="1532915"/>
                  <a:pt x="2848103" y="1560304"/>
                </a:cubicBezTo>
                <a:cubicBezTo>
                  <a:pt x="2832491" y="1581314"/>
                  <a:pt x="2824685" y="1605247"/>
                  <a:pt x="2824685" y="1632104"/>
                </a:cubicBezTo>
                <a:cubicBezTo>
                  <a:pt x="2824685" y="1671198"/>
                  <a:pt x="2839401" y="1701114"/>
                  <a:pt x="2868831" y="1721856"/>
                </a:cubicBezTo>
                <a:cubicBezTo>
                  <a:pt x="2886490" y="1733823"/>
                  <a:pt x="2916304" y="1739806"/>
                  <a:pt x="2958277" y="1739806"/>
                </a:cubicBezTo>
                <a:lnTo>
                  <a:pt x="2958277" y="1867452"/>
                </a:lnTo>
                <a:lnTo>
                  <a:pt x="3082654" y="1867452"/>
                </a:lnTo>
                <a:lnTo>
                  <a:pt x="3082654" y="1671198"/>
                </a:lnTo>
                <a:cubicBezTo>
                  <a:pt x="3082654" y="1596205"/>
                  <a:pt x="3051688" y="1547806"/>
                  <a:pt x="2989754" y="1526001"/>
                </a:cubicBezTo>
                <a:cubicBezTo>
                  <a:pt x="2978749" y="1521480"/>
                  <a:pt x="2964035" y="1519219"/>
                  <a:pt x="2945609" y="1519219"/>
                </a:cubicBezTo>
                <a:close/>
                <a:moveTo>
                  <a:pt x="2710987" y="1253157"/>
                </a:moveTo>
                <a:cubicBezTo>
                  <a:pt x="2726856" y="1253157"/>
                  <a:pt x="2739204" y="1258277"/>
                  <a:pt x="2748032" y="1268514"/>
                </a:cubicBezTo>
                <a:cubicBezTo>
                  <a:pt x="2756861" y="1278754"/>
                  <a:pt x="2761277" y="1291053"/>
                  <a:pt x="2761277" y="1305413"/>
                </a:cubicBezTo>
                <a:cubicBezTo>
                  <a:pt x="2761277" y="1319508"/>
                  <a:pt x="2756734" y="1331739"/>
                  <a:pt x="2747649" y="1342111"/>
                </a:cubicBezTo>
                <a:cubicBezTo>
                  <a:pt x="2738563" y="1352481"/>
                  <a:pt x="2726343" y="1357668"/>
                  <a:pt x="2710987" y="1357668"/>
                </a:cubicBezTo>
                <a:cubicBezTo>
                  <a:pt x="2695632" y="1357668"/>
                  <a:pt x="2683668" y="1352481"/>
                  <a:pt x="2675095" y="1342111"/>
                </a:cubicBezTo>
                <a:cubicBezTo>
                  <a:pt x="2666520" y="1331739"/>
                  <a:pt x="2662235" y="1319508"/>
                  <a:pt x="2662235" y="1305413"/>
                </a:cubicBezTo>
                <a:cubicBezTo>
                  <a:pt x="2662235" y="1290786"/>
                  <a:pt x="2666393" y="1278421"/>
                  <a:pt x="2674711" y="1268316"/>
                </a:cubicBezTo>
                <a:cubicBezTo>
                  <a:pt x="2683029" y="1258210"/>
                  <a:pt x="2695119" y="1253157"/>
                  <a:pt x="2710987" y="1253157"/>
                </a:cubicBezTo>
                <a:close/>
                <a:moveTo>
                  <a:pt x="3365084" y="1207286"/>
                </a:moveTo>
                <a:lnTo>
                  <a:pt x="3365084" y="1305413"/>
                </a:lnTo>
                <a:cubicBezTo>
                  <a:pt x="3365084" y="1328283"/>
                  <a:pt x="3355616" y="1339718"/>
                  <a:pt x="3336677" y="1339718"/>
                </a:cubicBezTo>
                <a:cubicBezTo>
                  <a:pt x="3311597" y="1338123"/>
                  <a:pt x="3299057" y="1319508"/>
                  <a:pt x="3299057" y="1283873"/>
                </a:cubicBezTo>
                <a:cubicBezTo>
                  <a:pt x="3299057" y="1277224"/>
                  <a:pt x="3300080" y="1268583"/>
                  <a:pt x="3302128" y="1257944"/>
                </a:cubicBezTo>
                <a:cubicBezTo>
                  <a:pt x="3307759" y="1224171"/>
                  <a:pt x="3328743" y="1207286"/>
                  <a:pt x="3365084" y="1207286"/>
                </a:cubicBezTo>
                <a:close/>
                <a:moveTo>
                  <a:pt x="720796" y="1028979"/>
                </a:moveTo>
                <a:cubicBezTo>
                  <a:pt x="735127" y="1028979"/>
                  <a:pt x="746067" y="1033500"/>
                  <a:pt x="753618" y="1042542"/>
                </a:cubicBezTo>
                <a:cubicBezTo>
                  <a:pt x="761167" y="1051583"/>
                  <a:pt x="764943" y="1062354"/>
                  <a:pt x="764943" y="1074852"/>
                </a:cubicBezTo>
                <a:cubicBezTo>
                  <a:pt x="764943" y="1087351"/>
                  <a:pt x="761040" y="1098122"/>
                  <a:pt x="753234" y="1107163"/>
                </a:cubicBezTo>
                <a:cubicBezTo>
                  <a:pt x="745428" y="1116205"/>
                  <a:pt x="734615" y="1120726"/>
                  <a:pt x="720796" y="1120726"/>
                </a:cubicBezTo>
                <a:cubicBezTo>
                  <a:pt x="707489" y="1120726"/>
                  <a:pt x="696803" y="1116138"/>
                  <a:pt x="688742" y="1106963"/>
                </a:cubicBezTo>
                <a:cubicBezTo>
                  <a:pt x="680680" y="1097789"/>
                  <a:pt x="676649" y="1087086"/>
                  <a:pt x="676649" y="1074852"/>
                </a:cubicBezTo>
                <a:cubicBezTo>
                  <a:pt x="676649" y="1062619"/>
                  <a:pt x="680553" y="1051916"/>
                  <a:pt x="688357" y="1042742"/>
                </a:cubicBezTo>
                <a:cubicBezTo>
                  <a:pt x="696165" y="1033567"/>
                  <a:pt x="706976" y="1028979"/>
                  <a:pt x="720796" y="1028979"/>
                </a:cubicBezTo>
                <a:close/>
                <a:moveTo>
                  <a:pt x="1436254" y="1025789"/>
                </a:moveTo>
                <a:cubicBezTo>
                  <a:pt x="1450328" y="1025789"/>
                  <a:pt x="1461142" y="1030309"/>
                  <a:pt x="1468691" y="1039351"/>
                </a:cubicBezTo>
                <a:cubicBezTo>
                  <a:pt x="1476241" y="1048393"/>
                  <a:pt x="1480017" y="1059163"/>
                  <a:pt x="1480017" y="1071661"/>
                </a:cubicBezTo>
                <a:cubicBezTo>
                  <a:pt x="1480017" y="1084160"/>
                  <a:pt x="1476112" y="1094930"/>
                  <a:pt x="1468307" y="1103972"/>
                </a:cubicBezTo>
                <a:cubicBezTo>
                  <a:pt x="1460501" y="1113014"/>
                  <a:pt x="1449817" y="1117534"/>
                  <a:pt x="1436254" y="1117534"/>
                </a:cubicBezTo>
                <a:cubicBezTo>
                  <a:pt x="1422946" y="1117534"/>
                  <a:pt x="1412260" y="1112948"/>
                  <a:pt x="1404199" y="1103772"/>
                </a:cubicBezTo>
                <a:cubicBezTo>
                  <a:pt x="1396137" y="1094598"/>
                  <a:pt x="1392105" y="1083894"/>
                  <a:pt x="1392105" y="1071661"/>
                </a:cubicBezTo>
                <a:cubicBezTo>
                  <a:pt x="1392105" y="1059429"/>
                  <a:pt x="1396010" y="1048725"/>
                  <a:pt x="1403814" y="1039551"/>
                </a:cubicBezTo>
                <a:cubicBezTo>
                  <a:pt x="1411621" y="1030375"/>
                  <a:pt x="1422433" y="1025789"/>
                  <a:pt x="1436254" y="1025789"/>
                </a:cubicBezTo>
                <a:close/>
                <a:moveTo>
                  <a:pt x="4054652" y="852669"/>
                </a:moveTo>
                <a:cubicBezTo>
                  <a:pt x="4070519" y="852669"/>
                  <a:pt x="4082867" y="857920"/>
                  <a:pt x="4091697" y="868427"/>
                </a:cubicBezTo>
                <a:cubicBezTo>
                  <a:pt x="4100526" y="878930"/>
                  <a:pt x="4104942" y="891096"/>
                  <a:pt x="4104942" y="904924"/>
                </a:cubicBezTo>
                <a:cubicBezTo>
                  <a:pt x="4104942" y="919284"/>
                  <a:pt x="4100526" y="931583"/>
                  <a:pt x="4091697" y="941823"/>
                </a:cubicBezTo>
                <a:cubicBezTo>
                  <a:pt x="4082867" y="952060"/>
                  <a:pt x="4070519" y="957178"/>
                  <a:pt x="4054652" y="957178"/>
                </a:cubicBezTo>
                <a:cubicBezTo>
                  <a:pt x="4038785" y="957178"/>
                  <a:pt x="4026693" y="952127"/>
                  <a:pt x="4018376" y="942021"/>
                </a:cubicBezTo>
                <a:cubicBezTo>
                  <a:pt x="4010058" y="931916"/>
                  <a:pt x="4005900" y="919549"/>
                  <a:pt x="4005900" y="904924"/>
                </a:cubicBezTo>
                <a:cubicBezTo>
                  <a:pt x="4005900" y="890829"/>
                  <a:pt x="4010058" y="878598"/>
                  <a:pt x="4018376" y="868226"/>
                </a:cubicBezTo>
                <a:cubicBezTo>
                  <a:pt x="4026693" y="857855"/>
                  <a:pt x="4038785" y="852669"/>
                  <a:pt x="4054652" y="852669"/>
                </a:cubicBezTo>
                <a:close/>
                <a:moveTo>
                  <a:pt x="3339748" y="852669"/>
                </a:moveTo>
                <a:cubicBezTo>
                  <a:pt x="3355616" y="852669"/>
                  <a:pt x="3367962" y="857920"/>
                  <a:pt x="3376793" y="868427"/>
                </a:cubicBezTo>
                <a:cubicBezTo>
                  <a:pt x="3385622" y="878930"/>
                  <a:pt x="3390037" y="891096"/>
                  <a:pt x="3390037" y="904924"/>
                </a:cubicBezTo>
                <a:cubicBezTo>
                  <a:pt x="3390037" y="919284"/>
                  <a:pt x="3385622" y="931583"/>
                  <a:pt x="3376793" y="941823"/>
                </a:cubicBezTo>
                <a:cubicBezTo>
                  <a:pt x="3367962" y="952060"/>
                  <a:pt x="3355616" y="957178"/>
                  <a:pt x="3339748" y="957178"/>
                </a:cubicBezTo>
                <a:cubicBezTo>
                  <a:pt x="3323880" y="957178"/>
                  <a:pt x="3311787" y="952127"/>
                  <a:pt x="3303471" y="942021"/>
                </a:cubicBezTo>
                <a:cubicBezTo>
                  <a:pt x="3295154" y="931916"/>
                  <a:pt x="3290995" y="919549"/>
                  <a:pt x="3290995" y="904924"/>
                </a:cubicBezTo>
                <a:cubicBezTo>
                  <a:pt x="3290995" y="890829"/>
                  <a:pt x="3295154" y="878598"/>
                  <a:pt x="3303471" y="868226"/>
                </a:cubicBezTo>
                <a:cubicBezTo>
                  <a:pt x="3311787" y="857855"/>
                  <a:pt x="3323880" y="852669"/>
                  <a:pt x="3339748" y="852669"/>
                </a:cubicBezTo>
                <a:close/>
                <a:moveTo>
                  <a:pt x="5267594" y="805633"/>
                </a:moveTo>
                <a:lnTo>
                  <a:pt x="5267594" y="1066941"/>
                </a:lnTo>
                <a:lnTo>
                  <a:pt x="5040380" y="1066941"/>
                </a:lnTo>
                <a:close/>
                <a:moveTo>
                  <a:pt x="2802352" y="774088"/>
                </a:moveTo>
                <a:cubicBezTo>
                  <a:pt x="2721225" y="774088"/>
                  <a:pt x="2659228" y="788048"/>
                  <a:pt x="2616359" y="815972"/>
                </a:cubicBezTo>
                <a:cubicBezTo>
                  <a:pt x="2573494" y="843894"/>
                  <a:pt x="2552060" y="881788"/>
                  <a:pt x="2552060" y="929657"/>
                </a:cubicBezTo>
                <a:lnTo>
                  <a:pt x="2552060" y="950796"/>
                </a:lnTo>
                <a:lnTo>
                  <a:pt x="2676439" y="950796"/>
                </a:lnTo>
                <a:lnTo>
                  <a:pt x="2676439" y="940825"/>
                </a:lnTo>
                <a:cubicBezTo>
                  <a:pt x="2676439" y="914499"/>
                  <a:pt x="2686098" y="895152"/>
                  <a:pt x="2705421" y="882785"/>
                </a:cubicBezTo>
                <a:cubicBezTo>
                  <a:pt x="2724743" y="870421"/>
                  <a:pt x="2758077" y="864237"/>
                  <a:pt x="2805422" y="864237"/>
                </a:cubicBezTo>
                <a:cubicBezTo>
                  <a:pt x="2890389" y="864237"/>
                  <a:pt x="2932871" y="894155"/>
                  <a:pt x="2932871" y="953989"/>
                </a:cubicBezTo>
                <a:lnTo>
                  <a:pt x="2932871" y="1101180"/>
                </a:lnTo>
                <a:cubicBezTo>
                  <a:pt x="2932871" y="1097722"/>
                  <a:pt x="2924490" y="1084959"/>
                  <a:pt x="2907727" y="1062885"/>
                </a:cubicBezTo>
                <a:cubicBezTo>
                  <a:pt x="2890965" y="1040813"/>
                  <a:pt x="2868317" y="1020404"/>
                  <a:pt x="2839781" y="1001655"/>
                </a:cubicBezTo>
                <a:cubicBezTo>
                  <a:pt x="2811244" y="982908"/>
                  <a:pt x="2778296" y="973534"/>
                  <a:pt x="2740930" y="973534"/>
                </a:cubicBezTo>
                <a:cubicBezTo>
                  <a:pt x="2722505" y="973534"/>
                  <a:pt x="2705740" y="975793"/>
                  <a:pt x="2690643" y="980315"/>
                </a:cubicBezTo>
                <a:cubicBezTo>
                  <a:pt x="2604652" y="1001856"/>
                  <a:pt x="2561656" y="1069933"/>
                  <a:pt x="2561656" y="1184548"/>
                </a:cubicBezTo>
                <a:lnTo>
                  <a:pt x="2561656" y="1289057"/>
                </a:lnTo>
                <a:cubicBezTo>
                  <a:pt x="2561656" y="1347828"/>
                  <a:pt x="2581619" y="1389713"/>
                  <a:pt x="2621544" y="1414708"/>
                </a:cubicBezTo>
                <a:cubicBezTo>
                  <a:pt x="2645088" y="1428803"/>
                  <a:pt x="2672344" y="1435851"/>
                  <a:pt x="2703311" y="1435851"/>
                </a:cubicBezTo>
                <a:cubicBezTo>
                  <a:pt x="2762428" y="1435851"/>
                  <a:pt x="2802225" y="1411385"/>
                  <a:pt x="2822697" y="1362455"/>
                </a:cubicBezTo>
                <a:cubicBezTo>
                  <a:pt x="2831143" y="1340913"/>
                  <a:pt x="2835365" y="1320703"/>
                  <a:pt x="2835365" y="1301823"/>
                </a:cubicBezTo>
                <a:cubicBezTo>
                  <a:pt x="2835365" y="1276825"/>
                  <a:pt x="2829480" y="1254088"/>
                  <a:pt x="2817708" y="1233612"/>
                </a:cubicBezTo>
                <a:cubicBezTo>
                  <a:pt x="2805934" y="1213135"/>
                  <a:pt x="2789301" y="1197843"/>
                  <a:pt x="2767802" y="1187740"/>
                </a:cubicBezTo>
                <a:cubicBezTo>
                  <a:pt x="2752959" y="1181092"/>
                  <a:pt x="2726215" y="1177767"/>
                  <a:pt x="2687571" y="1177767"/>
                </a:cubicBezTo>
                <a:lnTo>
                  <a:pt x="2687571" y="1123916"/>
                </a:lnTo>
                <a:cubicBezTo>
                  <a:pt x="2687571" y="1110885"/>
                  <a:pt x="2691410" y="1097722"/>
                  <a:pt x="2699087" y="1084426"/>
                </a:cubicBezTo>
                <a:cubicBezTo>
                  <a:pt x="2706765" y="1071129"/>
                  <a:pt x="2720712" y="1064083"/>
                  <a:pt x="2740930" y="1063284"/>
                </a:cubicBezTo>
                <a:cubicBezTo>
                  <a:pt x="2767546" y="1063284"/>
                  <a:pt x="2790835" y="1073524"/>
                  <a:pt x="2810798" y="1094000"/>
                </a:cubicBezTo>
                <a:cubicBezTo>
                  <a:pt x="2830760" y="1114475"/>
                  <a:pt x="2850977" y="1141866"/>
                  <a:pt x="2871451" y="1176171"/>
                </a:cubicBezTo>
                <a:cubicBezTo>
                  <a:pt x="2897810" y="1220048"/>
                  <a:pt x="2914637" y="1254620"/>
                  <a:pt x="2921931" y="1279884"/>
                </a:cubicBezTo>
                <a:cubicBezTo>
                  <a:pt x="2929224" y="1305146"/>
                  <a:pt x="2932871" y="1333202"/>
                  <a:pt x="2932871" y="1364050"/>
                </a:cubicBezTo>
                <a:lnTo>
                  <a:pt x="2932871" y="1431064"/>
                </a:lnTo>
                <a:lnTo>
                  <a:pt x="3058401" y="1431064"/>
                </a:lnTo>
                <a:lnTo>
                  <a:pt x="3058401" y="921279"/>
                </a:lnTo>
                <a:cubicBezTo>
                  <a:pt x="3058401" y="823150"/>
                  <a:pt x="2973052" y="774088"/>
                  <a:pt x="2802352" y="774088"/>
                </a:cubicBezTo>
                <a:close/>
                <a:moveTo>
                  <a:pt x="2121384" y="774088"/>
                </a:moveTo>
                <a:cubicBezTo>
                  <a:pt x="2041024" y="774885"/>
                  <a:pt x="1979283" y="789644"/>
                  <a:pt x="1936160" y="818364"/>
                </a:cubicBezTo>
                <a:cubicBezTo>
                  <a:pt x="1893036" y="847085"/>
                  <a:pt x="1871475" y="885247"/>
                  <a:pt x="1871475" y="932846"/>
                </a:cubicBezTo>
                <a:lnTo>
                  <a:pt x="1871475" y="1019407"/>
                </a:lnTo>
                <a:lnTo>
                  <a:pt x="1950172" y="1019407"/>
                </a:lnTo>
                <a:cubicBezTo>
                  <a:pt x="1947101" y="1020203"/>
                  <a:pt x="1941662" y="1023396"/>
                  <a:pt x="1933855" y="1028979"/>
                </a:cubicBezTo>
                <a:cubicBezTo>
                  <a:pt x="1926051" y="1034565"/>
                  <a:pt x="1916774" y="1044936"/>
                  <a:pt x="1906025" y="1060095"/>
                </a:cubicBezTo>
                <a:cubicBezTo>
                  <a:pt x="1893485" y="1078177"/>
                  <a:pt x="1887214" y="1102110"/>
                  <a:pt x="1887214" y="1131895"/>
                </a:cubicBezTo>
                <a:lnTo>
                  <a:pt x="1887214" y="1431064"/>
                </a:lnTo>
                <a:lnTo>
                  <a:pt x="2013128" y="1431064"/>
                </a:lnTo>
                <a:lnTo>
                  <a:pt x="2013128" y="1123916"/>
                </a:lnTo>
                <a:cubicBezTo>
                  <a:pt x="2013128" y="1097856"/>
                  <a:pt x="2018885" y="1076050"/>
                  <a:pt x="2030403" y="1058498"/>
                </a:cubicBezTo>
                <a:cubicBezTo>
                  <a:pt x="2046526" y="1035627"/>
                  <a:pt x="2065849" y="1024194"/>
                  <a:pt x="2088369" y="1024194"/>
                </a:cubicBezTo>
                <a:lnTo>
                  <a:pt x="2088369" y="949202"/>
                </a:lnTo>
                <a:lnTo>
                  <a:pt x="1995854" y="949202"/>
                </a:lnTo>
                <a:lnTo>
                  <a:pt x="1995854" y="940825"/>
                </a:lnTo>
                <a:cubicBezTo>
                  <a:pt x="1995854" y="889767"/>
                  <a:pt x="2039361" y="864237"/>
                  <a:pt x="2126375" y="864237"/>
                </a:cubicBezTo>
                <a:cubicBezTo>
                  <a:pt x="2214412" y="864237"/>
                  <a:pt x="2258430" y="894155"/>
                  <a:pt x="2258430" y="953989"/>
                </a:cubicBezTo>
                <a:lnTo>
                  <a:pt x="2258430" y="1431064"/>
                </a:lnTo>
                <a:lnTo>
                  <a:pt x="2383959" y="1431064"/>
                </a:lnTo>
                <a:lnTo>
                  <a:pt x="2383959" y="921279"/>
                </a:lnTo>
                <a:cubicBezTo>
                  <a:pt x="2383959" y="872347"/>
                  <a:pt x="2361246" y="835583"/>
                  <a:pt x="2315819" y="810984"/>
                </a:cubicBezTo>
                <a:cubicBezTo>
                  <a:pt x="2270393" y="786386"/>
                  <a:pt x="2205581" y="774088"/>
                  <a:pt x="2121384" y="774088"/>
                </a:cubicBezTo>
                <a:close/>
                <a:moveTo>
                  <a:pt x="1431263" y="774088"/>
                </a:moveTo>
                <a:cubicBezTo>
                  <a:pt x="1341690" y="774088"/>
                  <a:pt x="1272399" y="789445"/>
                  <a:pt x="1223391" y="820159"/>
                </a:cubicBezTo>
                <a:cubicBezTo>
                  <a:pt x="1174381" y="850874"/>
                  <a:pt x="1149877" y="890563"/>
                  <a:pt x="1149877" y="939230"/>
                </a:cubicBezTo>
                <a:lnTo>
                  <a:pt x="1149877" y="1431064"/>
                </a:lnTo>
                <a:lnTo>
                  <a:pt x="1297671" y="1431064"/>
                </a:lnTo>
                <a:cubicBezTo>
                  <a:pt x="1309444" y="1419096"/>
                  <a:pt x="1328830" y="1398885"/>
                  <a:pt x="1355831" y="1370432"/>
                </a:cubicBezTo>
                <a:cubicBezTo>
                  <a:pt x="1382829" y="1341977"/>
                  <a:pt x="1411684" y="1310466"/>
                  <a:pt x="1442395" y="1275894"/>
                </a:cubicBezTo>
                <a:cubicBezTo>
                  <a:pt x="1484110" y="1229357"/>
                  <a:pt x="1513157" y="1193125"/>
                  <a:pt x="1529536" y="1167196"/>
                </a:cubicBezTo>
                <a:cubicBezTo>
                  <a:pt x="1545915" y="1141269"/>
                  <a:pt x="1554104" y="1108892"/>
                  <a:pt x="1554104" y="1070065"/>
                </a:cubicBezTo>
                <a:cubicBezTo>
                  <a:pt x="1554104" y="1038155"/>
                  <a:pt x="1544891" y="1010565"/>
                  <a:pt x="1526466" y="987297"/>
                </a:cubicBezTo>
                <a:cubicBezTo>
                  <a:pt x="1508038" y="964028"/>
                  <a:pt x="1478992" y="951329"/>
                  <a:pt x="1439323" y="949202"/>
                </a:cubicBezTo>
                <a:cubicBezTo>
                  <a:pt x="1405798" y="949202"/>
                  <a:pt x="1377966" y="958509"/>
                  <a:pt x="1355831" y="977124"/>
                </a:cubicBezTo>
                <a:cubicBezTo>
                  <a:pt x="1333692" y="995739"/>
                  <a:pt x="1320576" y="1021267"/>
                  <a:pt x="1316481" y="1053711"/>
                </a:cubicBezTo>
                <a:cubicBezTo>
                  <a:pt x="1316481" y="1099717"/>
                  <a:pt x="1326782" y="1132160"/>
                  <a:pt x="1347383" y="1151042"/>
                </a:cubicBezTo>
                <a:cubicBezTo>
                  <a:pt x="1367986" y="1169923"/>
                  <a:pt x="1383917" y="1179362"/>
                  <a:pt x="1395177" y="1179362"/>
                </a:cubicBezTo>
                <a:cubicBezTo>
                  <a:pt x="1391340" y="1187340"/>
                  <a:pt x="1373552" y="1208083"/>
                  <a:pt x="1341819" y="1241590"/>
                </a:cubicBezTo>
                <a:cubicBezTo>
                  <a:pt x="1300869" y="1284139"/>
                  <a:pt x="1279374" y="1305944"/>
                  <a:pt x="1277326" y="1307007"/>
                </a:cubicBezTo>
                <a:lnTo>
                  <a:pt x="1277326" y="953989"/>
                </a:lnTo>
                <a:cubicBezTo>
                  <a:pt x="1277326" y="927662"/>
                  <a:pt x="1290698" y="906320"/>
                  <a:pt x="1317440" y="889966"/>
                </a:cubicBezTo>
                <a:cubicBezTo>
                  <a:pt x="1344185" y="873611"/>
                  <a:pt x="1383149" y="865036"/>
                  <a:pt x="1434334" y="864237"/>
                </a:cubicBezTo>
                <a:cubicBezTo>
                  <a:pt x="1538238" y="864237"/>
                  <a:pt x="1590191" y="894155"/>
                  <a:pt x="1590191" y="953989"/>
                </a:cubicBezTo>
                <a:lnTo>
                  <a:pt x="1590191" y="1431064"/>
                </a:lnTo>
                <a:lnTo>
                  <a:pt x="1716104" y="1431064"/>
                </a:lnTo>
                <a:lnTo>
                  <a:pt x="1716104" y="931251"/>
                </a:lnTo>
                <a:cubicBezTo>
                  <a:pt x="1716104" y="880991"/>
                  <a:pt x="1691599" y="842231"/>
                  <a:pt x="1642590" y="814973"/>
                </a:cubicBezTo>
                <a:cubicBezTo>
                  <a:pt x="1593581" y="787717"/>
                  <a:pt x="1523140" y="774088"/>
                  <a:pt x="1431263" y="774088"/>
                </a:cubicBezTo>
                <a:close/>
                <a:moveTo>
                  <a:pt x="709663" y="774088"/>
                </a:moveTo>
                <a:cubicBezTo>
                  <a:pt x="620858" y="774088"/>
                  <a:pt x="551760" y="789312"/>
                  <a:pt x="502366" y="819760"/>
                </a:cubicBezTo>
                <a:cubicBezTo>
                  <a:pt x="452974" y="850210"/>
                  <a:pt x="428276" y="890563"/>
                  <a:pt x="428276" y="940825"/>
                </a:cubicBezTo>
                <a:lnTo>
                  <a:pt x="428276" y="1431064"/>
                </a:lnTo>
                <a:lnTo>
                  <a:pt x="576072" y="1431064"/>
                </a:lnTo>
                <a:cubicBezTo>
                  <a:pt x="577095" y="1423353"/>
                  <a:pt x="580296" y="1406865"/>
                  <a:pt x="585668" y="1381601"/>
                </a:cubicBezTo>
                <a:cubicBezTo>
                  <a:pt x="591043" y="1356337"/>
                  <a:pt x="598336" y="1327618"/>
                  <a:pt x="607551" y="1295441"/>
                </a:cubicBezTo>
                <a:cubicBezTo>
                  <a:pt x="618043" y="1260071"/>
                  <a:pt x="628153" y="1231618"/>
                  <a:pt x="637877" y="1210078"/>
                </a:cubicBezTo>
                <a:cubicBezTo>
                  <a:pt x="647603" y="1188537"/>
                  <a:pt x="653233" y="1176171"/>
                  <a:pt x="654767" y="1172980"/>
                </a:cubicBezTo>
                <a:cubicBezTo>
                  <a:pt x="658608" y="1176438"/>
                  <a:pt x="666412" y="1180825"/>
                  <a:pt x="678185" y="1186143"/>
                </a:cubicBezTo>
                <a:cubicBezTo>
                  <a:pt x="689957" y="1191463"/>
                  <a:pt x="705184" y="1194121"/>
                  <a:pt x="723866" y="1194121"/>
                </a:cubicBezTo>
                <a:cubicBezTo>
                  <a:pt x="798341" y="1192261"/>
                  <a:pt x="835576" y="1146520"/>
                  <a:pt x="835576" y="1056902"/>
                </a:cubicBezTo>
                <a:cubicBezTo>
                  <a:pt x="833275" y="1022863"/>
                  <a:pt x="820926" y="996936"/>
                  <a:pt x="798531" y="979118"/>
                </a:cubicBezTo>
                <a:cubicBezTo>
                  <a:pt x="776140" y="961301"/>
                  <a:pt x="747539" y="952393"/>
                  <a:pt x="712734" y="952393"/>
                </a:cubicBezTo>
                <a:cubicBezTo>
                  <a:pt x="646707" y="954520"/>
                  <a:pt x="600129" y="1001323"/>
                  <a:pt x="573001" y="1092803"/>
                </a:cubicBezTo>
                <a:lnTo>
                  <a:pt x="544593" y="1177767"/>
                </a:lnTo>
                <a:lnTo>
                  <a:pt x="555727" y="1088016"/>
                </a:lnTo>
                <a:lnTo>
                  <a:pt x="555727" y="957178"/>
                </a:lnTo>
                <a:cubicBezTo>
                  <a:pt x="555727" y="895217"/>
                  <a:pt x="608062" y="864237"/>
                  <a:pt x="712734" y="864237"/>
                </a:cubicBezTo>
                <a:cubicBezTo>
                  <a:pt x="816639" y="864237"/>
                  <a:pt x="868590" y="894155"/>
                  <a:pt x="868590" y="953989"/>
                </a:cubicBezTo>
                <a:lnTo>
                  <a:pt x="868590" y="1431064"/>
                </a:lnTo>
                <a:lnTo>
                  <a:pt x="994504" y="1431064"/>
                </a:lnTo>
                <a:lnTo>
                  <a:pt x="994504" y="932846"/>
                </a:lnTo>
                <a:cubicBezTo>
                  <a:pt x="994504" y="882587"/>
                  <a:pt x="969807" y="843562"/>
                  <a:pt x="920414" y="815771"/>
                </a:cubicBezTo>
                <a:cubicBezTo>
                  <a:pt x="871022" y="787983"/>
                  <a:pt x="800773" y="774088"/>
                  <a:pt x="709663" y="774088"/>
                </a:cubicBezTo>
                <a:close/>
                <a:moveTo>
                  <a:pt x="4061179" y="772492"/>
                </a:moveTo>
                <a:cubicBezTo>
                  <a:pt x="4002572" y="772492"/>
                  <a:pt x="3962137" y="797623"/>
                  <a:pt x="3939871" y="847883"/>
                </a:cubicBezTo>
                <a:cubicBezTo>
                  <a:pt x="3931425" y="867560"/>
                  <a:pt x="3927203" y="886576"/>
                  <a:pt x="3927203" y="904924"/>
                </a:cubicBezTo>
                <a:cubicBezTo>
                  <a:pt x="3927203" y="930453"/>
                  <a:pt x="3933411" y="953989"/>
                  <a:pt x="3945822" y="975528"/>
                </a:cubicBezTo>
                <a:cubicBezTo>
                  <a:pt x="3958234" y="997069"/>
                  <a:pt x="3975700" y="1012758"/>
                  <a:pt x="3998221" y="1022597"/>
                </a:cubicBezTo>
                <a:cubicBezTo>
                  <a:pt x="4012808" y="1029245"/>
                  <a:pt x="4039553" y="1032570"/>
                  <a:pt x="4078454" y="1032570"/>
                </a:cubicBezTo>
                <a:lnTo>
                  <a:pt x="4078454" y="1431064"/>
                </a:lnTo>
                <a:lnTo>
                  <a:pt x="4210510" y="1431064"/>
                </a:lnTo>
                <a:cubicBezTo>
                  <a:pt x="4210510" y="1424149"/>
                  <a:pt x="4218762" y="1383595"/>
                  <a:pt x="4235269" y="1309401"/>
                </a:cubicBezTo>
                <a:cubicBezTo>
                  <a:pt x="4251777" y="1235208"/>
                  <a:pt x="4269114" y="1175506"/>
                  <a:pt x="4287286" y="1130298"/>
                </a:cubicBezTo>
                <a:cubicBezTo>
                  <a:pt x="4342564" y="995208"/>
                  <a:pt x="4384023" y="927662"/>
                  <a:pt x="4411663" y="927662"/>
                </a:cubicBezTo>
                <a:cubicBezTo>
                  <a:pt x="4429578" y="930056"/>
                  <a:pt x="4438535" y="946941"/>
                  <a:pt x="4438535" y="978320"/>
                </a:cubicBezTo>
                <a:lnTo>
                  <a:pt x="4438535" y="1431064"/>
                </a:lnTo>
                <a:lnTo>
                  <a:pt x="4564065" y="1431064"/>
                </a:lnTo>
                <a:lnTo>
                  <a:pt x="4564065" y="903327"/>
                </a:lnTo>
                <a:cubicBezTo>
                  <a:pt x="4564065" y="870619"/>
                  <a:pt x="4554148" y="841101"/>
                  <a:pt x="4534314" y="814774"/>
                </a:cubicBezTo>
                <a:cubicBezTo>
                  <a:pt x="4514479" y="788447"/>
                  <a:pt x="4484090" y="774885"/>
                  <a:pt x="4443142" y="774088"/>
                </a:cubicBezTo>
                <a:cubicBezTo>
                  <a:pt x="4408849" y="774088"/>
                  <a:pt x="4380760" y="787185"/>
                  <a:pt x="4358879" y="813378"/>
                </a:cubicBezTo>
                <a:cubicBezTo>
                  <a:pt x="4336999" y="839571"/>
                  <a:pt x="4308527" y="882054"/>
                  <a:pt x="4273465" y="940825"/>
                </a:cubicBezTo>
                <a:cubicBezTo>
                  <a:pt x="4257343" y="968481"/>
                  <a:pt x="4240197" y="1002320"/>
                  <a:pt x="4222025" y="1042343"/>
                </a:cubicBezTo>
                <a:cubicBezTo>
                  <a:pt x="4203855" y="1082365"/>
                  <a:pt x="4194769" y="1103573"/>
                  <a:pt x="4194769" y="1105966"/>
                </a:cubicBezTo>
                <a:lnTo>
                  <a:pt x="4203984" y="1043739"/>
                </a:lnTo>
                <a:lnTo>
                  <a:pt x="4203984" y="921279"/>
                </a:lnTo>
                <a:cubicBezTo>
                  <a:pt x="4203984" y="861977"/>
                  <a:pt x="4184149" y="820093"/>
                  <a:pt x="4144481" y="795629"/>
                </a:cubicBezTo>
                <a:cubicBezTo>
                  <a:pt x="4116586" y="780203"/>
                  <a:pt x="4088817" y="772492"/>
                  <a:pt x="4061179" y="772492"/>
                </a:cubicBezTo>
                <a:close/>
                <a:moveTo>
                  <a:pt x="3346275" y="772492"/>
                </a:moveTo>
                <a:cubicBezTo>
                  <a:pt x="3287668" y="772492"/>
                  <a:pt x="3247233" y="797623"/>
                  <a:pt x="3224967" y="847883"/>
                </a:cubicBezTo>
                <a:cubicBezTo>
                  <a:pt x="3216778" y="867030"/>
                  <a:pt x="3212683" y="886043"/>
                  <a:pt x="3212683" y="904924"/>
                </a:cubicBezTo>
                <a:cubicBezTo>
                  <a:pt x="3212683" y="930984"/>
                  <a:pt x="3218953" y="954719"/>
                  <a:pt x="3231492" y="976127"/>
                </a:cubicBezTo>
                <a:cubicBezTo>
                  <a:pt x="3244033" y="997534"/>
                  <a:pt x="3261308" y="1013025"/>
                  <a:pt x="3283317" y="1022597"/>
                </a:cubicBezTo>
                <a:cubicBezTo>
                  <a:pt x="3297904" y="1029245"/>
                  <a:pt x="3324649" y="1032570"/>
                  <a:pt x="3363549" y="1032570"/>
                </a:cubicBezTo>
                <a:lnTo>
                  <a:pt x="3363549" y="1101180"/>
                </a:lnTo>
                <a:cubicBezTo>
                  <a:pt x="3357407" y="1101977"/>
                  <a:pt x="3346402" y="1103573"/>
                  <a:pt x="3330534" y="1105966"/>
                </a:cubicBezTo>
                <a:cubicBezTo>
                  <a:pt x="3314669" y="1108360"/>
                  <a:pt x="3297073" y="1114608"/>
                  <a:pt x="3277751" y="1124714"/>
                </a:cubicBezTo>
                <a:cubicBezTo>
                  <a:pt x="3258428" y="1134818"/>
                  <a:pt x="3241154" y="1153103"/>
                  <a:pt x="3225926" y="1179562"/>
                </a:cubicBezTo>
                <a:cubicBezTo>
                  <a:pt x="3210699" y="1206022"/>
                  <a:pt x="3203086" y="1241989"/>
                  <a:pt x="3203086" y="1287461"/>
                </a:cubicBezTo>
                <a:cubicBezTo>
                  <a:pt x="3205900" y="1387452"/>
                  <a:pt x="3264123" y="1437446"/>
                  <a:pt x="3377752" y="1437446"/>
                </a:cubicBezTo>
                <a:cubicBezTo>
                  <a:pt x="3412302" y="1434255"/>
                  <a:pt x="3439493" y="1423086"/>
                  <a:pt x="3459327" y="1403938"/>
                </a:cubicBezTo>
                <a:cubicBezTo>
                  <a:pt x="3479161" y="1384792"/>
                  <a:pt x="3489079" y="1360061"/>
                  <a:pt x="3489079" y="1329745"/>
                </a:cubicBezTo>
                <a:lnTo>
                  <a:pt x="3489079" y="1205690"/>
                </a:lnTo>
                <a:cubicBezTo>
                  <a:pt x="3493940" y="1205690"/>
                  <a:pt x="3508720" y="1212205"/>
                  <a:pt x="3533417" y="1225235"/>
                </a:cubicBezTo>
                <a:cubicBezTo>
                  <a:pt x="3558114" y="1238265"/>
                  <a:pt x="3579035" y="1254620"/>
                  <a:pt x="3596182" y="1274298"/>
                </a:cubicBezTo>
                <a:cubicBezTo>
                  <a:pt x="3616400" y="1296637"/>
                  <a:pt x="3632459" y="1319307"/>
                  <a:pt x="3644359" y="1342309"/>
                </a:cubicBezTo>
                <a:cubicBezTo>
                  <a:pt x="3656260" y="1365314"/>
                  <a:pt x="3664321" y="1384792"/>
                  <a:pt x="3668544" y="1400749"/>
                </a:cubicBezTo>
                <a:cubicBezTo>
                  <a:pt x="3672766" y="1416704"/>
                  <a:pt x="3674878" y="1426809"/>
                  <a:pt x="3674878" y="1431064"/>
                </a:cubicBezTo>
                <a:lnTo>
                  <a:pt x="3805398" y="1431064"/>
                </a:lnTo>
                <a:lnTo>
                  <a:pt x="3805398" y="777677"/>
                </a:lnTo>
                <a:lnTo>
                  <a:pt x="3679485" y="777677"/>
                </a:lnTo>
                <a:lnTo>
                  <a:pt x="3679485" y="1230022"/>
                </a:lnTo>
                <a:cubicBezTo>
                  <a:pt x="3675646" y="1222576"/>
                  <a:pt x="3667009" y="1210874"/>
                  <a:pt x="3653572" y="1194919"/>
                </a:cubicBezTo>
                <a:cubicBezTo>
                  <a:pt x="3640137" y="1178963"/>
                  <a:pt x="3621518" y="1163407"/>
                  <a:pt x="3597716" y="1148248"/>
                </a:cubicBezTo>
                <a:cubicBezTo>
                  <a:pt x="3575708" y="1134419"/>
                  <a:pt x="3552163" y="1123650"/>
                  <a:pt x="3527083" y="1115938"/>
                </a:cubicBezTo>
                <a:cubicBezTo>
                  <a:pt x="3504307" y="1109291"/>
                  <a:pt x="3491767" y="1105966"/>
                  <a:pt x="3489462" y="1105966"/>
                </a:cubicBezTo>
                <a:cubicBezTo>
                  <a:pt x="3489207" y="1105966"/>
                  <a:pt x="3489079" y="1105966"/>
                  <a:pt x="3489079" y="1105966"/>
                </a:cubicBezTo>
                <a:lnTo>
                  <a:pt x="3489079" y="921279"/>
                </a:lnTo>
                <a:cubicBezTo>
                  <a:pt x="3489079" y="861977"/>
                  <a:pt x="3469244" y="820093"/>
                  <a:pt x="3429577" y="795629"/>
                </a:cubicBezTo>
                <a:cubicBezTo>
                  <a:pt x="3401681" y="780203"/>
                  <a:pt x="3373913" y="772492"/>
                  <a:pt x="3346275" y="772492"/>
                </a:cubicBezTo>
                <a:close/>
                <a:moveTo>
                  <a:pt x="5273891" y="613908"/>
                </a:moveTo>
                <a:lnTo>
                  <a:pt x="4888147" y="1078029"/>
                </a:lnTo>
                <a:lnTo>
                  <a:pt x="4888147" y="1195817"/>
                </a:lnTo>
                <a:lnTo>
                  <a:pt x="5267594" y="1195817"/>
                </a:lnTo>
                <a:lnTo>
                  <a:pt x="5267594" y="1415794"/>
                </a:lnTo>
                <a:lnTo>
                  <a:pt x="5402897" y="1415794"/>
                </a:lnTo>
                <a:lnTo>
                  <a:pt x="5402897" y="1195817"/>
                </a:lnTo>
                <a:lnTo>
                  <a:pt x="5545353" y="1195817"/>
                </a:lnTo>
                <a:lnTo>
                  <a:pt x="5545353" y="1066941"/>
                </a:lnTo>
                <a:lnTo>
                  <a:pt x="5402897" y="1066941"/>
                </a:lnTo>
                <a:lnTo>
                  <a:pt x="5402897" y="613908"/>
                </a:lnTo>
                <a:close/>
                <a:moveTo>
                  <a:pt x="4308899" y="514408"/>
                </a:moveTo>
                <a:cubicBezTo>
                  <a:pt x="4356242" y="515206"/>
                  <a:pt x="4390282" y="523849"/>
                  <a:pt x="4411010" y="540337"/>
                </a:cubicBezTo>
                <a:cubicBezTo>
                  <a:pt x="4422271" y="549378"/>
                  <a:pt x="4429821" y="560945"/>
                  <a:pt x="4433660" y="575040"/>
                </a:cubicBezTo>
                <a:cubicBezTo>
                  <a:pt x="4435452" y="581689"/>
                  <a:pt x="4436346" y="589267"/>
                  <a:pt x="4436346" y="597776"/>
                </a:cubicBezTo>
                <a:lnTo>
                  <a:pt x="4186055" y="597776"/>
                </a:lnTo>
                <a:cubicBezTo>
                  <a:pt x="4186055" y="588203"/>
                  <a:pt x="4186822" y="579694"/>
                  <a:pt x="4188358" y="572248"/>
                </a:cubicBezTo>
                <a:cubicBezTo>
                  <a:pt x="4192709" y="550175"/>
                  <a:pt x="4204291" y="535018"/>
                  <a:pt x="4223100" y="526775"/>
                </a:cubicBezTo>
                <a:cubicBezTo>
                  <a:pt x="4241911" y="518530"/>
                  <a:pt x="4270509" y="514408"/>
                  <a:pt x="4308899" y="514408"/>
                </a:cubicBezTo>
                <a:close/>
                <a:moveTo>
                  <a:pt x="1458034" y="514408"/>
                </a:moveTo>
                <a:cubicBezTo>
                  <a:pt x="1505380" y="515206"/>
                  <a:pt x="1539418" y="523849"/>
                  <a:pt x="1560146" y="540337"/>
                </a:cubicBezTo>
                <a:cubicBezTo>
                  <a:pt x="1571407" y="549378"/>
                  <a:pt x="1578957" y="560945"/>
                  <a:pt x="1582796" y="575040"/>
                </a:cubicBezTo>
                <a:cubicBezTo>
                  <a:pt x="1584587" y="581689"/>
                  <a:pt x="1585483" y="589267"/>
                  <a:pt x="1585483" y="597776"/>
                </a:cubicBezTo>
                <a:lnTo>
                  <a:pt x="1335193" y="597776"/>
                </a:lnTo>
                <a:cubicBezTo>
                  <a:pt x="1335193" y="588203"/>
                  <a:pt x="1335959" y="579694"/>
                  <a:pt x="1337495" y="572248"/>
                </a:cubicBezTo>
                <a:cubicBezTo>
                  <a:pt x="1341845" y="550175"/>
                  <a:pt x="1353427" y="535018"/>
                  <a:pt x="1372236" y="526775"/>
                </a:cubicBezTo>
                <a:cubicBezTo>
                  <a:pt x="1391046" y="518530"/>
                  <a:pt x="1419645" y="514408"/>
                  <a:pt x="1458034" y="514408"/>
                </a:cubicBezTo>
                <a:close/>
                <a:moveTo>
                  <a:pt x="3050685" y="388757"/>
                </a:moveTo>
                <a:lnTo>
                  <a:pt x="2924770" y="390352"/>
                </a:lnTo>
                <a:lnTo>
                  <a:pt x="2924770" y="671173"/>
                </a:lnTo>
                <a:lnTo>
                  <a:pt x="3050685" y="677954"/>
                </a:lnTo>
                <a:close/>
                <a:moveTo>
                  <a:pt x="4431357" y="365620"/>
                </a:moveTo>
                <a:lnTo>
                  <a:pt x="4431357" y="460557"/>
                </a:lnTo>
                <a:cubicBezTo>
                  <a:pt x="4410370" y="440880"/>
                  <a:pt x="4366353" y="431039"/>
                  <a:pt x="4299301" y="431039"/>
                </a:cubicBezTo>
                <a:cubicBezTo>
                  <a:pt x="4255027" y="431039"/>
                  <a:pt x="4214846" y="436624"/>
                  <a:pt x="4178762" y="447793"/>
                </a:cubicBezTo>
                <a:cubicBezTo>
                  <a:pt x="4100961" y="471993"/>
                  <a:pt x="4062061" y="519329"/>
                  <a:pt x="4062061" y="589799"/>
                </a:cubicBezTo>
                <a:lnTo>
                  <a:pt x="4062061" y="671173"/>
                </a:lnTo>
                <a:lnTo>
                  <a:pt x="4557270" y="671173"/>
                </a:lnTo>
                <a:lnTo>
                  <a:pt x="4557270" y="365620"/>
                </a:lnTo>
                <a:close/>
                <a:moveTo>
                  <a:pt x="1580493" y="365620"/>
                </a:moveTo>
                <a:lnTo>
                  <a:pt x="1580493" y="460557"/>
                </a:lnTo>
                <a:cubicBezTo>
                  <a:pt x="1559508" y="440880"/>
                  <a:pt x="1515488" y="431039"/>
                  <a:pt x="1448437" y="431039"/>
                </a:cubicBezTo>
                <a:cubicBezTo>
                  <a:pt x="1404162" y="431039"/>
                  <a:pt x="1363983" y="436624"/>
                  <a:pt x="1327897" y="447793"/>
                </a:cubicBezTo>
                <a:cubicBezTo>
                  <a:pt x="1250098" y="471993"/>
                  <a:pt x="1211197" y="519329"/>
                  <a:pt x="1211197" y="589799"/>
                </a:cubicBezTo>
                <a:lnTo>
                  <a:pt x="1211197" y="671173"/>
                </a:lnTo>
                <a:lnTo>
                  <a:pt x="1706406" y="671173"/>
                </a:lnTo>
                <a:lnTo>
                  <a:pt x="1706406" y="365620"/>
                </a:lnTo>
                <a:close/>
                <a:moveTo>
                  <a:pt x="4565333" y="84802"/>
                </a:moveTo>
                <a:lnTo>
                  <a:pt x="4439418" y="86396"/>
                </a:lnTo>
                <a:lnTo>
                  <a:pt x="4439418" y="308580"/>
                </a:lnTo>
                <a:lnTo>
                  <a:pt x="4565333" y="311769"/>
                </a:lnTo>
                <a:close/>
                <a:moveTo>
                  <a:pt x="0" y="0"/>
                </a:moveTo>
                <a:lnTo>
                  <a:pt x="5965245" y="0"/>
                </a:lnTo>
                <a:lnTo>
                  <a:pt x="5965245" y="1950720"/>
                </a:lnTo>
                <a:lnTo>
                  <a:pt x="0" y="1950720"/>
                </a:lnTo>
                <a:close/>
              </a:path>
            </a:pathLst>
          </a:custGeom>
          <a:gradFill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15" name="กล่องข้อความ 2">
            <a:extLst>
              <a:ext uri="{FF2B5EF4-FFF2-40B4-BE49-F238E27FC236}">
                <a16:creationId xmlns:a16="http://schemas.microsoft.com/office/drawing/2014/main" xmlns="" id="{2A65286E-5FFB-4692-AABF-18F9A4A1E5D4}"/>
              </a:ext>
            </a:extLst>
          </p:cNvPr>
          <p:cNvSpPr txBox="1"/>
          <p:nvPr/>
        </p:nvSpPr>
        <p:spPr>
          <a:xfrm>
            <a:off x="-2683" y="3497749"/>
            <a:ext cx="9207238" cy="2616101"/>
          </a:xfrm>
          <a:prstGeom prst="rect">
            <a:avLst/>
          </a:prstGeom>
          <a:solidFill>
            <a:schemeClr val="bg2">
              <a:lumMod val="10000"/>
              <a:alpha val="76863"/>
            </a:schemeClr>
          </a:solidFill>
          <a:ln w="38100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square" rtlCol="0">
            <a:spAutoFit/>
          </a:bodyPr>
          <a:lstStyle/>
          <a:p>
            <a:pPr lvl="0" algn="ctr" defTabSz="914400"/>
            <a:r>
              <a:rPr lang="th-TH" sz="4400" b="1" dirty="0">
                <a:solidFill>
                  <a:srgbClr val="FFC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ความผิดที่รัฐเป็นผู้เสียหาย  </a:t>
            </a:r>
          </a:p>
          <a:p>
            <a:pPr lvl="0" algn="ctr" defTabSz="914400"/>
            <a:r>
              <a:rPr lang="th-TH" sz="4000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ภาพรวม</a:t>
            </a:r>
            <a:r>
              <a:rPr lang="th-TH" sz="3600" b="1" dirty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จับกุม</a:t>
            </a:r>
            <a:r>
              <a:rPr lang="th-TH" sz="4000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เพิ่มขึ้น  5.72%  </a:t>
            </a:r>
            <a:endParaRPr lang="th-TH" sz="3600" b="1" dirty="0">
              <a:solidFill>
                <a:srgbClr val="FFFF0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lvl="0" algn="ctr" defTabSz="914400"/>
            <a:r>
              <a:rPr lang="th-TH" sz="3600" b="1" dirty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โดยเฉพาะคดี</a:t>
            </a:r>
            <a:r>
              <a:rPr lang="th-TH" sz="4000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ยาเสพติด </a:t>
            </a:r>
            <a:r>
              <a:rPr lang="th-TH" sz="3600" b="1" dirty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จับกุม</a:t>
            </a:r>
            <a:r>
              <a:rPr lang="th-TH" sz="4000" b="1" dirty="0">
                <a:solidFill>
                  <a:srgbClr val="70DA46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เพิ่มขึ้น 17.26%  </a:t>
            </a:r>
            <a:endParaRPr lang="th-TH" sz="3600" b="1" dirty="0">
              <a:solidFill>
                <a:srgbClr val="70DA46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lvl="0" algn="ctr" defTabSz="914400"/>
            <a:r>
              <a:rPr lang="th-TH" sz="3600" b="1" dirty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ส่วนคดี</a:t>
            </a:r>
            <a:r>
              <a:rPr lang="th-TH" sz="4000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อาวุธปืนและวัตถุระเบิด </a:t>
            </a:r>
            <a:r>
              <a:rPr lang="th-TH" sz="3600" b="1" dirty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จับกุม</a:t>
            </a:r>
            <a:r>
              <a:rPr lang="th-TH" sz="4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ลดลง 9.83%     </a:t>
            </a:r>
            <a:endParaRPr kumimoji="0" lang="th-TH" sz="4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  <a:uLnTx/>
              <a:uFillTx/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5" name="กล่องข้อความ 2">
            <a:extLst>
              <a:ext uri="{FF2B5EF4-FFF2-40B4-BE49-F238E27FC236}">
                <a16:creationId xmlns:a16="http://schemas.microsoft.com/office/drawing/2014/main" xmlns="" id="{9E536E9B-16C8-4880-B4A0-536C17B97E19}"/>
              </a:ext>
            </a:extLst>
          </p:cNvPr>
          <p:cNvSpPr txBox="1"/>
          <p:nvPr/>
        </p:nvSpPr>
        <p:spPr>
          <a:xfrm>
            <a:off x="0" y="2866846"/>
            <a:ext cx="9207238" cy="570726"/>
          </a:xfrm>
          <a:custGeom>
            <a:avLst/>
            <a:gdLst>
              <a:gd name="connsiteX0" fmla="*/ 0 w 9207238"/>
              <a:gd name="connsiteY0" fmla="*/ 0 h 707886"/>
              <a:gd name="connsiteX1" fmla="*/ 9207238 w 9207238"/>
              <a:gd name="connsiteY1" fmla="*/ 0 h 707886"/>
              <a:gd name="connsiteX2" fmla="*/ 9207238 w 9207238"/>
              <a:gd name="connsiteY2" fmla="*/ 707886 h 707886"/>
              <a:gd name="connsiteX3" fmla="*/ 0 w 9207238"/>
              <a:gd name="connsiteY3" fmla="*/ 707886 h 707886"/>
              <a:gd name="connsiteX4" fmla="*/ 0 w 9207238"/>
              <a:gd name="connsiteY4" fmla="*/ 0 h 707886"/>
              <a:gd name="connsiteX0" fmla="*/ 1577340 w 9207238"/>
              <a:gd name="connsiteY0" fmla="*/ 137160 h 707886"/>
              <a:gd name="connsiteX1" fmla="*/ 9207238 w 9207238"/>
              <a:gd name="connsiteY1" fmla="*/ 0 h 707886"/>
              <a:gd name="connsiteX2" fmla="*/ 9207238 w 9207238"/>
              <a:gd name="connsiteY2" fmla="*/ 707886 h 707886"/>
              <a:gd name="connsiteX3" fmla="*/ 0 w 9207238"/>
              <a:gd name="connsiteY3" fmla="*/ 707886 h 707886"/>
              <a:gd name="connsiteX4" fmla="*/ 1577340 w 9207238"/>
              <a:gd name="connsiteY4" fmla="*/ 137160 h 707886"/>
              <a:gd name="connsiteX0" fmla="*/ 1577340 w 9207238"/>
              <a:gd name="connsiteY0" fmla="*/ 0 h 570726"/>
              <a:gd name="connsiteX1" fmla="*/ 7523218 w 9207238"/>
              <a:gd name="connsiteY1" fmla="*/ 30480 h 570726"/>
              <a:gd name="connsiteX2" fmla="*/ 9207238 w 9207238"/>
              <a:gd name="connsiteY2" fmla="*/ 570726 h 570726"/>
              <a:gd name="connsiteX3" fmla="*/ 0 w 9207238"/>
              <a:gd name="connsiteY3" fmla="*/ 570726 h 570726"/>
              <a:gd name="connsiteX4" fmla="*/ 1577340 w 9207238"/>
              <a:gd name="connsiteY4" fmla="*/ 0 h 570726"/>
              <a:gd name="connsiteX0" fmla="*/ 1607820 w 9207238"/>
              <a:gd name="connsiteY0" fmla="*/ 0 h 570726"/>
              <a:gd name="connsiteX1" fmla="*/ 7523218 w 9207238"/>
              <a:gd name="connsiteY1" fmla="*/ 30480 h 570726"/>
              <a:gd name="connsiteX2" fmla="*/ 9207238 w 9207238"/>
              <a:gd name="connsiteY2" fmla="*/ 570726 h 570726"/>
              <a:gd name="connsiteX3" fmla="*/ 0 w 9207238"/>
              <a:gd name="connsiteY3" fmla="*/ 570726 h 570726"/>
              <a:gd name="connsiteX4" fmla="*/ 1607820 w 9207238"/>
              <a:gd name="connsiteY4" fmla="*/ 0 h 570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07238" h="570726">
                <a:moveTo>
                  <a:pt x="1607820" y="0"/>
                </a:moveTo>
                <a:lnTo>
                  <a:pt x="7523218" y="30480"/>
                </a:lnTo>
                <a:lnTo>
                  <a:pt x="9207238" y="570726"/>
                </a:lnTo>
                <a:lnTo>
                  <a:pt x="0" y="570726"/>
                </a:lnTo>
                <a:lnTo>
                  <a:pt x="1607820" y="0"/>
                </a:lnTo>
                <a:close/>
              </a:path>
            </a:pathLst>
          </a:custGeom>
          <a:solidFill>
            <a:schemeClr val="bg2">
              <a:lumMod val="10000"/>
              <a:alpha val="85000"/>
            </a:schemeClr>
          </a:solidFill>
          <a:ln w="38100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3" name="ตัวแทน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13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267923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080"/>
          <a:stretch/>
        </p:blipFill>
        <p:spPr bwMode="auto">
          <a:xfrm>
            <a:off x="-31619" y="2123658"/>
            <a:ext cx="9207238" cy="4912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กล่องข้อความ 2">
            <a:extLst>
              <a:ext uri="{FF2B5EF4-FFF2-40B4-BE49-F238E27FC236}">
                <a16:creationId xmlns:a16="http://schemas.microsoft.com/office/drawing/2014/main" xmlns="" id="{C0568AAD-337B-4D02-B1E9-E93D381A2B00}"/>
              </a:ext>
            </a:extLst>
          </p:cNvPr>
          <p:cNvSpPr txBox="1"/>
          <p:nvPr/>
        </p:nvSpPr>
        <p:spPr>
          <a:xfrm>
            <a:off x="-31619" y="0"/>
            <a:ext cx="9207238" cy="1938992"/>
          </a:xfrm>
          <a:prstGeom prst="rect">
            <a:avLst/>
          </a:prstGeom>
          <a:gradFill>
            <a:gsLst>
              <a:gs pos="11000">
                <a:schemeClr val="accent4">
                  <a:lumMod val="75000"/>
                </a:schemeClr>
              </a:gs>
              <a:gs pos="100000">
                <a:schemeClr val="accent5">
                  <a:lumMod val="50000"/>
                  <a:alpha val="82000"/>
                </a:schemeClr>
              </a:gs>
            </a:gsLst>
            <a:path path="circle">
              <a:fillToRect l="100000" b="100000"/>
            </a:path>
          </a:gradFill>
          <a:ln w="38100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square" rtlCol="0">
            <a:spAutoFit/>
          </a:bodyPr>
          <a:lstStyle/>
          <a:p>
            <a:pPr lvl="0" algn="ctr" defTabSz="914400"/>
            <a:r>
              <a:rPr lang="th-TH" sz="3600" b="1" dirty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ให้ </a:t>
            </a:r>
            <a:r>
              <a:rPr lang="th-TH" sz="4400" b="1" dirty="0">
                <a:solidFill>
                  <a:srgbClr val="FFC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บช.น. ภ.1-9  ก. </a:t>
            </a:r>
            <a:r>
              <a:rPr lang="th-TH" sz="4400" b="1" dirty="0" err="1" smtClean="0">
                <a:solidFill>
                  <a:srgbClr val="FFC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ปส</a:t>
            </a:r>
            <a:r>
              <a:rPr lang="th-TH" sz="4400" b="1" dirty="0" smtClean="0">
                <a:solidFill>
                  <a:srgbClr val="FFC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 ทท.  </a:t>
            </a:r>
            <a:r>
              <a:rPr lang="th-TH" sz="3600" b="1" dirty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ดำเนินการตาม</a:t>
            </a:r>
            <a:r>
              <a:rPr lang="th-TH" sz="3600" b="1" dirty="0" smtClean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มาตรการป้องกัน</a:t>
            </a:r>
            <a:r>
              <a:rPr lang="th-TH" sz="3600" b="1" dirty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ปราบปรามอาชญากรรม  และการรักษาความสงบเรียบร้อย </a:t>
            </a:r>
          </a:p>
          <a:p>
            <a:pPr lvl="0" algn="ctr" defTabSz="914400"/>
            <a:r>
              <a:rPr lang="th-TH" sz="4000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ในช่วง เทศกาลสงกรานต์ </a:t>
            </a:r>
            <a:r>
              <a:rPr lang="th-TH" sz="3600" b="1" dirty="0">
                <a:solidFill>
                  <a:schemeClr val="bg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ประจำปี 2561</a:t>
            </a:r>
            <a:endParaRPr kumimoji="0" lang="th-TH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14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2498317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สี่เหลี่ยมผืนผ้า 13"/>
          <p:cNvSpPr/>
          <p:nvPr/>
        </p:nvSpPr>
        <p:spPr>
          <a:xfrm>
            <a:off x="349857" y="-202758"/>
            <a:ext cx="8571506" cy="70607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Angsana New" panose="02020603050405020304" pitchFamily="18" charset="-34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96140" y="-57151"/>
            <a:ext cx="9144000" cy="6858000"/>
          </a:xfrm>
          <a:prstGeom prst="rect">
            <a:avLst/>
          </a:prstGeom>
        </p:spPr>
      </p:pic>
      <p:sp>
        <p:nvSpPr>
          <p:cNvPr id="10" name="สี่เหลี่ยมผืนผ้า 9"/>
          <p:cNvSpPr/>
          <p:nvPr/>
        </p:nvSpPr>
        <p:spPr>
          <a:xfrm>
            <a:off x="145525" y="942004"/>
            <a:ext cx="4287682" cy="6063198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srgbClr val="424E5B">
                    <a:lumMod val="50000"/>
                  </a:srgbClr>
                </a:solidFill>
                <a:effectLst/>
                <a:uLnTx/>
                <a:uFillTx/>
                <a:latin typeface="IrisUPC" pitchFamily="34" charset="-34"/>
                <a:ea typeface="+mn-ea"/>
                <a:cs typeface="IrisUPC" pitchFamily="34" charset="-34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IrisUPC" pitchFamily="34" charset="-34"/>
              <a:ea typeface="+mn-ea"/>
              <a:cs typeface="IrisUPC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IrisUPC" pitchFamily="34" charset="-34"/>
              <a:ea typeface="+mn-ea"/>
              <a:cs typeface="IrisUPC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IrisUPC" pitchFamily="34" charset="-34"/>
              <a:ea typeface="+mn-ea"/>
              <a:cs typeface="IrisUPC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IrisUPC" pitchFamily="34" charset="-34"/>
              <a:ea typeface="+mn-ea"/>
              <a:cs typeface="IrisUPC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IrisUPC" pitchFamily="34" charset="-34"/>
              <a:ea typeface="+mn-ea"/>
              <a:cs typeface="IrisUPC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IrisUPC" pitchFamily="34" charset="-34"/>
              <a:ea typeface="+mn-ea"/>
              <a:cs typeface="IrisUPC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IrisUPC" pitchFamily="34" charset="-34"/>
              <a:ea typeface="+mn-ea"/>
              <a:cs typeface="IrisUPC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IrisUPC" pitchFamily="34" charset="-34"/>
              <a:ea typeface="+mn-ea"/>
              <a:cs typeface="IrisUPC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IrisUPC" pitchFamily="34" charset="-34"/>
              <a:ea typeface="+mn-ea"/>
              <a:cs typeface="IrisUPC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IrisUPC" pitchFamily="34" charset="-34"/>
              <a:ea typeface="+mn-ea"/>
              <a:cs typeface="IrisUPC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IrisUPC" pitchFamily="34" charset="-34"/>
                <a:ea typeface="+mn-ea"/>
                <a:cs typeface="IrisUPC" pitchFamily="34" charset="-34"/>
              </a:rPr>
              <a:t>.</a:t>
            </a:r>
          </a:p>
        </p:txBody>
      </p:sp>
      <p:sp>
        <p:nvSpPr>
          <p:cNvPr id="15" name="สี่เหลี่ยมผืนผ้า 14"/>
          <p:cNvSpPr/>
          <p:nvPr/>
        </p:nvSpPr>
        <p:spPr>
          <a:xfrm>
            <a:off x="4748042" y="-1280007"/>
            <a:ext cx="4204229" cy="6740307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IrisUPC" pitchFamily="34" charset="-34"/>
                <a:ea typeface="+mn-ea"/>
                <a:cs typeface="IrisUPC" pitchFamily="34" charset="-34"/>
              </a:rPr>
              <a:t>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IrisUPC" pitchFamily="34" charset="-34"/>
              <a:ea typeface="+mn-ea"/>
              <a:cs typeface="IrisUPC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IrisUPC" pitchFamily="34" charset="-34"/>
              <a:ea typeface="+mn-ea"/>
              <a:cs typeface="IrisUPC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IrisUPC" pitchFamily="34" charset="-34"/>
              <a:ea typeface="+mn-ea"/>
              <a:cs typeface="IrisUPC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IrisUPC" pitchFamily="34" charset="-34"/>
              <a:ea typeface="+mn-ea"/>
              <a:cs typeface="IrisUPC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IrisUPC" pitchFamily="34" charset="-34"/>
              <a:ea typeface="+mn-ea"/>
              <a:cs typeface="IrisUPC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IrisUPC" pitchFamily="34" charset="-34"/>
              <a:ea typeface="+mn-ea"/>
              <a:cs typeface="IrisUPC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IrisUPC" pitchFamily="34" charset="-34"/>
              <a:ea typeface="+mn-ea"/>
              <a:cs typeface="IrisUPC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IrisUPC" pitchFamily="34" charset="-34"/>
              <a:ea typeface="+mn-ea"/>
              <a:cs typeface="IrisUPC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IrisUPC" pitchFamily="34" charset="-34"/>
              <a:ea typeface="+mn-ea"/>
              <a:cs typeface="IrisUPC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IrisUPC" pitchFamily="34" charset="-34"/>
              <a:ea typeface="+mn-ea"/>
              <a:cs typeface="IrisUPC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600" b="1" i="0" u="none" strike="noStrike" kern="1200" cap="none" spc="0" normalizeH="0" baseline="0" noProof="0" dirty="0">
                <a:ln>
                  <a:noFill/>
                </a:ln>
                <a:solidFill>
                  <a:srgbClr val="424E5B">
                    <a:lumMod val="50000"/>
                  </a:srgbClr>
                </a:solidFill>
                <a:effectLst/>
                <a:uLnTx/>
                <a:uFillTx/>
                <a:latin typeface="IrisUPC" pitchFamily="34" charset="-34"/>
                <a:ea typeface="+mn-ea"/>
                <a:cs typeface="IrisUPC" pitchFamily="34" charset="-34"/>
              </a:rPr>
              <a:t>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23892" y="1254124"/>
            <a:ext cx="3781583" cy="4349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993527" y="103684"/>
            <a:ext cx="3707071" cy="5160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Rectangle 6"/>
          <p:cNvSpPr/>
          <p:nvPr/>
        </p:nvSpPr>
        <p:spPr>
          <a:xfrm>
            <a:off x="-32291" y="5503358"/>
            <a:ext cx="8714045" cy="1428243"/>
          </a:xfrm>
          <a:custGeom>
            <a:avLst/>
            <a:gdLst>
              <a:gd name="connsiteX0" fmla="*/ 0 w 9212167"/>
              <a:gd name="connsiteY0" fmla="*/ 0 h 1138753"/>
              <a:gd name="connsiteX1" fmla="*/ 9212167 w 9212167"/>
              <a:gd name="connsiteY1" fmla="*/ 0 h 1138753"/>
              <a:gd name="connsiteX2" fmla="*/ 9212167 w 9212167"/>
              <a:gd name="connsiteY2" fmla="*/ 1138753 h 1138753"/>
              <a:gd name="connsiteX3" fmla="*/ 0 w 9212167"/>
              <a:gd name="connsiteY3" fmla="*/ 1138753 h 1138753"/>
              <a:gd name="connsiteX4" fmla="*/ 0 w 9212167"/>
              <a:gd name="connsiteY4" fmla="*/ 0 h 1138753"/>
              <a:gd name="connsiteX0" fmla="*/ 0 w 9212167"/>
              <a:gd name="connsiteY0" fmla="*/ 0 h 1269382"/>
              <a:gd name="connsiteX1" fmla="*/ 9212167 w 9212167"/>
              <a:gd name="connsiteY1" fmla="*/ 130629 h 1269382"/>
              <a:gd name="connsiteX2" fmla="*/ 9212167 w 9212167"/>
              <a:gd name="connsiteY2" fmla="*/ 1269382 h 1269382"/>
              <a:gd name="connsiteX3" fmla="*/ 0 w 9212167"/>
              <a:gd name="connsiteY3" fmla="*/ 1269382 h 1269382"/>
              <a:gd name="connsiteX4" fmla="*/ 0 w 9212167"/>
              <a:gd name="connsiteY4" fmla="*/ 0 h 1269382"/>
              <a:gd name="connsiteX0" fmla="*/ 0 w 9244824"/>
              <a:gd name="connsiteY0" fmla="*/ 0 h 1269382"/>
              <a:gd name="connsiteX1" fmla="*/ 9244824 w 9244824"/>
              <a:gd name="connsiteY1" fmla="*/ 277586 h 1269382"/>
              <a:gd name="connsiteX2" fmla="*/ 9212167 w 9244824"/>
              <a:gd name="connsiteY2" fmla="*/ 1269382 h 1269382"/>
              <a:gd name="connsiteX3" fmla="*/ 0 w 9244824"/>
              <a:gd name="connsiteY3" fmla="*/ 1269382 h 1269382"/>
              <a:gd name="connsiteX4" fmla="*/ 0 w 9244824"/>
              <a:gd name="connsiteY4" fmla="*/ 0 h 1269382"/>
              <a:gd name="connsiteX0" fmla="*/ 0 w 9269317"/>
              <a:gd name="connsiteY0" fmla="*/ 0 h 1269382"/>
              <a:gd name="connsiteX1" fmla="*/ 9269317 w 9269317"/>
              <a:gd name="connsiteY1" fmla="*/ 138793 h 1269382"/>
              <a:gd name="connsiteX2" fmla="*/ 9212167 w 9269317"/>
              <a:gd name="connsiteY2" fmla="*/ 1269382 h 1269382"/>
              <a:gd name="connsiteX3" fmla="*/ 0 w 9269317"/>
              <a:gd name="connsiteY3" fmla="*/ 1269382 h 1269382"/>
              <a:gd name="connsiteX4" fmla="*/ 0 w 9269317"/>
              <a:gd name="connsiteY4" fmla="*/ 0 h 1269382"/>
              <a:gd name="connsiteX0" fmla="*/ 0 w 9269317"/>
              <a:gd name="connsiteY0" fmla="*/ 0 h 1269382"/>
              <a:gd name="connsiteX1" fmla="*/ 9269317 w 9269317"/>
              <a:gd name="connsiteY1" fmla="*/ 138793 h 1269382"/>
              <a:gd name="connsiteX2" fmla="*/ 9212167 w 9269317"/>
              <a:gd name="connsiteY2" fmla="*/ 1269382 h 1269382"/>
              <a:gd name="connsiteX3" fmla="*/ 0 w 9269317"/>
              <a:gd name="connsiteY3" fmla="*/ 1269382 h 1269382"/>
              <a:gd name="connsiteX4" fmla="*/ 0 w 9269317"/>
              <a:gd name="connsiteY4" fmla="*/ 0 h 1269382"/>
              <a:gd name="connsiteX0" fmla="*/ 0 w 9285646"/>
              <a:gd name="connsiteY0" fmla="*/ 0 h 1408175"/>
              <a:gd name="connsiteX1" fmla="*/ 9285646 w 9285646"/>
              <a:gd name="connsiteY1" fmla="*/ 277586 h 1408175"/>
              <a:gd name="connsiteX2" fmla="*/ 9228496 w 9285646"/>
              <a:gd name="connsiteY2" fmla="*/ 1408175 h 1408175"/>
              <a:gd name="connsiteX3" fmla="*/ 16329 w 9285646"/>
              <a:gd name="connsiteY3" fmla="*/ 1408175 h 1408175"/>
              <a:gd name="connsiteX4" fmla="*/ 0 w 9285646"/>
              <a:gd name="connsiteY4" fmla="*/ 0 h 1408175"/>
              <a:gd name="connsiteX0" fmla="*/ 0 w 9285646"/>
              <a:gd name="connsiteY0" fmla="*/ 0 h 1408175"/>
              <a:gd name="connsiteX1" fmla="*/ 9285646 w 9285646"/>
              <a:gd name="connsiteY1" fmla="*/ 277586 h 1408175"/>
              <a:gd name="connsiteX2" fmla="*/ 9228496 w 9285646"/>
              <a:gd name="connsiteY2" fmla="*/ 1408175 h 1408175"/>
              <a:gd name="connsiteX3" fmla="*/ 16329 w 9285646"/>
              <a:gd name="connsiteY3" fmla="*/ 1408175 h 1408175"/>
              <a:gd name="connsiteX4" fmla="*/ 0 w 9285646"/>
              <a:gd name="connsiteY4" fmla="*/ 0 h 1408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85646" h="1408175">
                <a:moveTo>
                  <a:pt x="0" y="0"/>
                </a:moveTo>
                <a:cubicBezTo>
                  <a:pt x="3103379" y="394608"/>
                  <a:pt x="6190431" y="185057"/>
                  <a:pt x="9285646" y="277586"/>
                </a:cubicBezTo>
                <a:lnTo>
                  <a:pt x="9228496" y="1408175"/>
                </a:lnTo>
                <a:lnTo>
                  <a:pt x="16329" y="1408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5">
                  <a:lumMod val="75000"/>
                </a:schemeClr>
              </a:gs>
              <a:gs pos="100000">
                <a:srgbClr val="002060"/>
              </a:gs>
            </a:gsLst>
            <a:lin ang="16200000" scaled="1"/>
          </a:gradFill>
        </p:spPr>
        <p:txBody>
          <a:bodyPr wrap="square" lIns="91422" tIns="180000" rIns="91422" bIns="45710" anchor="b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400" b="1" i="0" u="none" strike="noStrike" kern="0" cap="none" spc="0" normalizeH="0" baseline="0" noProof="0" dirty="0">
              <a:ln>
                <a:noFill/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lvl="0" algn="ctr" defTabSz="914400">
              <a:defRPr/>
            </a:pPr>
            <a:r>
              <a:rPr lang="th-TH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โดยเฉพาะ</a:t>
            </a:r>
            <a:r>
              <a:rPr lang="th-TH" sz="3200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สายตรวจเดินเท้า</a:t>
            </a:r>
            <a:r>
              <a:rPr lang="th-TH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ในเขตชุมชน หรือพื้นที่ล่อแหลม</a:t>
            </a:r>
          </a:p>
          <a:p>
            <a:pPr lvl="0" algn="ctr" defTabSz="914400">
              <a:defRPr/>
            </a:pPr>
            <a:r>
              <a:rPr lang="th-TH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ตามผลการ</a:t>
            </a:r>
            <a:r>
              <a:rPr lang="th-TH" sz="3200" b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วิเคราะห์ห้วงเวลา</a:t>
            </a:r>
            <a:r>
              <a:rPr lang="th-TH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จากข้อมูลนาฬิกาอาชญากรรม</a:t>
            </a:r>
            <a:endParaRPr kumimoji="0" lang="th-TH" sz="3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-180528" y="-82833"/>
            <a:ext cx="9132800" cy="1323439"/>
          </a:xfrm>
          <a:custGeom>
            <a:avLst/>
            <a:gdLst>
              <a:gd name="connsiteX0" fmla="*/ 0 w 9731828"/>
              <a:gd name="connsiteY0" fmla="*/ 0 h 830997"/>
              <a:gd name="connsiteX1" fmla="*/ 9731828 w 9731828"/>
              <a:gd name="connsiteY1" fmla="*/ 0 h 830997"/>
              <a:gd name="connsiteX2" fmla="*/ 9731828 w 9731828"/>
              <a:gd name="connsiteY2" fmla="*/ 830997 h 830997"/>
              <a:gd name="connsiteX3" fmla="*/ 0 w 9731828"/>
              <a:gd name="connsiteY3" fmla="*/ 830997 h 830997"/>
              <a:gd name="connsiteX4" fmla="*/ 0 w 9731828"/>
              <a:gd name="connsiteY4" fmla="*/ 0 h 830997"/>
              <a:gd name="connsiteX0" fmla="*/ 0 w 9739993"/>
              <a:gd name="connsiteY0" fmla="*/ 0 h 1149404"/>
              <a:gd name="connsiteX1" fmla="*/ 9731828 w 9739993"/>
              <a:gd name="connsiteY1" fmla="*/ 0 h 1149404"/>
              <a:gd name="connsiteX2" fmla="*/ 9739993 w 9739993"/>
              <a:gd name="connsiteY2" fmla="*/ 1149404 h 1149404"/>
              <a:gd name="connsiteX3" fmla="*/ 0 w 9739993"/>
              <a:gd name="connsiteY3" fmla="*/ 830997 h 1149404"/>
              <a:gd name="connsiteX4" fmla="*/ 0 w 9739993"/>
              <a:gd name="connsiteY4" fmla="*/ 0 h 1149404"/>
              <a:gd name="connsiteX0" fmla="*/ 0 w 9739993"/>
              <a:gd name="connsiteY0" fmla="*/ 0 h 1149404"/>
              <a:gd name="connsiteX1" fmla="*/ 9731828 w 9739993"/>
              <a:gd name="connsiteY1" fmla="*/ 0 h 1149404"/>
              <a:gd name="connsiteX2" fmla="*/ 9739993 w 9739993"/>
              <a:gd name="connsiteY2" fmla="*/ 1149404 h 1149404"/>
              <a:gd name="connsiteX3" fmla="*/ 0 w 9739993"/>
              <a:gd name="connsiteY3" fmla="*/ 830997 h 1149404"/>
              <a:gd name="connsiteX4" fmla="*/ 0 w 9739993"/>
              <a:gd name="connsiteY4" fmla="*/ 0 h 1149404"/>
              <a:gd name="connsiteX0" fmla="*/ 0 w 9732003"/>
              <a:gd name="connsiteY0" fmla="*/ 0 h 1394333"/>
              <a:gd name="connsiteX1" fmla="*/ 9731828 w 9732003"/>
              <a:gd name="connsiteY1" fmla="*/ 0 h 1394333"/>
              <a:gd name="connsiteX2" fmla="*/ 9707336 w 9732003"/>
              <a:gd name="connsiteY2" fmla="*/ 1394333 h 1394333"/>
              <a:gd name="connsiteX3" fmla="*/ 0 w 9732003"/>
              <a:gd name="connsiteY3" fmla="*/ 830997 h 1394333"/>
              <a:gd name="connsiteX4" fmla="*/ 0 w 9732003"/>
              <a:gd name="connsiteY4" fmla="*/ 0 h 1394333"/>
              <a:gd name="connsiteX0" fmla="*/ 0 w 9732003"/>
              <a:gd name="connsiteY0" fmla="*/ 0 h 1573947"/>
              <a:gd name="connsiteX1" fmla="*/ 9731828 w 9732003"/>
              <a:gd name="connsiteY1" fmla="*/ 0 h 1573947"/>
              <a:gd name="connsiteX2" fmla="*/ 9707336 w 9732003"/>
              <a:gd name="connsiteY2" fmla="*/ 1573947 h 1573947"/>
              <a:gd name="connsiteX3" fmla="*/ 0 w 9732003"/>
              <a:gd name="connsiteY3" fmla="*/ 830997 h 1573947"/>
              <a:gd name="connsiteX4" fmla="*/ 0 w 9732003"/>
              <a:gd name="connsiteY4" fmla="*/ 0 h 1573947"/>
              <a:gd name="connsiteX0" fmla="*/ 0 w 9732003"/>
              <a:gd name="connsiteY0" fmla="*/ 0 h 1573947"/>
              <a:gd name="connsiteX1" fmla="*/ 9731828 w 9732003"/>
              <a:gd name="connsiteY1" fmla="*/ 0 h 1573947"/>
              <a:gd name="connsiteX2" fmla="*/ 9707336 w 9732003"/>
              <a:gd name="connsiteY2" fmla="*/ 1573947 h 1573947"/>
              <a:gd name="connsiteX3" fmla="*/ 0 w 9732003"/>
              <a:gd name="connsiteY3" fmla="*/ 830997 h 1573947"/>
              <a:gd name="connsiteX4" fmla="*/ 0 w 9732003"/>
              <a:gd name="connsiteY4" fmla="*/ 0 h 1573947"/>
              <a:gd name="connsiteX0" fmla="*/ 0 w 9732003"/>
              <a:gd name="connsiteY0" fmla="*/ 0 h 1573947"/>
              <a:gd name="connsiteX1" fmla="*/ 9731828 w 9732003"/>
              <a:gd name="connsiteY1" fmla="*/ 0 h 1573947"/>
              <a:gd name="connsiteX2" fmla="*/ 9707336 w 9732003"/>
              <a:gd name="connsiteY2" fmla="*/ 1573947 h 1573947"/>
              <a:gd name="connsiteX3" fmla="*/ 0 w 9732003"/>
              <a:gd name="connsiteY3" fmla="*/ 1384046 h 1573947"/>
              <a:gd name="connsiteX4" fmla="*/ 0 w 9732003"/>
              <a:gd name="connsiteY4" fmla="*/ 0 h 1573947"/>
              <a:gd name="connsiteX0" fmla="*/ 0 w 9732003"/>
              <a:gd name="connsiteY0" fmla="*/ 0 h 1573947"/>
              <a:gd name="connsiteX1" fmla="*/ 9731828 w 9732003"/>
              <a:gd name="connsiteY1" fmla="*/ 0 h 1573947"/>
              <a:gd name="connsiteX2" fmla="*/ 9707336 w 9732003"/>
              <a:gd name="connsiteY2" fmla="*/ 1573947 h 1573947"/>
              <a:gd name="connsiteX3" fmla="*/ 0 w 9732003"/>
              <a:gd name="connsiteY3" fmla="*/ 1384046 h 1573947"/>
              <a:gd name="connsiteX4" fmla="*/ 0 w 9732003"/>
              <a:gd name="connsiteY4" fmla="*/ 0 h 1573947"/>
              <a:gd name="connsiteX0" fmla="*/ 0 w 9794422"/>
              <a:gd name="connsiteY0" fmla="*/ 0 h 1835918"/>
              <a:gd name="connsiteX1" fmla="*/ 9731828 w 9794422"/>
              <a:gd name="connsiteY1" fmla="*/ 0 h 1835918"/>
              <a:gd name="connsiteX2" fmla="*/ 9794422 w 9794422"/>
              <a:gd name="connsiteY2" fmla="*/ 1835918 h 1835918"/>
              <a:gd name="connsiteX3" fmla="*/ 0 w 9794422"/>
              <a:gd name="connsiteY3" fmla="*/ 1384046 h 1835918"/>
              <a:gd name="connsiteX4" fmla="*/ 0 w 9794422"/>
              <a:gd name="connsiteY4" fmla="*/ 0 h 1835918"/>
              <a:gd name="connsiteX0" fmla="*/ 0 w 9794422"/>
              <a:gd name="connsiteY0" fmla="*/ 0 h 1835918"/>
              <a:gd name="connsiteX1" fmla="*/ 9731828 w 9794422"/>
              <a:gd name="connsiteY1" fmla="*/ 0 h 1835918"/>
              <a:gd name="connsiteX2" fmla="*/ 9794422 w 9794422"/>
              <a:gd name="connsiteY2" fmla="*/ 1835918 h 1835918"/>
              <a:gd name="connsiteX3" fmla="*/ 0 w 9794422"/>
              <a:gd name="connsiteY3" fmla="*/ 1384046 h 1835918"/>
              <a:gd name="connsiteX4" fmla="*/ 0 w 9794422"/>
              <a:gd name="connsiteY4" fmla="*/ 0 h 1835918"/>
              <a:gd name="connsiteX0" fmla="*/ 0 w 9731869"/>
              <a:gd name="connsiteY0" fmla="*/ 0 h 2345208"/>
              <a:gd name="connsiteX1" fmla="*/ 9731828 w 9731869"/>
              <a:gd name="connsiteY1" fmla="*/ 0 h 2345208"/>
              <a:gd name="connsiteX2" fmla="*/ 9605736 w 9731869"/>
              <a:gd name="connsiteY2" fmla="*/ 2345208 h 2345208"/>
              <a:gd name="connsiteX3" fmla="*/ 0 w 9731869"/>
              <a:gd name="connsiteY3" fmla="*/ 1384046 h 2345208"/>
              <a:gd name="connsiteX4" fmla="*/ 0 w 9731869"/>
              <a:gd name="connsiteY4" fmla="*/ 0 h 2345208"/>
              <a:gd name="connsiteX0" fmla="*/ 0 w 9731869"/>
              <a:gd name="connsiteY0" fmla="*/ 0 h 2345208"/>
              <a:gd name="connsiteX1" fmla="*/ 9731828 w 9731869"/>
              <a:gd name="connsiteY1" fmla="*/ 0 h 2345208"/>
              <a:gd name="connsiteX2" fmla="*/ 9605736 w 9731869"/>
              <a:gd name="connsiteY2" fmla="*/ 2345208 h 2345208"/>
              <a:gd name="connsiteX3" fmla="*/ 0 w 9731869"/>
              <a:gd name="connsiteY3" fmla="*/ 1570787 h 2345208"/>
              <a:gd name="connsiteX4" fmla="*/ 0 w 9731869"/>
              <a:gd name="connsiteY4" fmla="*/ 0 h 2345208"/>
              <a:gd name="connsiteX0" fmla="*/ 0 w 9731869"/>
              <a:gd name="connsiteY0" fmla="*/ 0 h 2345208"/>
              <a:gd name="connsiteX1" fmla="*/ 9731828 w 9731869"/>
              <a:gd name="connsiteY1" fmla="*/ 0 h 2345208"/>
              <a:gd name="connsiteX2" fmla="*/ 9605736 w 9731869"/>
              <a:gd name="connsiteY2" fmla="*/ 2345208 h 2345208"/>
              <a:gd name="connsiteX3" fmla="*/ 0 w 9731869"/>
              <a:gd name="connsiteY3" fmla="*/ 1570787 h 2345208"/>
              <a:gd name="connsiteX4" fmla="*/ 0 w 9731869"/>
              <a:gd name="connsiteY4" fmla="*/ 0 h 2345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31869" h="2345208">
                <a:moveTo>
                  <a:pt x="0" y="0"/>
                </a:moveTo>
                <a:lnTo>
                  <a:pt x="9731828" y="0"/>
                </a:lnTo>
                <a:cubicBezTo>
                  <a:pt x="9734550" y="383135"/>
                  <a:pt x="9603014" y="1962073"/>
                  <a:pt x="9605736" y="2345208"/>
                </a:cubicBezTo>
                <a:cubicBezTo>
                  <a:pt x="5501822" y="1292014"/>
                  <a:pt x="3261179" y="1805505"/>
                  <a:pt x="0" y="1570787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lvl="0" algn="ctr" defTabSz="914400">
              <a:defRPr/>
            </a:pPr>
            <a:r>
              <a:rPr lang="th-TH" sz="3600" b="1" dirty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ให้ </a:t>
            </a:r>
            <a:r>
              <a:rPr lang="th-TH" sz="4000" b="1" dirty="0">
                <a:solidFill>
                  <a:srgbClr val="FFC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บก./ภ.จว. </a:t>
            </a:r>
            <a:r>
              <a:rPr lang="th-TH" sz="3600" b="1" dirty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ระดมสรรพกำลังจัดสายตรวจรถยนต์ รถจักรยานยนต์  </a:t>
            </a:r>
            <a:r>
              <a:rPr lang="th-TH" sz="4000" b="1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เพิ่มจากอัตราการจัดปกติ   </a:t>
            </a:r>
            <a:endParaRPr kumimoji="0" lang="th-TH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15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05714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1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  <p:bldP spid="16" grpId="0" animBg="1"/>
      <p:bldP spid="2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798" y="777684"/>
            <a:ext cx="9144798" cy="6089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กล่องข้อความ 2">
            <a:extLst>
              <a:ext uri="{FF2B5EF4-FFF2-40B4-BE49-F238E27FC236}">
                <a16:creationId xmlns:a16="http://schemas.microsoft.com/office/drawing/2014/main" xmlns="" id="{9C8ECDBA-2966-4DC9-A6C0-E5FBDDE58F95}"/>
              </a:ext>
            </a:extLst>
          </p:cNvPr>
          <p:cNvSpPr txBox="1"/>
          <p:nvPr/>
        </p:nvSpPr>
        <p:spPr>
          <a:xfrm>
            <a:off x="-472440" y="9199"/>
            <a:ext cx="9829800" cy="1354217"/>
          </a:xfrm>
          <a:prstGeom prst="rect">
            <a:avLst/>
          </a:prstGeom>
          <a:solidFill>
            <a:schemeClr val="accent2">
              <a:lumMod val="50000"/>
              <a:alpha val="79000"/>
            </a:schemeClr>
          </a:solidFill>
          <a:ln w="38100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5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Angsana New" panose="02020603050405020304" pitchFamily="18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Angsana New" panose="02020603050405020304" pitchFamily="18" charset="-34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00570BB9-57DE-47DA-91DE-7C1244047CB2}"/>
              </a:ext>
            </a:extLst>
          </p:cNvPr>
          <p:cNvSpPr txBox="1"/>
          <p:nvPr/>
        </p:nvSpPr>
        <p:spPr>
          <a:xfrm>
            <a:off x="-10527" y="274687"/>
            <a:ext cx="9134574" cy="769441"/>
          </a:xfrm>
          <a:prstGeom prst="rect">
            <a:avLst/>
          </a:prstGeom>
          <a:gradFill flip="none"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43000">
                <a:sysClr val="windowText" lastClr="000000">
                  <a:lumMod val="85000"/>
                  <a:lumOff val="15000"/>
                </a:sysClr>
              </a:gs>
              <a:gs pos="100000">
                <a:srgbClr val="375565"/>
              </a:gs>
            </a:gsLst>
            <a:lin ang="0" scaled="1"/>
            <a:tileRect/>
          </a:gradFill>
        </p:spPr>
        <p:txBody>
          <a:bodyPr wrap="squar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IT๙" panose="020B0500040200020003" pitchFamily="34" charset="-34"/>
                <a:cs typeface="TH SarabunIT๙" panose="020B0500040200020003" pitchFamily="34" charset="-34"/>
              </a:rPr>
              <a:t>พัฒนาระบบสื่อสารมีประสิทธิภาพและพร้อมใช้งาน</a:t>
            </a:r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16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48791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3438525"/>
            <a:ext cx="4572000" cy="3419475"/>
          </a:xfrm>
          <a:prstGeom prst="rect">
            <a:avLst/>
          </a:prstGeom>
        </p:spPr>
      </p:pic>
      <p:pic>
        <p:nvPicPr>
          <p:cNvPr id="2" name="รูปภาพ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868" t="438" r="15343"/>
          <a:stretch/>
        </p:blipFill>
        <p:spPr>
          <a:xfrm>
            <a:off x="4572000" y="3566459"/>
            <a:ext cx="4572000" cy="3291541"/>
          </a:xfrm>
          <a:prstGeom prst="rect">
            <a:avLst/>
          </a:prstGeom>
        </p:spPr>
      </p:pic>
      <p:pic>
        <p:nvPicPr>
          <p:cNvPr id="3" name="รูปภาพ 2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1620" r="6987" b="-124"/>
          <a:stretch/>
        </p:blipFill>
        <p:spPr>
          <a:xfrm>
            <a:off x="1" y="-1"/>
            <a:ext cx="9143999" cy="3576181"/>
          </a:xfrm>
          <a:prstGeom prst="rect">
            <a:avLst/>
          </a:prstGeom>
        </p:spPr>
      </p:pic>
      <p:grpSp>
        <p:nvGrpSpPr>
          <p:cNvPr id="7" name="กลุ่ม 6"/>
          <p:cNvGrpSpPr/>
          <p:nvPr/>
        </p:nvGrpSpPr>
        <p:grpSpPr>
          <a:xfrm>
            <a:off x="194006" y="2823813"/>
            <a:ext cx="8867729" cy="1128938"/>
            <a:chOff x="194006" y="2823813"/>
            <a:chExt cx="8867729" cy="1128938"/>
          </a:xfrm>
        </p:grpSpPr>
        <p:sp>
          <p:nvSpPr>
            <p:cNvPr id="6" name="Rounded Rectangle 6"/>
            <p:cNvSpPr/>
            <p:nvPr/>
          </p:nvSpPr>
          <p:spPr>
            <a:xfrm>
              <a:off x="194006" y="2823813"/>
              <a:ext cx="8867729" cy="1128938"/>
            </a:xfrm>
            <a:prstGeom prst="roundRect">
              <a:avLst>
                <a:gd name="adj" fmla="val 10469"/>
              </a:avLst>
            </a:prstGeom>
            <a:solidFill>
              <a:schemeClr val="bg2">
                <a:lumMod val="40000"/>
                <a:lumOff val="60000"/>
                <a:alpha val="86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lIns="91422" tIns="45710" rIns="91422" bIns="45710" anchor="ctr"/>
            <a:lstStyle/>
            <a:p>
              <a:pPr marL="0" marR="0" lvl="0" indent="0" algn="ctr" defTabSz="91421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5400" b="1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0000"/>
                    <a:lumOff val="80000"/>
                  </a:srgbClr>
                </a:solidFill>
                <a:effectLst/>
                <a:uLnTx/>
                <a:uFillTx/>
                <a:latin typeface="TH SarabunIT๙" panose="020B0500040200020003" pitchFamily="34" charset="-34"/>
                <a:cs typeface="TH SarabunIT๙" panose="020B0500040200020003" pitchFamily="34" charset="-34"/>
              </a:endParaRPr>
            </a:p>
          </p:txBody>
        </p:sp>
        <p:sp>
          <p:nvSpPr>
            <p:cNvPr id="5" name="สี่เหลี่ยมผืนผ้า 4"/>
            <p:cNvSpPr/>
            <p:nvPr/>
          </p:nvSpPr>
          <p:spPr>
            <a:xfrm>
              <a:off x="497767" y="3210105"/>
              <a:ext cx="8260209" cy="6078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ts val="3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4800" b="1" i="0" u="none" strike="noStrike" kern="1200" cap="none" spc="0" normalizeH="0" baseline="0" noProof="0" dirty="0">
                  <a:ln>
                    <a:noFill/>
                  </a:ln>
                  <a:solidFill>
                    <a:srgbClr val="06315B"/>
                  </a:solidFill>
                  <a:effectLst/>
                  <a:uLnTx/>
                  <a:uFillTx/>
                  <a:latin typeface="TH SarabunIT๙" panose="020B0500040200020003" pitchFamily="34" charset="-34"/>
                  <a:ea typeface="Calibri" panose="020F0502020204030204" pitchFamily="34" charset="0"/>
                  <a:cs typeface="TH SarabunIT๙" panose="020B0500040200020003" pitchFamily="34" charset="-34"/>
                </a:rPr>
                <a:t>ศูนย์ปฏิบัติการสายตรวจและศูนย์วิทยุ </a:t>
              </a:r>
              <a:r>
                <a:rPr kumimoji="0" lang="th-TH" sz="5400" b="1" i="0" u="none" strike="noStrike" kern="1200" cap="none" spc="0" normalizeH="0" baseline="0" noProof="0" dirty="0">
                  <a:ln>
                    <a:noFill/>
                  </a:ln>
                  <a:solidFill>
                    <a:srgbClr val="06315B"/>
                  </a:solidFill>
                  <a:effectLst/>
                  <a:uLnTx/>
                  <a:uFillTx/>
                  <a:latin typeface="TH SarabunIT๙" panose="020B0500040200020003" pitchFamily="34" charset="-34"/>
                  <a:ea typeface="Calibri" panose="020F0502020204030204" pitchFamily="34" charset="0"/>
                  <a:cs typeface="TH SarabunIT๙" panose="020B0500040200020003" pitchFamily="34" charset="-34"/>
                </a:rPr>
                <a:t>191</a:t>
              </a:r>
              <a:endPara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6315B"/>
                </a:solidFill>
                <a:effectLst/>
                <a:uLnTx/>
                <a:uFillTx/>
                <a:latin typeface="TH SarabunIT๙" panose="020B0500040200020003" pitchFamily="34" charset="-34"/>
                <a:ea typeface="Calibri" panose="020F0502020204030204" pitchFamily="34" charset="0"/>
                <a:cs typeface="TH SarabunIT๙" panose="020B0500040200020003" pitchFamily="34" charset="-34"/>
              </a:endParaRPr>
            </a:p>
          </p:txBody>
        </p:sp>
      </p:grpSp>
      <p:sp>
        <p:nvSpPr>
          <p:cNvPr id="8" name="ตัวแทนหมายเลขภาพนิ่ง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17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616912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310" r="20165"/>
          <a:stretch/>
        </p:blipFill>
        <p:spPr bwMode="auto">
          <a:xfrm>
            <a:off x="-9426" y="0"/>
            <a:ext cx="915342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B1196B55-F0F3-49AE-A4A6-7E1816181C21}"/>
              </a:ext>
            </a:extLst>
          </p:cNvPr>
          <p:cNvSpPr txBox="1"/>
          <p:nvPr/>
        </p:nvSpPr>
        <p:spPr>
          <a:xfrm>
            <a:off x="-9426" y="3117756"/>
            <a:ext cx="4211036" cy="923330"/>
          </a:xfrm>
          <a:prstGeom prst="rect">
            <a:avLst/>
          </a:prstGeom>
          <a:gradFill flip="none"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43000">
                <a:sysClr val="windowText" lastClr="000000">
                  <a:lumMod val="85000"/>
                  <a:lumOff val="15000"/>
                </a:sysClr>
              </a:gs>
              <a:gs pos="100000">
                <a:srgbClr val="375565"/>
              </a:gs>
            </a:gsLst>
            <a:lin ang="0" scaled="1"/>
            <a:tileRect/>
          </a:gradFill>
        </p:spPr>
        <p:txBody>
          <a:bodyPr wrap="square" rtlCol="0" anchor="b">
            <a:spAutoFit/>
          </a:bodyPr>
          <a:lstStyle/>
          <a:p>
            <a:pPr marL="0" marR="0" lvl="0" indent="0" algn="ctr" defTabSz="9142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5400" b="1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onstantia"/>
                <a:ea typeface="+mn-ea"/>
                <a:cs typeface="Angsana New" panose="02020603050405020304" pitchFamily="18" charset="-34"/>
              </a:rPr>
              <a:t>หัวหน้าสถานี</a:t>
            </a:r>
            <a:r>
              <a:rPr kumimoji="0" lang="th-TH" sz="4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stantia"/>
                <a:ea typeface="+mn-ea"/>
                <a:cs typeface="Angsana New" panose="02020603050405020304" pitchFamily="18" charset="-34"/>
              </a:rPr>
              <a:t>ทุกคน</a:t>
            </a:r>
            <a:endParaRPr kumimoji="0" lang="th-TH" sz="6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Angsana New" panose="02020603050405020304" pitchFamily="18" charset="-3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B1196B55-F0F3-49AE-A4A6-7E1816181C21}"/>
              </a:ext>
            </a:extLst>
          </p:cNvPr>
          <p:cNvSpPr txBox="1"/>
          <p:nvPr/>
        </p:nvSpPr>
        <p:spPr>
          <a:xfrm>
            <a:off x="5023413" y="3822490"/>
            <a:ext cx="4125300" cy="1015663"/>
          </a:xfrm>
          <a:prstGeom prst="rect">
            <a:avLst/>
          </a:prstGeom>
          <a:gradFill flip="none"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43000">
                <a:sysClr val="windowText" lastClr="000000">
                  <a:lumMod val="85000"/>
                  <a:lumOff val="15000"/>
                </a:sysClr>
              </a:gs>
              <a:gs pos="100000">
                <a:srgbClr val="375565"/>
              </a:gs>
            </a:gsLst>
            <a:lin ang="0" scaled="1"/>
            <a:tileRect/>
          </a:gradFill>
        </p:spPr>
        <p:txBody>
          <a:bodyPr wrap="square" rtlCol="0" anchor="b">
            <a:spAutoFit/>
          </a:bodyPr>
          <a:lstStyle/>
          <a:p>
            <a:pPr marL="0" marR="0" lvl="0" indent="0" algn="ctr" defTabSz="9142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stantia"/>
                <a:ea typeface="+mn-ea"/>
                <a:cs typeface="Angsana New" panose="02020603050405020304" pitchFamily="18" charset="-34"/>
              </a:rPr>
              <a:t>ต้องมี</a:t>
            </a:r>
            <a:r>
              <a:rPr kumimoji="0" lang="th-TH" sz="6000" b="1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onstantia"/>
                <a:ea typeface="+mn-ea"/>
                <a:cs typeface="Angsana New" panose="02020603050405020304" pitchFamily="18" charset="-34"/>
              </a:rPr>
              <a:t>วิทยุสื่อสาร</a:t>
            </a:r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18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4174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EC10163A-70F1-4BB2-BEA1-650911DD3A60}"/>
              </a:ext>
            </a:extLst>
          </p:cNvPr>
          <p:cNvSpPr/>
          <p:nvPr/>
        </p:nvSpPr>
        <p:spPr>
          <a:xfrm>
            <a:off x="-83820" y="0"/>
            <a:ext cx="4876947" cy="6858000"/>
          </a:xfrm>
          <a:prstGeom prst="rect">
            <a:avLst/>
          </a:prstGeom>
          <a:gradFill flip="none" rotWithShape="1">
            <a:gsLst>
              <a:gs pos="0">
                <a:srgbClr val="401D10">
                  <a:alpha val="91000"/>
                </a:srgbClr>
              </a:gs>
              <a:gs pos="70000">
                <a:schemeClr val="tx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316"/>
          <a:stretch/>
        </p:blipFill>
        <p:spPr>
          <a:xfrm>
            <a:off x="4793127" y="0"/>
            <a:ext cx="4350873" cy="6858000"/>
          </a:xfrm>
          <a:prstGeom prst="rect">
            <a:avLst/>
          </a:prstGeom>
        </p:spPr>
      </p:pic>
      <p:pic>
        <p:nvPicPr>
          <p:cNvPr id="6" name="Picture 4" descr="C:\Users\Joy\Desktop\Police_howto\slice pic\police_howto2-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5373" y="160020"/>
            <a:ext cx="3156284" cy="6312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Joy\Desktop\Police_howto\New folder\icon1.png">
            <a:extLst>
              <a:ext uri="{FF2B5EF4-FFF2-40B4-BE49-F238E27FC236}">
                <a16:creationId xmlns:a16="http://schemas.microsoft.com/office/drawing/2014/main" xmlns="" id="{4C1B2AAD-9FC7-4FB3-9ECA-6C51EC7A05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80" y="2659953"/>
            <a:ext cx="1538093" cy="1538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ตัวแทน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19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43509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16" descr="data:image/jpeg;base64,/9j/4AAQSkZJRgABAQAAAQABAAD/2wCEAAkGBxITEhUSEhIWFhUXGBcYGBcXFhUVFxUWFxUYFxUWGBUYHSggGBolHRUVITEhJSorLi4uFx8zODMtNygtLisBCgoKDg0OGhAQGy0lICAtLS0tLS0tLS0tLy0tLS0tLS0tLS0tLS0tLS0tLS0tLS0tLS0tLS0tLS0tLS0tLS01Lf/AABEIALEBHAMBIgACEQEDEQH/xAAcAAADAAMBAQEAAAAAAAAAAAAAAQIDBQcGBAj/xAA/EAABAwIDBAYIBQMDBQEAAAABAAIRAyESMUEEBlFhBSJxgZHwBxMUMqGxwdEjQlLh8WJzgjSisjNys8LSJP/EABoBAQADAQEBAAAAAAAAAAAAAAABBAUDAgb/xAAoEQACAgEEAQMEAwEAAAAAAAAAAQIRAwQSITFBEyIyUWFxsQWR0SP/2gAMAwEAAhEDEQA/APo3J6UZsu0Gq+XTSe0NYJc55ewhom1w03mF2HZ9oFRjXtmHNDhILTBAIkG4zFiuAUS64GRAxGAYAcLkwS28ZL324O9XubJUaY92m6S4zmZmwb32loA4bP8AI6dy/wCkfHf4M3SZlH2M6IWAXAude2AfkPBGDXvsdftkqTWMaQ0oQhANI3QkUBrOmehNmrtJrUmusOsBD4BmA8QQO9eC9IGwOdVaRRwua2Ja4OD2NHUDR7xcAHTa0a5rplZmJpbJEgiQYIkRIPFIgTMXGR/fvPirGDUSxST7o45cMZqjhG01qVhTxERcuDc9CI0iM18UrqW9m5bKs1aADKurcmPN8v0Ge4/Fcw2ig+m4se0tc2xBsQt/S6iGWPHf0MrNhlB8kykkhWrONFJSkiUFDlEpIlBQ0JIlBQ5RKUoQUdr3H6e9q2cFx/Fpw2pzMdV/+Q+IK9CuG7o9OHZNobUJ/Dd1ag/oJzji038Rqu4NcCAQZBuCMiDkV81rtP6WTjp9f4bGmy+pDntFISQqZZJqVWiASBiOEXiTBMDnDSe5FVxAkNJysIGovc6fRMtBi2WXIxFu4nxQSgJi6klWkVIERqvHekTd311P2imPxaY6wAu+mLkcy25HKRwXsHTBgib3iYOltVNMGBiIm0kAgExcwT9SumLLLFNTj4OeSCnFxZ+fJRK9Tv8A7u+zVfW0x+DVJiMmPzLOQNyO8aLysr6jFljkgpx8mLPG4ScWOUJShdLPFG/3T2L1u1+oqEtDmuY8MLWSARLNAes0AgAzw1HUOit1Nk2d4qUqRDxPWL3uN87EwtWNwdmBL/WVjUL2v9ZjAcCDLowBoGK8nPULfbXtdPZaQLy7C3C0T6yo49/Wc4wDn4r53Van1X7G+eGjWwYdi9yX5NihfLsO1tq021GzDhImx7xoeWi+iVQLZSJUykEBcqCPMlEpEoBEJOHJMlYHVTlhPeW/dSQB4+ELU7wbvUdrZFRsPA6tQRiby5t5H53W0x6x9VDqp4LpCUou4vk8yipKmcY6e6CrbK/DUEtPuvHuu+x5G/zWrldv2ug2o0sqsDmOzaSCO3kuc70bnvoTUoTUpZlub6Y5/qbzz48Vt6bXKftnw/2ZmbTOPMejy0olTKJV+yqVKJUyiUsFSiVMolLJKlEqZRKWCpXU/Rh096ykdleevSEs/qpTEf4kgdhauVSvr6J6Rfs9Zlan7zDMaOGTmnkQSO9V9VhWbG4+fB1w5PTnZ+g0pXy9HbcyvSZWpmWPaHD6g8CDIPML6F8y1TpmynfJUolYdqY4tIY/A45Owh0c8JsVkJUEjJU4kiUSpBcqSkUpQHybf0a2vQdQrdYOEExEHMOA0IMHuXEOmOjn7NWfRqe8056OafdcORH20Xe2OkA6FeW3+3d9qo+spt/GpglsfnZm5nbqOfar+h1PpT2vplTVYd8bXaOQyiVMolb9mWfoqVrOm+iRtApj1j6Zp1BUBZAJIBaQTmAQ5w6pBvmtiSlK+RTado3mr4Zj2PZ202NptmGiBiJcY5k3KzyolOUZJUoUyiVAIe92jZHaPlIWJ1V/6D/tHxxH5LPKlxUpkGAF5zEd/wBjClodOUdmqzlEqbFGBzHcfn9/osRpTqPCfsvpeolTZFGMUeZ/2hW2lzTnXtWQJYo8RvNuQyriq7NDKkyWZMfP/B3wOvFc32ig+m4sqNLXNMFrhBB7F3x7RM65LTbx7u0tqbFQQ4WbUHvN/wDpvIrQ02ucPbPlFTNpVLmPZxiUStj0/wBBVtkfhqjqn3Xj3X9nA8jf5rVyteM1JWnwZ7i06ZcolRKJXqyKLlEqJRKWDI8AZGcuPDK6UqtmLcQxZWzmMwTMXykd6xg/XL4KLJo9/wCi3p/A87I89V5LqfJ8S5n+QE9oPFdPlfnYbXUlhDoLIwERLYdiEd5ldz3Z6X9q2anWiC4Q4aB7TDo5SJHasb+QwbZeovPf5NHSZLWx+DayglTKJWaXBkoUlEqQMFYWbPFV1TG6HNa3BbCC0uOIaycUHsCzSiUsFSlKjEqlQDlnpJ3c9TU9qpD8OoeuBkyodex3zniF4iV+g9t2RlWm6lUEseC1w5H5HWeS4ZvF0Q/ZK7qLpIF2uj32HJ1uwgjQgrc0Gp3x2S7X6MzVYdr3LpneZSlSSiVhmmUnKxlVKAqUSplKUAy5Sfihzko4qQEolBUBCBvKjsQ9ymFIKeE8Sgq5QCqOtPBN4m30UOy+HhmhhIHHj2g+fBAYdu2RlVvqqjQ9jsw7lryzz+S5jvXuY/Z5qUZqUtRm+n2j8zefjxXVWOkz2j5JOZ1p8i1/PJWMOolifHX0OWXDHIuT8+ynK6VvXuQ2riq7MAypm5mTH9n6HHwPK5XNtoovY4se0tc0wWuEEHsW1h1Ecqtf0ZuTFKD5EXBEqJTDrH7cOemZXWzmUCgnSbZ/dRKybPQc8w2OZc5rGiTF3OIARsmhYl6rcPeF+zV206jiKFWxBsGl3u1BykQTwPJaToXoavtdQsotxEAFziQGtGQk92kmyxdM9F1NmqmjVw4wBIaZEOuLwNPmuOTZkTxtnuG6PvR+g0pXkdxt4RV2ZzK7w2ps4io5zgAaYBw1C6coBBPKdV6ehXD2tewgsIkOBkOBEtIOoIMyvn543CTT8GtGakk0Zykvl2xmNjmRIc1zYktkER72navoleT0VKJUyglQBolYTXaC1pIDnTAnPD70cYlZCpBYKTqYOYB7QClKJQCJSBSlRVphzS0zBBBglpgiDBFweYUAvHeP4tGveqlQ0QABpbU/E5pygKlEqZRKAYGqCUpSlAOVLikUpUgkpypchSQW1KOCUplQCMQuPOkz4Jg89Y7fMo1nlfvskGZaKQZKbe42+Q+yh8/HxKZccviFDn2ynS3h+yAVQnK+gnQ3y46fFaPp7d6jtbTjaWvA6tURIzsf1N5HjZbyoeUyQPPIWXz7VlODHEdW0kg2iSAIzXuEnF2jzKKapnF+muhq2yuw1W2JOF4nC8DgePI37rrXLuu0UGVqbm1Wtew2LTf5ZEcRr3Ll+9W6D9nBq0pfRzP6qYmOt+oc/HitXBq1P2y4ZQy4HHldHmzEG99OYvJnw8VMqJRKuWcKNl0P01X2V+Og+Dq03a8DRzdczzE2IUdKdNV9pc11d2ItaWgwBaSb8Tf4L4ESvGyO7dXJO51Xgz0KxbiAc5rXDC/CYLmEjE3gZjI2sux7l7Qz2ZraT3PbHUxAfhgDC2mTmSMNzELioW+3X6bdQqAOccAMkYsORm9u23FcNVi9SPHZ1wT2S5Oz7NSfHXc0nESCBECZAP3X0vbIgz3Eg+Iuvj2faMbQ5uRvyg3vzX0h/n4rFZpIyBfCKu0e04cDDs5pyHzD21A6CwiesCDMgCIK+uUnOOgnvi2pUIMyBycrBSDxixOBBPVgYYbo3Myeds8leJCSy5MFYpQXoCpRKiUSoBUpyolEoCpTlRKJQFSiVMolAMpJSglAIoBSJSBUgsFIHVIolAIumfD90nusOP7hIjUIaZnw896EGWFgriDAzMQPPYsgKnnr/CAlziBz48B2JRNgVZyWOtxmO/JSBNpAfU5SZkdw0WFzzJBAjITJknORGWXiVV2gNaLZ5wSf5XwdEbTXqMJr0PUvxEYMYfI0cHN1ieGS9L6nlnh9/N3aVE06tJgax7/VuBeWgvIsesIYLOkzFgdSvKCkw9UXOIDGXMa0TAcCDYjEbOxAZns9tvzvJs1Rh2VlQPdiBe6XYGimMeHEPeLiMFjm7NeJ6QdQJcaReGFwwNdhLmgN65OExnGgm3ArV085OCUijlit3BG0EgNaagc0XEOxAFwBy0OUjIEZ5r5ycuOv0VioQyNLgjEYc6ZDoFiQDrwWCVYTOLLDllpHrXMX062vxXzys1QRhNribWiDF7Z2UtijrG5HSYLG0CHYg3GCYjRpaY1kzOR0XsVzv0dvBl2LETHMgXOHskuOWZ5LoWJYmoVTdGlidxKYbcPotXtHQVN9b1/ra7XYg6G16gZIgf8ATnDBAg21K2WJILkm10dGkzBRq1TUqNfTaKYw+rcHyXyOuHNjqkHuIIX0uSBUkqLBZKmOU+CMSg349yEmWUSolEqAXKJUSiUBcolRKJQFSiVMolAOUSplEoBoCSRUgpBKQKCUA5ssb/t80ypc6baoCsfnzojH5+qhx04qS6Bz+aEGUvAMd/3881ixDKb5ZqHMkgnSeFpHzvFlpt7N49n2Nn4kPebspT1nc5/KBHvcrL1GLbpEN0rZsNq2+nSa59RwAbn2kwIGpPDPkuX73b7Vq7nUaQdSpSQZ6tR4Fod+lv8ATmdeC0vSm8u07RWFYvwFjsVNrbNpniBq7iTn8FrqlVznOe8kucSS4mS4kySStDDp9ruRUyZr4QqbY0+dvDzdber0RUdS9pAptpkujrFuIhwxBjX3cGl0Tf3YzidRKytfcAmWgOsSSAXNiQAReYMchMq0/scF9zLtIbAwum7mzhwyAZB+PcAFglZKdNhxYnYIFrFznGbCLAW1MLATopTIaKlZ6LHOwtDZvoLkkWBPd8SvlldD3b6NbW2GnU2fEyrRqPLpwH1zuqXwNI6oEwerzXjJk2Kz1CG50bnoDdgNaHP96Q/IWcCCIBuOY55r2N1p+hNpLmDEzDBwRBEECb8MvErbk8v4WTkk5S5NCEUlwZJRiUEpBcz2WCglYy9R6wCxN7fshBlJ8lY2VcQkTF8+qbEjIhKsJHmx5fFYSwnh+2ilA+yUKZRK8klyiVEolAXKJUSiUBcolRKJQFylKmUSgKlJxUyk4qQXKCfPNY8V/OaYQDefPb/CRfGfnTxQeJUFskHUT3fugKaT8EqjfPFYNu2ynRpuqVHhjG3LnGBy7TyXJt8d/am0zR2fFTo5E5VKo5/obyzOucLpjxub4PE5qK5PTb4ekBlGaOykVKos5+bKZ1A0e4cMgeMQuXV6z6jzUqOLnOMlzjJJWJjIVytLFijBFOc3IqUzayhErrZzozUngEEgniJiR26apOcTcjM5xEkASIFtR4rFKZdKWKMlR4Jyiwm5MmILr8TeFErJX2Z7AC9pbimJibG8jMd6x06bnGGtLjBMAEmAJJgaAAlLFG03f6HdtNanSEhryZcIkNb77o4CR2m3GO4dHbIKNJlMEnCAJgAuP6nYRnzXiPRSdpFN4ewjZ/eYS2C57iJLTm5sN7Lr3b6YJDryLi5jKLge9rms7U5HKW36FzDBKNlwNLa248+Kb3KQYUk+fqqp2KxKgscKpPegHCj1V9M/lknl2pgoCHmTHDh2fDNRjA5+eSdaoRYZxwmEU22uZ7vlyUg+iUSvg2DpajWfVZSqB7qTsNQD8rr255EdoPBfbKhqiSpRKmUnPA+2qgFyiVDSdf4TlAVKJUyiUBRKUpSlKAqVL3IUuvbxUgphtKc6qSU0AC9z4fdafebeihsTJqGXkdSk33nc/wClv9R+JsvOb4+kJlDFR2XDUrXDn506Z1/73cshrwXKdorvqvdUqvc97jJc4ySfOisYsDly+jjPKlwjZ7xbxV9tfiquhoPUpt9xnYNXR+Y37BZa1ohSE5V+KUVSKrbfZUolTKJXqyKLGU8Pry7vMpBSXKnuM8NYyF75KLASniy5KJRKWDPtW1VKjsdR7nu4ucXHjEnS58V0/wBF+74ZSO1VG9aqIYDpS4/5G/YBxXhN0egjte0MpkEUx16huPwwYIB4kjD48F3RoAAAsAIAFgAMgqmpyUtqO+GFvcyadIMDWsaGtaAAAIAAEAAaAK0u9JxVItDKSWLzwUPdCAsqgV8/rJ+v8LLiQgolGSRCT0JBvz8V4PeX0jez13UaNJtUMs5xcW9ce80QLgWE8Z4LYb+7zeyUcDD+PUBDOLGmzqn0HPsK42GqzhxbuWcMs64R2fdndqpsu116zdoD6FbGcFy7EX4gScur1xOsr1VSqB9lxj0edJVqW106HrCKbi8GmX4WhxGeHV0jLtXY6dLU3K55otS5PeNprgAXO/pHLPx+3xWVjAMv38VIqXI8+cla4nQaJSlEoByhKUSgGhKUSgAqWlInzyWn3i3kobGwGocVR3uUm3e86QNGzqfibKUm+EQ3Rtdr2llJhqVHhrGiS52Q88FyTfHf+ptE0dmxU6ORdlUqj/0byzOvBaXp3evaNseHVTDBiwMYSGtDhF5nEY1PE5ZLSgK5iwVzIrzy3whtaqlTKJVk4lSiVMolTYKlEqZRKWDLSqlpDmmCMiNFAKIy5+cldcOBh+IObDS1wIcIkRByiAI5qLBLbpSplew9G/Qfr6/rniaVA4gDk6qbtEcoDj2N4qJS2q2So26Pf7i9Cey7MA8fivh1Ti3PDT7GgnvLuK9FKjEk550WZKTk7ZdSpUZMSTVgLiePbMBZMSgkqSsL+/5JA3y+JSe8dnkoQNojWPPnznma6LD+O1fL6zI8Y+KyB+gN7c44ZdikGfh57l8nS3SbNnpPrVDDGCTxJ0aBqSSAO1ZxfsXH/SLvL7TW9TTP4NJxuPz1Mi7mBcDvOoXvHDc6PM5bUaHpfpOptVZ9eobnSbNaDDWNnMCdOZ4r5JUhOVoLhUU3ybndgU/aHH1NWsA0uptptaajXB7Cx5nqtwiZOQJXcMZIm4Ed/ZzXIPRe7/8AY4QJNJ17kgB9OYGXiNF1xoxHUxq42PY1U9Q/cWcXRnpkAAC/ZlzMrIpCarHYaEpQgGhJCAaFg2za6dJjqlV4YxokucYA88FyXfD0hVK80tlLqVLIv92pU+rG8szrFwvcIOXR5lJI6XvH0syhs1Sr6xjXBr8ElpmoAYaB+Y4oELg7tse+oa1Y+te6STUJOKQRccpBGggWiyxPrPLWsc4lrcWEEyG4yC+JykgFSrmLHtK857ip4eeKJUoXY5jlOVKJSwVKJUolLA5TlShLA5TLpuVKEBm2XZ31HtpsEveQ1o4kmAu8dAdFt2XZ2UW/lEud+t5u53echwgLw3or6Cz2yoOLKU+D3/No/wAl0cOVPPO3tLGKNKyXOPBTRp24AmYhZLWlUCq51AHgCoLjkArcsbQM58PugMTy7TIZzae8LH6wjMAE6TJ534ZeKzVOQ89hWBh1w3OpHHtPZl4qQZKcmYjuIN7TPNZKYA156XMR3rETpE/AL4unuk6WzUH16hMAQAM3u/KwTxPgJOidg0fpI3n9npez0nfjVRcg3p08i7k52Q7zoFyRghZtv22pXqvrVTL3mTwHAAaACAOxYlexw2oqzluY5RKUoXU8HrvRZ/rT/Zf/AM6a7FTy88AhCo6j5FnF8S0IQuB1BCEIASKEIDnvpo/0+z/3j/43LlTEIV3D8UV8vyMiEIXc4ghCEAIQhACEIQAhCEAIQhAd23L/ANBs39pvyW2dn54IQs6XyZcXSMjUHz4JoXk9ANVhfmewfVCEBiHu+H0Sq5O/7fqhClEGM/U/NeG9Lv8A0dn/ALjv+BQhe8fyR5n8Wc2ZkmhCvoqggJoQg//Z"/>
          <p:cNvSpPr>
            <a:spLocks noChangeAspect="1" noChangeArrowheads="1"/>
          </p:cNvSpPr>
          <p:nvPr/>
        </p:nvSpPr>
        <p:spPr bwMode="auto">
          <a:xfrm>
            <a:off x="1285875" y="697706"/>
            <a:ext cx="2286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th-TH" sz="2100" dirty="0"/>
          </a:p>
        </p:txBody>
      </p:sp>
      <p:pic>
        <p:nvPicPr>
          <p:cNvPr id="2082" name="Picture 34" descr="http://www.muang.chainat.police.go.th/images/images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89804" l="9645" r="8984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32873"/>
          <a:stretch/>
        </p:blipFill>
        <p:spPr bwMode="auto">
          <a:xfrm>
            <a:off x="7956376" y="4941168"/>
            <a:ext cx="1504951" cy="1831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สี่เหลี่ยมผืนผ้า 7"/>
          <p:cNvSpPr/>
          <p:nvPr/>
        </p:nvSpPr>
        <p:spPr>
          <a:xfrm>
            <a:off x="395535" y="1556792"/>
            <a:ext cx="8424937" cy="4228414"/>
          </a:xfrm>
          <a:prstGeom prst="rect">
            <a:avLst/>
          </a:prstGeom>
          <a:ln>
            <a:solidFill>
              <a:srgbClr val="000099"/>
            </a:solidFill>
          </a:ln>
        </p:spPr>
        <p:txBody>
          <a:bodyPr wrap="square" bIns="27000">
            <a:spAutoFit/>
          </a:bodyPr>
          <a:lstStyle/>
          <a:p>
            <a:pPr>
              <a:lnSpc>
                <a:spcPts val="1800"/>
              </a:lnSpc>
            </a:pPr>
            <a:r>
              <a:rPr lang="th-TH" sz="2400" b="1" spc="30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ระเบียบวาระที่ 1  เรื่องที่ประธานแจ้งให้ที่ประชุมทราบ</a:t>
            </a:r>
          </a:p>
          <a:p>
            <a:pPr>
              <a:lnSpc>
                <a:spcPts val="1800"/>
              </a:lnSpc>
            </a:pPr>
            <a:r>
              <a:rPr lang="th-TH" sz="2400" b="1" spc="30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ระเบียบวาระที่ 2  รับรองรายงานการประชุม ครั้งที่ 1/2561 เมื่อ</a:t>
            </a:r>
            <a:r>
              <a:rPr lang="th-TH" sz="2400" b="1" spc="30" dirty="0" smtClean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วันที่ </a:t>
            </a:r>
            <a:r>
              <a:rPr lang="th-TH" sz="2400" b="1" spc="30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29 มกราคม 2561</a:t>
            </a:r>
          </a:p>
          <a:p>
            <a:pPr>
              <a:lnSpc>
                <a:spcPts val="1800"/>
              </a:lnSpc>
            </a:pPr>
            <a:r>
              <a:rPr lang="th-TH" sz="2400" b="1" spc="30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ระเบียบวาระที่ 3  เรื่องเพื่อทราบ</a:t>
            </a:r>
          </a:p>
          <a:p>
            <a:pPr>
              <a:lnSpc>
                <a:spcPts val="1800"/>
              </a:lnSpc>
            </a:pPr>
            <a:r>
              <a:rPr lang="th-TH" sz="24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th-TH" sz="2400" b="1" dirty="0" smtClean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3.1 </a:t>
            </a:r>
            <a:r>
              <a:rPr lang="th-TH" sz="24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โครงการมูลนิธิสงเคราะห์ข้าราชการตำรวจและครอบครัวร่วมใจต้านภัยหนาว ประจำปี </a:t>
            </a:r>
            <a:r>
              <a:rPr lang="th-TH" sz="2400" b="1" dirty="0" smtClean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2560 (</a:t>
            </a:r>
            <a:r>
              <a:rPr lang="th-TH" sz="2400" b="1" dirty="0" err="1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สยศ.ตร</a:t>
            </a:r>
            <a:r>
              <a:rPr lang="th-TH" sz="24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.(ผก.))</a:t>
            </a:r>
          </a:p>
          <a:p>
            <a:pPr>
              <a:lnSpc>
                <a:spcPts val="1800"/>
              </a:lnSpc>
            </a:pPr>
            <a:r>
              <a:rPr lang="th-TH" sz="24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th-TH" sz="2400" b="1" dirty="0" smtClean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3.2 </a:t>
            </a:r>
            <a:r>
              <a:rPr lang="th-TH" sz="24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โครงการจิตอาสาพระราชทานตามแนวพระราชดำริ หลักสูตรหลักประจำรุ่นที่ 1 (</a:t>
            </a:r>
            <a:r>
              <a:rPr lang="th-TH" sz="2400" b="1" dirty="0" err="1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สยศ.ตร</a:t>
            </a:r>
            <a:r>
              <a:rPr lang="th-TH" sz="24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.(ผก.))</a:t>
            </a:r>
          </a:p>
          <a:p>
            <a:pPr>
              <a:lnSpc>
                <a:spcPts val="1800"/>
              </a:lnSpc>
            </a:pPr>
            <a:r>
              <a:rPr lang="th-TH" sz="24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th-TH" sz="2400" b="1" dirty="0" smtClean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3.3 </a:t>
            </a:r>
            <a:r>
              <a:rPr lang="th-TH" sz="24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การจัดชุดถวายความปลอดภัย (</a:t>
            </a:r>
            <a:r>
              <a:rPr lang="en-US" sz="24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LOCAL CAT) </a:t>
            </a:r>
            <a:r>
              <a:rPr lang="th-TH" sz="24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sz="2400" b="1" dirty="0" err="1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สยศ.ตร</a:t>
            </a:r>
            <a:r>
              <a:rPr lang="th-TH" sz="24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.)</a:t>
            </a:r>
          </a:p>
          <a:p>
            <a:pPr>
              <a:lnSpc>
                <a:spcPts val="1800"/>
              </a:lnSpc>
            </a:pPr>
            <a:r>
              <a:rPr lang="th-TH" sz="2400" b="1" dirty="0" smtClean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	3.4 </a:t>
            </a:r>
            <a:r>
              <a:rPr lang="th-TH" sz="24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การเตรียมการรักษาความปลอดภัยและอำนวยความสะดวกการจราจรการจัดงาน </a:t>
            </a:r>
          </a:p>
          <a:p>
            <a:pPr>
              <a:lnSpc>
                <a:spcPts val="1800"/>
              </a:lnSpc>
            </a:pPr>
            <a:r>
              <a:rPr lang="th-TH" sz="24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                     </a:t>
            </a:r>
            <a:r>
              <a:rPr lang="th-TH" sz="2400" b="1" dirty="0" smtClean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“</a:t>
            </a:r>
            <a:r>
              <a:rPr lang="th-TH" sz="24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เถลิงศกสุขสันต์ สงกรานต์ตำนานไทย” ระหว่างวันที่ 6 – 8 เมษายน 2561 (</a:t>
            </a:r>
            <a:r>
              <a:rPr lang="th-TH" sz="2400" b="1" dirty="0" err="1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สยศ.ตร</a:t>
            </a:r>
            <a:r>
              <a:rPr lang="th-TH" sz="24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.(ผก.))</a:t>
            </a:r>
          </a:p>
          <a:p>
            <a:pPr>
              <a:lnSpc>
                <a:spcPts val="1800"/>
              </a:lnSpc>
            </a:pPr>
            <a:r>
              <a:rPr lang="th-TH" sz="2400" b="1" spc="30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th-TH" sz="2400" b="1" spc="30" dirty="0" smtClean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3.5 </a:t>
            </a:r>
            <a:r>
              <a:rPr lang="th-TH" sz="2400" b="1" spc="30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ผลกระทบจากค่าใช้จ่ายในการเดินทางไปราชการกับเงินเพิ่มสำหรับตำแหน่งที่มีเหตุ</a:t>
            </a:r>
            <a:r>
              <a:rPr lang="th-TH" sz="2400" b="1" spc="30" dirty="0" smtClean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พิเศษ </a:t>
            </a:r>
            <a:r>
              <a:rPr lang="th-TH" sz="2400" b="1" dirty="0" smtClean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sz="2400" b="1" dirty="0" err="1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สตส</a:t>
            </a:r>
            <a:r>
              <a:rPr lang="th-TH" sz="24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.)</a:t>
            </a:r>
          </a:p>
          <a:p>
            <a:pPr>
              <a:lnSpc>
                <a:spcPts val="1800"/>
              </a:lnSpc>
            </a:pPr>
            <a:r>
              <a:rPr lang="th-TH" sz="24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th-TH" sz="2400" b="1" dirty="0" smtClean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3.6 </a:t>
            </a:r>
            <a:r>
              <a:rPr lang="th-TH" sz="24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การเร่งรัดติดตามการใช้จ่ายงบประมาณรายจ่ายลงทุน ปี 2561 ของ </a:t>
            </a:r>
            <a:r>
              <a:rPr lang="th-TH" sz="2400" b="1" dirty="0" err="1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ตร</a:t>
            </a:r>
            <a:r>
              <a:rPr lang="th-TH" sz="24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. (</a:t>
            </a:r>
            <a:r>
              <a:rPr lang="th-TH" sz="2400" b="1" dirty="0" err="1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สงป</a:t>
            </a:r>
            <a:r>
              <a:rPr lang="th-TH" sz="24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.)</a:t>
            </a:r>
          </a:p>
          <a:p>
            <a:pPr>
              <a:lnSpc>
                <a:spcPts val="1800"/>
              </a:lnSpc>
            </a:pPr>
            <a:r>
              <a:rPr lang="th-TH" sz="2400" b="1" spc="30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ระเบียบวาระที่ 4  เรื่องเพื่อพิจารณา</a:t>
            </a:r>
          </a:p>
          <a:p>
            <a:pPr>
              <a:lnSpc>
                <a:spcPts val="1800"/>
              </a:lnSpc>
            </a:pPr>
            <a:r>
              <a:rPr lang="th-TH" sz="2400" b="1" spc="30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 	</a:t>
            </a:r>
            <a:r>
              <a:rPr lang="th-TH" sz="2400" b="1" spc="30" dirty="0" smtClean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- </a:t>
            </a:r>
            <a:r>
              <a:rPr lang="th-TH" sz="2400" b="1" spc="30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การรายงานผลการยกระดับการบริการประชาชนของสถานีตำรวจ(</a:t>
            </a:r>
            <a:r>
              <a:rPr lang="th-TH" sz="2400" b="1" spc="30" dirty="0" err="1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สยศ.ตร</a:t>
            </a:r>
            <a:r>
              <a:rPr lang="th-TH" sz="2400" b="1" spc="30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.(ยศ.)) </a:t>
            </a:r>
          </a:p>
          <a:p>
            <a:pPr>
              <a:lnSpc>
                <a:spcPts val="1800"/>
              </a:lnSpc>
            </a:pPr>
            <a:r>
              <a:rPr lang="th-TH" sz="2400" b="1" spc="30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ระเบียบวาระที่ 5  ข้อสั่งการของผู้บังคับบัญชา </a:t>
            </a:r>
            <a:r>
              <a:rPr lang="th-TH" sz="2400" b="1" spc="30" dirty="0" err="1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ตร</a:t>
            </a:r>
            <a:r>
              <a:rPr lang="th-TH" sz="2400" b="1" spc="30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.  </a:t>
            </a:r>
          </a:p>
          <a:p>
            <a:pPr>
              <a:lnSpc>
                <a:spcPts val="1800"/>
              </a:lnSpc>
            </a:pPr>
            <a:r>
              <a:rPr lang="th-TH" sz="2400" b="1" spc="30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ระเบียบวาระที่ 6  ประธานสั่งการ/ปิดประชุม</a:t>
            </a:r>
            <a:endParaRPr lang="th-TH" sz="2400" b="1" dirty="0">
              <a:solidFill>
                <a:srgbClr val="FFFF0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971600" y="216322"/>
            <a:ext cx="7272808" cy="1105239"/>
          </a:xfrm>
          <a:prstGeom prst="rect">
            <a:avLst/>
          </a:prstGeom>
        </p:spPr>
        <p:style>
          <a:lnRef idx="3">
            <a:schemeClr val="lt1"/>
          </a:lnRef>
          <a:fillRef idx="1003">
            <a:schemeClr val="dk2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th-TH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ระเบียบวาระการประชุมบริหาร </a:t>
            </a:r>
            <a:r>
              <a:rPr lang="th-TH" b="1" dirty="0" err="1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ตร.</a:t>
            </a:r>
            <a:r>
              <a:rPr lang="th-TH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 ครั้งที่ 2/2561</a:t>
            </a:r>
          </a:p>
          <a:p>
            <a:pPr algn="ctr">
              <a:lnSpc>
                <a:spcPts val="2175"/>
              </a:lnSpc>
            </a:pPr>
            <a:r>
              <a:rPr lang="th-TH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วันพฤหัสบดีที่  29  มีนาคม  2561  เวลา 13.30 น. </a:t>
            </a:r>
          </a:p>
          <a:p>
            <a:pPr algn="ctr">
              <a:lnSpc>
                <a:spcPts val="2100"/>
              </a:lnSpc>
            </a:pPr>
            <a:r>
              <a:rPr lang="th-TH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ณ ห้องศรียานนท์ ชั้น 2 อาคาร 1 </a:t>
            </a:r>
            <a:r>
              <a:rPr lang="th-TH" b="1" dirty="0" err="1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ตร.</a:t>
            </a:r>
            <a:endParaRPr lang="th-TH" b="1" dirty="0">
              <a:solidFill>
                <a:srgbClr val="FFFF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83745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กลุ่ม 3"/>
          <p:cNvGrpSpPr/>
          <p:nvPr/>
        </p:nvGrpSpPr>
        <p:grpSpPr>
          <a:xfrm>
            <a:off x="179512" y="1468522"/>
            <a:ext cx="2598821" cy="2520599"/>
            <a:chOff x="913531" y="1461854"/>
            <a:chExt cx="2598821" cy="2520599"/>
          </a:xfrm>
        </p:grpSpPr>
        <p:sp>
          <p:nvSpPr>
            <p:cNvPr id="11" name="วงรี 10"/>
            <p:cNvSpPr/>
            <p:nvPr/>
          </p:nvSpPr>
          <p:spPr>
            <a:xfrm>
              <a:off x="913531" y="1461854"/>
              <a:ext cx="2598821" cy="2520599"/>
            </a:xfrm>
            <a:prstGeom prst="ellipse">
              <a:avLst/>
            </a:prstGeom>
            <a:gradFill>
              <a:gsLst>
                <a:gs pos="77000">
                  <a:schemeClr val="accent4">
                    <a:lumMod val="75000"/>
                  </a:schemeClr>
                </a:gs>
                <a:gs pos="0">
                  <a:schemeClr val="accent5">
                    <a:lumMod val="75000"/>
                  </a:schemeClr>
                </a:gs>
                <a:gs pos="46000">
                  <a:schemeClr val="accent4">
                    <a:lumMod val="50000"/>
                  </a:schemeClr>
                </a:gs>
                <a:gs pos="100000">
                  <a:schemeClr val="accent4">
                    <a:lumMod val="75000"/>
                  </a:schemeClr>
                </a:gs>
              </a:gsLst>
              <a:path path="circle">
                <a:fillToRect l="100000" t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Angsana New" panose="02020603050405020304" pitchFamily="18" charset="-34"/>
              </a:endParaRPr>
            </a:p>
          </p:txBody>
        </p:sp>
        <p:sp>
          <p:nvSpPr>
            <p:cNvPr id="14" name="กล่องข้อความ 13"/>
            <p:cNvSpPr txBox="1"/>
            <p:nvPr/>
          </p:nvSpPr>
          <p:spPr>
            <a:xfrm>
              <a:off x="1075484" y="1920343"/>
              <a:ext cx="2318657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th-TH" sz="48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บก.น./</a:t>
              </a:r>
            </a:p>
            <a:p>
              <a:pPr lvl="0" algn="ctr">
                <a:defRPr/>
              </a:pPr>
              <a:r>
                <a:rPr lang="th-TH" sz="48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ภ.จว.   </a:t>
              </a:r>
              <a:endParaRPr kumimoji="0" lang="th-TH" sz="6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/>
                <a:ea typeface="+mn-ea"/>
                <a:cs typeface="Angsana New" panose="02020603050405020304" pitchFamily="18" charset="-34"/>
              </a:endParaRPr>
            </a:p>
          </p:txBody>
        </p:sp>
      </p:grpSp>
      <p:grpSp>
        <p:nvGrpSpPr>
          <p:cNvPr id="6" name="กลุ่ม 5"/>
          <p:cNvGrpSpPr/>
          <p:nvPr/>
        </p:nvGrpSpPr>
        <p:grpSpPr>
          <a:xfrm>
            <a:off x="6437675" y="4202315"/>
            <a:ext cx="2598821" cy="2520599"/>
            <a:chOff x="5422913" y="4163338"/>
            <a:chExt cx="2598821" cy="2520599"/>
          </a:xfrm>
        </p:grpSpPr>
        <p:sp>
          <p:nvSpPr>
            <p:cNvPr id="28" name="วงรี 27"/>
            <p:cNvSpPr/>
            <p:nvPr/>
          </p:nvSpPr>
          <p:spPr>
            <a:xfrm>
              <a:off x="5422913" y="4163338"/>
              <a:ext cx="2598821" cy="2520599"/>
            </a:xfrm>
            <a:prstGeom prst="ellipse">
              <a:avLst/>
            </a:prstGeom>
            <a:gradFill>
              <a:gsLst>
                <a:gs pos="77000">
                  <a:schemeClr val="accent4">
                    <a:lumMod val="75000"/>
                  </a:schemeClr>
                </a:gs>
                <a:gs pos="0">
                  <a:schemeClr val="accent5">
                    <a:lumMod val="75000"/>
                  </a:schemeClr>
                </a:gs>
                <a:gs pos="46000">
                  <a:schemeClr val="accent4">
                    <a:lumMod val="50000"/>
                  </a:schemeClr>
                </a:gs>
                <a:gs pos="100000">
                  <a:schemeClr val="accent4">
                    <a:lumMod val="75000"/>
                  </a:schemeClr>
                </a:gs>
              </a:gsLst>
              <a:path path="circle">
                <a:fillToRect l="100000" t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Angsana New" panose="02020603050405020304" pitchFamily="18" charset="-34"/>
              </a:endParaRPr>
            </a:p>
          </p:txBody>
        </p:sp>
        <p:sp>
          <p:nvSpPr>
            <p:cNvPr id="15" name="กล่องข้อความ 14"/>
            <p:cNvSpPr txBox="1"/>
            <p:nvPr/>
          </p:nvSpPr>
          <p:spPr>
            <a:xfrm>
              <a:off x="5475232" y="4961970"/>
              <a:ext cx="249418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th-TH" sz="5400" b="1" dirty="0" err="1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บช</a:t>
              </a:r>
              <a:r>
                <a:rPr lang="th-TH" sz="5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./ภ.    </a:t>
              </a:r>
              <a:endParaRPr kumimoji="0" lang="th-TH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/>
                <a:ea typeface="+mn-ea"/>
                <a:cs typeface="Angsana New" panose="02020603050405020304" pitchFamily="18" charset="-34"/>
              </a:endParaRPr>
            </a:p>
          </p:txBody>
        </p:sp>
      </p:grpSp>
      <p:grpSp>
        <p:nvGrpSpPr>
          <p:cNvPr id="10" name="กลุ่ม 9"/>
          <p:cNvGrpSpPr/>
          <p:nvPr/>
        </p:nvGrpSpPr>
        <p:grpSpPr>
          <a:xfrm>
            <a:off x="2555776" y="1426249"/>
            <a:ext cx="6520094" cy="2499526"/>
            <a:chOff x="3646606" y="1375184"/>
            <a:chExt cx="5806273" cy="2499526"/>
          </a:xfrm>
        </p:grpSpPr>
        <p:sp>
          <p:nvSpPr>
            <p:cNvPr id="26" name="ลูกศร: รูปห้าเหลี่ยม 25"/>
            <p:cNvSpPr/>
            <p:nvPr/>
          </p:nvSpPr>
          <p:spPr>
            <a:xfrm rot="10800000">
              <a:off x="3674305" y="2850731"/>
              <a:ext cx="5778574" cy="1023979"/>
            </a:xfrm>
            <a:prstGeom prst="homePlate">
              <a:avLst/>
            </a:prstGeom>
            <a:gradFill flip="none" rotWithShape="1">
              <a:gsLst>
                <a:gs pos="0">
                  <a:srgbClr val="946C1C"/>
                </a:gs>
                <a:gs pos="65000">
                  <a:srgbClr val="D79D29">
                    <a:alpha val="82000"/>
                  </a:srgbClr>
                </a:gs>
                <a:gs pos="100000">
                  <a:srgbClr val="FFFF00">
                    <a:alpha val="5000"/>
                  </a:srgbClr>
                </a:gs>
              </a:gsLst>
              <a:lin ang="10800000" scaled="1"/>
              <a:tileRect/>
            </a:gradFill>
            <a:ln w="38100">
              <a:solidFill>
                <a:srgbClr val="946C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Angsana New" panose="02020603050405020304" pitchFamily="18" charset="-34"/>
              </a:endParaRPr>
            </a:p>
          </p:txBody>
        </p:sp>
        <p:sp>
          <p:nvSpPr>
            <p:cNvPr id="9" name="ลูกศร: รูปห้าเหลี่ยม 8"/>
            <p:cNvSpPr/>
            <p:nvPr/>
          </p:nvSpPr>
          <p:spPr>
            <a:xfrm rot="10800000">
              <a:off x="3646606" y="1375184"/>
              <a:ext cx="5778574" cy="1220603"/>
            </a:xfrm>
            <a:prstGeom prst="homePlate">
              <a:avLst/>
            </a:prstGeom>
            <a:gradFill flip="none" rotWithShape="1">
              <a:gsLst>
                <a:gs pos="30000">
                  <a:srgbClr val="262F03"/>
                </a:gs>
                <a:gs pos="71000">
                  <a:srgbClr val="5E7118">
                    <a:shade val="67500"/>
                    <a:satMod val="115000"/>
                    <a:alpha val="78000"/>
                  </a:srgbClr>
                </a:gs>
                <a:gs pos="100000">
                  <a:srgbClr val="5E7118">
                    <a:shade val="100000"/>
                    <a:satMod val="115000"/>
                    <a:alpha val="64000"/>
                  </a:srgbClr>
                </a:gs>
              </a:gsLst>
              <a:lin ang="10800000" scaled="1"/>
              <a:tileRect/>
            </a:gradFill>
            <a:ln w="38100">
              <a:solidFill>
                <a:srgbClr val="5E711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Angsana New" panose="02020603050405020304" pitchFamily="18" charset="-34"/>
              </a:endParaRPr>
            </a:p>
          </p:txBody>
        </p:sp>
        <p:sp>
          <p:nvSpPr>
            <p:cNvPr id="25" name="กล่องข้อความ 24"/>
            <p:cNvSpPr txBox="1"/>
            <p:nvPr/>
          </p:nvSpPr>
          <p:spPr>
            <a:xfrm>
              <a:off x="4183493" y="1392656"/>
              <a:ext cx="5066467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th-TH" sz="3600" b="1" u="sng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ปล่อยแถว</a:t>
              </a:r>
              <a:r>
                <a:rPr lang="th-TH" sz="36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ระดมกวาดล้างฯ </a:t>
              </a:r>
            </a:p>
            <a:p>
              <a:pPr lvl="0">
                <a:defRPr/>
              </a:pPr>
              <a:r>
                <a:rPr lang="th-TH" sz="28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พร้อมกัน  </a:t>
              </a:r>
              <a:r>
                <a:rPr lang="th-TH" sz="4400" b="1" u="sng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วันที่ 1 เม.ย.61 - 18.00 น.</a:t>
              </a:r>
              <a:endParaRPr kumimoji="0" lang="th-TH" sz="3600" b="1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/>
                <a:cs typeface="Angsana New" panose="02020603050405020304" pitchFamily="18" charset="-34"/>
              </a:endParaRPr>
            </a:p>
          </p:txBody>
        </p:sp>
        <p:sp>
          <p:nvSpPr>
            <p:cNvPr id="17" name="กล่องข้อความ 16"/>
            <p:cNvSpPr txBox="1"/>
            <p:nvPr/>
          </p:nvSpPr>
          <p:spPr>
            <a:xfrm>
              <a:off x="4145427" y="3072790"/>
              <a:ext cx="53074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th-TH" sz="32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/>
                  <a:cs typeface="Angsana New" panose="02020603050405020304" pitchFamily="18" charset="-34"/>
                </a:rPr>
                <a:t>เน้น </a:t>
              </a:r>
              <a:r>
                <a:rPr lang="en-US" sz="32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/>
                  <a:cs typeface="Angsana New" panose="02020603050405020304" pitchFamily="18" charset="-34"/>
                </a:rPr>
                <a:t>10 </a:t>
              </a:r>
              <a:r>
                <a:rPr lang="th-TH" sz="32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/>
                  <a:cs typeface="Angsana New" panose="02020603050405020304" pitchFamily="18" charset="-34"/>
                </a:rPr>
                <a:t>เป้าหมายสำคัญ</a:t>
              </a:r>
              <a:endParaRPr kumimoji="0" lang="th-TH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/>
                <a:ea typeface="+mn-ea"/>
                <a:cs typeface="Angsana New" panose="02020603050405020304" pitchFamily="18" charset="-34"/>
              </a:endParaRPr>
            </a:p>
          </p:txBody>
        </p:sp>
      </p:grpSp>
      <p:grpSp>
        <p:nvGrpSpPr>
          <p:cNvPr id="12" name="กลุ่ม 11"/>
          <p:cNvGrpSpPr/>
          <p:nvPr/>
        </p:nvGrpSpPr>
        <p:grpSpPr>
          <a:xfrm>
            <a:off x="0" y="4819866"/>
            <a:ext cx="6336488" cy="1384995"/>
            <a:chOff x="-709100" y="4843480"/>
            <a:chExt cx="5858445" cy="1384995"/>
          </a:xfrm>
        </p:grpSpPr>
        <p:sp>
          <p:nvSpPr>
            <p:cNvPr id="29" name="ลูกศร: รูปห้าเหลี่ยม 28"/>
            <p:cNvSpPr/>
            <p:nvPr/>
          </p:nvSpPr>
          <p:spPr>
            <a:xfrm>
              <a:off x="-629229" y="4923933"/>
              <a:ext cx="5778574" cy="1163598"/>
            </a:xfrm>
            <a:prstGeom prst="homePlate">
              <a:avLst/>
            </a:prstGeom>
            <a:gradFill flip="none" rotWithShape="1">
              <a:gsLst>
                <a:gs pos="0">
                  <a:srgbClr val="600000"/>
                </a:gs>
                <a:gs pos="65000">
                  <a:srgbClr val="850000">
                    <a:alpha val="69000"/>
                  </a:srgbClr>
                </a:gs>
                <a:gs pos="100000">
                  <a:srgbClr val="C00000">
                    <a:alpha val="51000"/>
                  </a:srgbClr>
                </a:gs>
              </a:gsLst>
              <a:lin ang="10800000" scaled="1"/>
              <a:tileRect/>
            </a:gradFill>
            <a:ln w="38100">
              <a:solidFill>
                <a:srgbClr val="85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Angsana New" panose="02020603050405020304" pitchFamily="18" charset="-34"/>
              </a:endParaRPr>
            </a:p>
          </p:txBody>
        </p:sp>
        <p:sp>
          <p:nvSpPr>
            <p:cNvPr id="18" name="กล่องข้อความ 17"/>
            <p:cNvSpPr txBox="1"/>
            <p:nvPr/>
          </p:nvSpPr>
          <p:spPr>
            <a:xfrm>
              <a:off x="-709100" y="4843480"/>
              <a:ext cx="5347900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>
                <a:defRPr/>
              </a:pPr>
              <a:r>
                <a:rPr lang="th-TH" sz="4000" b="1" u="sng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แถลงข่าว</a:t>
              </a:r>
              <a:r>
                <a:rPr lang="th-TH" sz="36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ผลการระดมฯ </a:t>
              </a:r>
            </a:p>
            <a:p>
              <a:pPr lvl="0" algn="r">
                <a:defRPr/>
              </a:pPr>
              <a:r>
                <a:rPr lang="th-TH" sz="28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พร้อมกัน  </a:t>
              </a:r>
              <a:r>
                <a:rPr lang="th-TH" sz="4400" b="1" u="sng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วันที่ 11 เม.ย.61 - 12.00 น</a:t>
              </a:r>
              <a:r>
                <a:rPr lang="th-TH" sz="3600" b="1" u="sng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.</a:t>
              </a:r>
              <a:endParaRPr kumimoji="0" lang="th-TH" sz="3600" b="1" i="0" u="sng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/>
                <a:cs typeface="Angsana New" panose="02020603050405020304" pitchFamily="18" charset="-34"/>
              </a:endParaRPr>
            </a:p>
          </p:txBody>
        </p:sp>
      </p:grpSp>
      <p:grpSp>
        <p:nvGrpSpPr>
          <p:cNvPr id="7" name="กลุ่ม 6"/>
          <p:cNvGrpSpPr/>
          <p:nvPr/>
        </p:nvGrpSpPr>
        <p:grpSpPr>
          <a:xfrm>
            <a:off x="2740784" y="1845112"/>
            <a:ext cx="3595704" cy="3785540"/>
            <a:chOff x="2740784" y="1845112"/>
            <a:chExt cx="3595704" cy="3785540"/>
          </a:xfrm>
        </p:grpSpPr>
        <p:sp>
          <p:nvSpPr>
            <p:cNvPr id="5" name="วงรี 4"/>
            <p:cNvSpPr/>
            <p:nvPr/>
          </p:nvSpPr>
          <p:spPr>
            <a:xfrm>
              <a:off x="2740784" y="1845112"/>
              <a:ext cx="378746" cy="359689"/>
            </a:xfrm>
            <a:prstGeom prst="ellipse">
              <a:avLst/>
            </a:prstGeom>
            <a:gradFill flip="none" rotWithShape="1">
              <a:gsLst>
                <a:gs pos="77000">
                  <a:srgbClr val="5E7118">
                    <a:shade val="30000"/>
                    <a:satMod val="115000"/>
                  </a:srgbClr>
                </a:gs>
                <a:gs pos="41000">
                  <a:srgbClr val="5E7118">
                    <a:shade val="67500"/>
                    <a:satMod val="115000"/>
                  </a:srgbClr>
                </a:gs>
                <a:gs pos="0">
                  <a:srgbClr val="5E7118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Angsana New" panose="02020603050405020304" pitchFamily="18" charset="-34"/>
              </a:endParaRPr>
            </a:p>
          </p:txBody>
        </p:sp>
        <p:sp>
          <p:nvSpPr>
            <p:cNvPr id="22" name="วงรี 21"/>
            <p:cNvSpPr/>
            <p:nvPr/>
          </p:nvSpPr>
          <p:spPr>
            <a:xfrm>
              <a:off x="2740784" y="3236321"/>
              <a:ext cx="378746" cy="359689"/>
            </a:xfrm>
            <a:prstGeom prst="ellipse">
              <a:avLst/>
            </a:prstGeom>
            <a:gradFill flip="none" rotWithShape="1">
              <a:gsLst>
                <a:gs pos="79000">
                  <a:srgbClr val="D79D29">
                    <a:shade val="30000"/>
                    <a:satMod val="115000"/>
                  </a:srgbClr>
                </a:gs>
                <a:gs pos="28000">
                  <a:srgbClr val="D79D29">
                    <a:shade val="67500"/>
                    <a:satMod val="115000"/>
                  </a:srgbClr>
                </a:gs>
                <a:gs pos="0">
                  <a:srgbClr val="D79D29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Angsana New" panose="02020603050405020304" pitchFamily="18" charset="-34"/>
              </a:endParaRPr>
            </a:p>
          </p:txBody>
        </p:sp>
        <p:sp>
          <p:nvSpPr>
            <p:cNvPr id="23" name="วงรี 22"/>
            <p:cNvSpPr/>
            <p:nvPr/>
          </p:nvSpPr>
          <p:spPr>
            <a:xfrm>
              <a:off x="5957742" y="5270963"/>
              <a:ext cx="378746" cy="359689"/>
            </a:xfrm>
            <a:prstGeom prst="ellipse">
              <a:avLst/>
            </a:prstGeom>
            <a:gradFill flip="none" rotWithShape="1">
              <a:gsLst>
                <a:gs pos="95000">
                  <a:schemeClr val="accent1">
                    <a:lumMod val="75000"/>
                    <a:shade val="30000"/>
                    <a:satMod val="115000"/>
                  </a:schemeClr>
                </a:gs>
                <a:gs pos="27000">
                  <a:schemeClr val="accent1">
                    <a:lumMod val="75000"/>
                    <a:shade val="67500"/>
                    <a:satMod val="115000"/>
                  </a:schemeClr>
                </a:gs>
                <a:gs pos="0">
                  <a:schemeClr val="accent1">
                    <a:lumMod val="75000"/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Angsana New" panose="02020603050405020304" pitchFamily="18" charset="-34"/>
              </a:endParaRPr>
            </a:p>
          </p:txBody>
        </p:sp>
      </p:grpSp>
      <p:grpSp>
        <p:nvGrpSpPr>
          <p:cNvPr id="2" name="กลุ่ม 1"/>
          <p:cNvGrpSpPr/>
          <p:nvPr/>
        </p:nvGrpSpPr>
        <p:grpSpPr>
          <a:xfrm>
            <a:off x="-1251052" y="-56046"/>
            <a:ext cx="10395052" cy="1153596"/>
            <a:chOff x="-923367" y="-56046"/>
            <a:chExt cx="8788534" cy="1153596"/>
          </a:xfrm>
        </p:grpSpPr>
        <p:sp>
          <p:nvSpPr>
            <p:cNvPr id="19" name="แผนผังลําดับงาน: การดำเนินการด้วยตนเอง 2"/>
            <p:cNvSpPr/>
            <p:nvPr/>
          </p:nvSpPr>
          <p:spPr>
            <a:xfrm>
              <a:off x="-923367" y="-56046"/>
              <a:ext cx="8788534" cy="1153596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72"/>
                <a:gd name="connsiteX1" fmla="*/ 10000 w 10000"/>
                <a:gd name="connsiteY1" fmla="*/ 0 h 10072"/>
                <a:gd name="connsiteX2" fmla="*/ 8000 w 10000"/>
                <a:gd name="connsiteY2" fmla="*/ 10000 h 10072"/>
                <a:gd name="connsiteX3" fmla="*/ 1188 w 10000"/>
                <a:gd name="connsiteY3" fmla="*/ 10072 h 10072"/>
                <a:gd name="connsiteX4" fmla="*/ 0 w 10000"/>
                <a:gd name="connsiteY4" fmla="*/ 0 h 10072"/>
                <a:gd name="connsiteX0" fmla="*/ 0 w 10000"/>
                <a:gd name="connsiteY0" fmla="*/ 0 h 10072"/>
                <a:gd name="connsiteX1" fmla="*/ 10000 w 10000"/>
                <a:gd name="connsiteY1" fmla="*/ 0 h 10072"/>
                <a:gd name="connsiteX2" fmla="*/ 8854 w 10000"/>
                <a:gd name="connsiteY2" fmla="*/ 10072 h 10072"/>
                <a:gd name="connsiteX3" fmla="*/ 1188 w 10000"/>
                <a:gd name="connsiteY3" fmla="*/ 10072 h 10072"/>
                <a:gd name="connsiteX4" fmla="*/ 0 w 10000"/>
                <a:gd name="connsiteY4" fmla="*/ 0 h 10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72">
                  <a:moveTo>
                    <a:pt x="0" y="0"/>
                  </a:moveTo>
                  <a:lnTo>
                    <a:pt x="10000" y="0"/>
                  </a:lnTo>
                  <a:lnTo>
                    <a:pt x="8854" y="10072"/>
                  </a:lnTo>
                  <a:lnTo>
                    <a:pt x="1188" y="10072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8000">
                  <a:schemeClr val="accent5">
                    <a:lumMod val="50000"/>
                  </a:schemeClr>
                </a:gs>
                <a:gs pos="80000">
                  <a:schemeClr val="accent5">
                    <a:lumMod val="75000"/>
                  </a:schemeClr>
                </a:gs>
                <a:gs pos="100000">
                  <a:schemeClr val="accent5">
                    <a:lumMod val="60000"/>
                    <a:lumOff val="40000"/>
                    <a:alpha val="12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kumimoji="0" lang="th-TH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FreesiaUPC" pitchFamily="34" charset="-34"/>
                  <a:ea typeface="+mn-ea"/>
                  <a:cs typeface="FreesiaUPC" pitchFamily="34" charset="-34"/>
                </a:rPr>
                <a:t>               </a:t>
              </a:r>
              <a:r>
                <a:rPr lang="th-TH" sz="36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FreesiaUPC" pitchFamily="34" charset="-34"/>
                  <a:cs typeface="FreesiaUPC" pitchFamily="34" charset="-34"/>
                </a:rPr>
                <a:t>ระดมกวาดล้างอาชญากรรม </a:t>
              </a:r>
            </a:p>
            <a:p>
              <a:pPr lvl="0" algn="ctr">
                <a:defRPr/>
              </a:pPr>
              <a:r>
                <a:rPr lang="th-TH" sz="36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FreesiaUPC" pitchFamily="34" charset="-34"/>
                  <a:cs typeface="FreesiaUPC" pitchFamily="34" charset="-34"/>
                </a:rPr>
                <a:t>ตามแผน พิทักษ์ภัยให้ประชาชน 2561 </a:t>
              </a:r>
              <a:endParaRPr kumimoji="0" lang="th-TH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FreesiaUPC" pitchFamily="34" charset="-34"/>
                <a:ea typeface="+mn-ea"/>
                <a:cs typeface="FreesiaUPC" pitchFamily="34" charset="-34"/>
              </a:endParaRPr>
            </a:p>
          </p:txBody>
        </p:sp>
        <p:cxnSp>
          <p:nvCxnSpPr>
            <p:cNvPr id="3" name="ตัวเชื่อมต่อตรง 2"/>
            <p:cNvCxnSpPr>
              <a:cxnSpLocks/>
              <a:endCxn id="30" idx="6"/>
            </p:cNvCxnSpPr>
            <p:nvPr/>
          </p:nvCxnSpPr>
          <p:spPr>
            <a:xfrm flipH="1">
              <a:off x="514412" y="361682"/>
              <a:ext cx="1688336" cy="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วงรี 29"/>
            <p:cNvSpPr/>
            <p:nvPr/>
          </p:nvSpPr>
          <p:spPr>
            <a:xfrm>
              <a:off x="201867" y="181838"/>
              <a:ext cx="312544" cy="359689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50000"/>
                  </a:schemeClr>
                </a:gs>
                <a:gs pos="40000">
                  <a:schemeClr val="bg1">
                    <a:lumMod val="95000"/>
                  </a:schemeClr>
                </a:gs>
                <a:gs pos="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Angsana New" panose="02020603050405020304" pitchFamily="18" charset="-34"/>
              </a:endParaRPr>
            </a:p>
          </p:txBody>
        </p:sp>
      </p:grpSp>
      <p:sp>
        <p:nvSpPr>
          <p:cNvPr id="8" name="ตัวแทนหมายเลขภาพนิ่ง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20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39905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2A6DECCC-2475-4861-9D5A-6109A7B1123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78817" y="-19114"/>
            <a:ext cx="10901633" cy="6877114"/>
          </a:xfrm>
          <a:prstGeom prst="rect">
            <a:avLst/>
          </a:prstGeom>
        </p:spPr>
      </p:pic>
      <p:sp>
        <p:nvSpPr>
          <p:cNvPr id="7" name="กล่องข้อความ 2">
            <a:extLst>
              <a:ext uri="{FF2B5EF4-FFF2-40B4-BE49-F238E27FC236}">
                <a16:creationId xmlns:a16="http://schemas.microsoft.com/office/drawing/2014/main" xmlns="" id="{2D1633EF-1613-44BE-95B3-713F70010B4A}"/>
              </a:ext>
            </a:extLst>
          </p:cNvPr>
          <p:cNvSpPr txBox="1"/>
          <p:nvPr/>
        </p:nvSpPr>
        <p:spPr>
          <a:xfrm>
            <a:off x="-878817" y="2080615"/>
            <a:ext cx="10901633" cy="2677656"/>
          </a:xfrm>
          <a:prstGeom prst="rect">
            <a:avLst/>
          </a:prstGeom>
          <a:gradFill>
            <a:gsLst>
              <a:gs pos="11000">
                <a:schemeClr val="accent4">
                  <a:lumMod val="75000"/>
                  <a:alpha val="88000"/>
                </a:schemeClr>
              </a:gs>
              <a:gs pos="100000">
                <a:schemeClr val="accent5">
                  <a:lumMod val="50000"/>
                  <a:alpha val="97000"/>
                </a:schemeClr>
              </a:gs>
            </a:gsLst>
            <a:path path="circle">
              <a:fillToRect l="100000" b="100000"/>
            </a:path>
          </a:gradFill>
          <a:ln w="38100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Angsana New" panose="02020603050405020304" pitchFamily="18" charset="-34"/>
              </a:rPr>
              <a:t>มาตรการป้องกันอาชญากรรม</a:t>
            </a:r>
            <a:endParaRPr kumimoji="0" lang="th-TH" sz="72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Times New Roman"/>
              <a:ea typeface="+mn-ea"/>
              <a:cs typeface="Angsana New" panose="02020603050405020304" pitchFamily="18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Angsana New" panose="02020603050405020304" pitchFamily="18" charset="-34"/>
              </a:rPr>
              <a:t>ช่วงเทศกาล</a:t>
            </a:r>
            <a:r>
              <a:rPr kumimoji="0" lang="th-TH" sz="96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imes New Roman"/>
                <a:ea typeface="+mn-ea"/>
                <a:cs typeface="Angsana New" panose="02020603050405020304" pitchFamily="18" charset="-34"/>
              </a:rPr>
              <a:t>สงกรานต์</a:t>
            </a:r>
            <a:endParaRPr kumimoji="0" lang="th-TH" sz="115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Times New Roman"/>
              <a:ea typeface="+mn-ea"/>
              <a:cs typeface="Angsana New" panose="02020603050405020304" pitchFamily="18" charset="-34"/>
            </a:endParaRPr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21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96306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-229442" y="5105400"/>
            <a:ext cx="9671050" cy="241300"/>
          </a:xfrm>
          <a:prstGeom prst="rect">
            <a:avLst/>
          </a:prstGeom>
          <a:gradFill flip="none" rotWithShape="1">
            <a:gsLst>
              <a:gs pos="23000">
                <a:srgbClr val="FCDA00"/>
              </a:gs>
              <a:gs pos="50000">
                <a:srgbClr val="3FC913"/>
              </a:gs>
              <a:gs pos="82000">
                <a:srgbClr val="9933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Angsana New" panose="02020603050405020304" pitchFamily="18" charset="-34"/>
            </a:endParaRP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380751" y="4620102"/>
            <a:ext cx="1148335" cy="1148335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2775" y="4688545"/>
            <a:ext cx="1073105" cy="1073105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7" name="รูปภาพ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4085" y="4684735"/>
            <a:ext cx="1036648" cy="1036648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070"/>
          <a:stretch/>
        </p:blipFill>
        <p:spPr bwMode="auto">
          <a:xfrm>
            <a:off x="-34114" y="1"/>
            <a:ext cx="4603621" cy="3267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855" b="6554"/>
          <a:stretch/>
        </p:blipFill>
        <p:spPr bwMode="auto">
          <a:xfrm>
            <a:off x="4636770" y="-3314"/>
            <a:ext cx="4876800" cy="3267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6"/>
          <p:cNvSpPr/>
          <p:nvPr/>
        </p:nvSpPr>
        <p:spPr>
          <a:xfrm>
            <a:off x="-68167" y="5868210"/>
            <a:ext cx="9212167" cy="1015642"/>
          </a:xfrm>
          <a:prstGeom prst="rect">
            <a:avLst/>
          </a:prstGeom>
          <a:solidFill>
            <a:srgbClr val="334867"/>
          </a:solidFill>
        </p:spPr>
        <p:txBody>
          <a:bodyPr wrap="square" lIns="91422" tIns="45710" rIns="91422" bIns="45710">
            <a:spAutoFit/>
          </a:bodyPr>
          <a:lstStyle/>
          <a:p>
            <a:pPr lvl="0" algn="ctr" defTabSz="914400">
              <a:defRPr/>
            </a:pPr>
            <a:r>
              <a:rPr lang="th-TH" sz="28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UPC" pitchFamily="34" charset="-34"/>
                <a:cs typeface="IrisUPC" pitchFamily="34" charset="-34"/>
              </a:rPr>
              <a:t>ห้วงวันที่ </a:t>
            </a:r>
            <a:r>
              <a:rPr lang="th-TH" sz="3200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UPC" pitchFamily="34" charset="-34"/>
                <a:cs typeface="IrisUPC" pitchFamily="34" charset="-34"/>
              </a:rPr>
              <a:t>11-17 เม.ย.61 (7 วัน)  </a:t>
            </a:r>
            <a:r>
              <a:rPr lang="th-TH" sz="28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UPC" pitchFamily="34" charset="-34"/>
                <a:cs typeface="IrisUPC" pitchFamily="34" charset="-34"/>
              </a:rPr>
              <a:t>ให้เร่งประชาสัมพันธ์</a:t>
            </a:r>
          </a:p>
          <a:p>
            <a:pPr lvl="0" algn="ctr" defTabSz="914400">
              <a:defRPr/>
            </a:pPr>
            <a:r>
              <a:rPr lang="th-TH" sz="28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UPC" pitchFamily="34" charset="-34"/>
                <a:cs typeface="IrisUPC" pitchFamily="34" charset="-34"/>
              </a:rPr>
              <a:t>เชิญชวนประชาชน</a:t>
            </a:r>
            <a:r>
              <a:rPr lang="th-TH" sz="2800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UPC" pitchFamily="34" charset="-34"/>
                <a:cs typeface="IrisUPC" pitchFamily="34" charset="-34"/>
              </a:rPr>
              <a:t>เข้าร่วมโครงการฯ ให้มากขึ้น </a:t>
            </a:r>
            <a:endParaRPr kumimoji="0" lang="th-TH" sz="2800" b="1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IrisUPC" pitchFamily="34" charset="-34"/>
              <a:cs typeface="IrisUPC" pitchFamily="34" charset="-34"/>
            </a:endParaRPr>
          </a:p>
        </p:txBody>
      </p:sp>
      <p:sp>
        <p:nvSpPr>
          <p:cNvPr id="12" name="กล่องข้อความ 2"/>
          <p:cNvSpPr txBox="1"/>
          <p:nvPr/>
        </p:nvSpPr>
        <p:spPr>
          <a:xfrm>
            <a:off x="-34113" y="3250423"/>
            <a:ext cx="9207237" cy="1200329"/>
          </a:xfrm>
          <a:prstGeom prst="rect">
            <a:avLst/>
          </a:prstGeom>
          <a:solidFill>
            <a:srgbClr val="01675D"/>
          </a:solidFill>
          <a:ln w="38100">
            <a:solidFill>
              <a:schemeClr val="bg1"/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Angsana New" panose="02020603050405020304" pitchFamily="18" charset="-34"/>
              </a:rPr>
              <a:t>ประชาสัมพันธ์เชิญชวนประชาชนเข้าร่วมโครงการ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/>
                <a:ea typeface="+mn-ea"/>
                <a:cs typeface="Angsana New" panose="02020603050405020304" pitchFamily="18" charset="-34"/>
              </a:rPr>
              <a:t>“ประชารัฐร่วมใจดูแลความปลอดภัยบ้านประชาชนช่วงเทศกาลสำคัญ”</a:t>
            </a:r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22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1389324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8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9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9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9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9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9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9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4713" y="762001"/>
            <a:ext cx="9159213" cy="6095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กล่องข้อความ 2">
            <a:extLst>
              <a:ext uri="{FF2B5EF4-FFF2-40B4-BE49-F238E27FC236}">
                <a16:creationId xmlns:a16="http://schemas.microsoft.com/office/drawing/2014/main" xmlns="" id="{9C8ECDBA-2966-4DC9-A6C0-E5FBDDE58F95}"/>
              </a:ext>
            </a:extLst>
          </p:cNvPr>
          <p:cNvSpPr txBox="1"/>
          <p:nvPr/>
        </p:nvSpPr>
        <p:spPr>
          <a:xfrm>
            <a:off x="-4713" y="0"/>
            <a:ext cx="9144000" cy="1354217"/>
          </a:xfrm>
          <a:prstGeom prst="rect">
            <a:avLst/>
          </a:prstGeom>
          <a:solidFill>
            <a:schemeClr val="accent2">
              <a:lumMod val="50000"/>
              <a:alpha val="79000"/>
            </a:schemeClr>
          </a:solidFill>
          <a:ln w="38100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5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Angsana New" panose="02020603050405020304" pitchFamily="18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Angsana New" panose="02020603050405020304" pitchFamily="18" charset="-34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00570BB9-57DE-47DA-91DE-7C1244047CB2}"/>
              </a:ext>
            </a:extLst>
          </p:cNvPr>
          <p:cNvSpPr txBox="1"/>
          <p:nvPr/>
        </p:nvSpPr>
        <p:spPr>
          <a:xfrm>
            <a:off x="-4713" y="1"/>
            <a:ext cx="9159214" cy="1938992"/>
          </a:xfrm>
          <a:prstGeom prst="rect">
            <a:avLst/>
          </a:prstGeom>
          <a:gradFill flip="none"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43000">
                <a:sysClr val="windowText" lastClr="000000">
                  <a:lumMod val="85000"/>
                  <a:lumOff val="15000"/>
                </a:sysClr>
              </a:gs>
              <a:gs pos="100000">
                <a:srgbClr val="375565"/>
              </a:gs>
            </a:gsLst>
            <a:lin ang="0" scaled="1"/>
            <a:tileRect/>
          </a:gradFill>
        </p:spPr>
        <p:txBody>
          <a:bodyPr wrap="square" rtlCol="0" anchor="ctr">
            <a:spAutoFit/>
          </a:bodyPr>
          <a:lstStyle/>
          <a:p>
            <a:pPr lvl="0" algn="ctr">
              <a:defRPr/>
            </a:pPr>
            <a:r>
              <a:rPr lang="th-TH" sz="4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ผู้บังคับบัญชาทุกระดับ  </a:t>
            </a:r>
            <a:r>
              <a:rPr lang="th-TH" sz="3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ลงไปควบคุม  กำกับ  ดูแลการปฏิบัติ</a:t>
            </a:r>
          </a:p>
          <a:p>
            <a:pPr lvl="0" algn="ctr">
              <a:defRPr/>
            </a:pPr>
            <a:r>
              <a:rPr lang="th-TH" sz="3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ของผู้ใต้บังคับบัญชาอย่างใกล้ชิด กำชับเรื่องการ</a:t>
            </a:r>
            <a:r>
              <a:rPr lang="th-TH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แต่งเครื่องแบบ </a:t>
            </a:r>
            <a:endParaRPr lang="th-TH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>
              <a:defRPr/>
            </a:pPr>
            <a:r>
              <a:rPr lang="th-TH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การใช้ </a:t>
            </a:r>
            <a:r>
              <a:rPr lang="th-TH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กิริยาวาจาสุภาพ</a:t>
            </a:r>
            <a:r>
              <a:rPr lang="th-TH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เหมาะสม  </a:t>
            </a:r>
            <a:endParaRPr kumimoji="0" lang="th-TH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/>
              <a:cs typeface="Angsana New" panose="02020603050405020304" pitchFamily="18" charset="-34"/>
            </a:endParaRPr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23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65722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021" y="2996952"/>
            <a:ext cx="9232827" cy="2394856"/>
          </a:xfrm>
          <a:gradFill flip="none" rotWithShape="1">
            <a:gsLst>
              <a:gs pos="0">
                <a:schemeClr val="accent1">
                  <a:lumMod val="50000"/>
                  <a:alpha val="49000"/>
                </a:schemeClr>
              </a:gs>
              <a:gs pos="73000">
                <a:schemeClr val="tx2">
                  <a:lumMod val="75000"/>
                </a:schemeClr>
              </a:gs>
              <a:gs pos="28000">
                <a:schemeClr val="tx2">
                  <a:lumMod val="50000"/>
                </a:schemeClr>
              </a:gs>
              <a:gs pos="100000">
                <a:schemeClr val="accent1">
                  <a:lumMod val="50000"/>
                  <a:alpha val="37000"/>
                </a:schemeClr>
              </a:gs>
            </a:gsLst>
            <a:lin ang="5400000" scaled="1"/>
            <a:tileRect/>
          </a:gradFill>
          <a:ln>
            <a:noFill/>
          </a:ln>
        </p:spPr>
        <p:txBody>
          <a:bodyPr>
            <a:noAutofit/>
          </a:bodyPr>
          <a:lstStyle/>
          <a:p>
            <a:pPr algn="ctr"/>
            <a:r>
              <a:rPr lang="th-TH" sz="4800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มอบนโยบาย/ข้อราชการสำคัญ  </a:t>
            </a:r>
            <a:r>
              <a:rPr lang="th-TH" b="1" dirty="0">
                <a:solidFill>
                  <a:schemeClr val="bg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/>
            </a:r>
            <a:br>
              <a:rPr lang="th-TH" b="1" dirty="0">
                <a:solidFill>
                  <a:schemeClr val="bg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</a:br>
            <a:r>
              <a:rPr lang="th-TH" b="1" dirty="0">
                <a:solidFill>
                  <a:schemeClr val="bg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การขับเคลื่อนงานป้องกันปราบปรามอาชญากรรม  </a:t>
            </a:r>
            <a:br>
              <a:rPr lang="th-TH" b="1" dirty="0">
                <a:solidFill>
                  <a:schemeClr val="bg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</a:br>
            <a:r>
              <a:rPr lang="th-TH" b="1" dirty="0">
                <a:solidFill>
                  <a:schemeClr val="bg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การยกระดับบริการ ประชาชนของสถานีตำรวจ </a:t>
            </a:r>
            <a:br>
              <a:rPr lang="th-TH" b="1" dirty="0">
                <a:solidFill>
                  <a:schemeClr val="bg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</a:br>
            <a:r>
              <a:rPr lang="th-TH" b="1" dirty="0">
                <a:solidFill>
                  <a:schemeClr val="bg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และโครงการไทยนิยม ยั่งยืน</a:t>
            </a:r>
          </a:p>
        </p:txBody>
      </p:sp>
      <p:sp>
        <p:nvSpPr>
          <p:cNvPr id="3" name="ตัวแทน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24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25859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แผนผังลำดับงาน: กระบวนการ 4"/>
          <p:cNvSpPr/>
          <p:nvPr/>
        </p:nvSpPr>
        <p:spPr>
          <a:xfrm>
            <a:off x="0" y="-2438636"/>
            <a:ext cx="9577634" cy="6625093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0"/>
                </a:moveTo>
                <a:cubicBezTo>
                  <a:pt x="5022" y="5102"/>
                  <a:pt x="5173" y="5230"/>
                  <a:pt x="10000" y="0"/>
                </a:cubicBezTo>
                <a:lnTo>
                  <a:pt x="10000" y="10000"/>
                </a:lnTo>
                <a:cubicBezTo>
                  <a:pt x="6812" y="7386"/>
                  <a:pt x="3366" y="7314"/>
                  <a:pt x="0" y="10000"/>
                </a:cubicBezTo>
                <a:lnTo>
                  <a:pt x="0" y="0"/>
                </a:lnTo>
                <a:close/>
              </a:path>
            </a:pathLst>
          </a:custGeom>
          <a:solidFill>
            <a:srgbClr val="003366">
              <a:alpha val="24000"/>
            </a:srgb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18" name="รูปภาพ 1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6647" y="2531444"/>
            <a:ext cx="2094964" cy="4076687"/>
          </a:xfrm>
          <a:prstGeom prst="rect">
            <a:avLst/>
          </a:prstGeom>
        </p:spPr>
      </p:pic>
      <p:pic>
        <p:nvPicPr>
          <p:cNvPr id="19" name="รูปภาพ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20766" y="2520606"/>
            <a:ext cx="2109200" cy="4066385"/>
          </a:xfrm>
          <a:prstGeom prst="rect">
            <a:avLst/>
          </a:prstGeom>
        </p:spPr>
      </p:pic>
      <p:pic>
        <p:nvPicPr>
          <p:cNvPr id="20" name="รูปภาพ 19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726" r="32170"/>
          <a:stretch/>
        </p:blipFill>
        <p:spPr>
          <a:xfrm>
            <a:off x="167405" y="2531444"/>
            <a:ext cx="2123795" cy="4076688"/>
          </a:xfrm>
          <a:prstGeom prst="rect">
            <a:avLst/>
          </a:prstGeom>
        </p:spPr>
      </p:pic>
      <p:sp>
        <p:nvSpPr>
          <p:cNvPr id="22" name="แผนผังลำดับงาน: กระบวนการ 4"/>
          <p:cNvSpPr/>
          <p:nvPr/>
        </p:nvSpPr>
        <p:spPr>
          <a:xfrm>
            <a:off x="-211257" y="-1116532"/>
            <a:ext cx="9577634" cy="3936733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0"/>
                </a:moveTo>
                <a:cubicBezTo>
                  <a:pt x="5022" y="5102"/>
                  <a:pt x="5173" y="5230"/>
                  <a:pt x="10000" y="0"/>
                </a:cubicBezTo>
                <a:lnTo>
                  <a:pt x="10000" y="10000"/>
                </a:lnTo>
                <a:cubicBezTo>
                  <a:pt x="6812" y="7386"/>
                  <a:pt x="3366" y="7314"/>
                  <a:pt x="0" y="10000"/>
                </a:cubicBezTo>
                <a:lnTo>
                  <a:pt x="0" y="0"/>
                </a:lnTo>
                <a:close/>
              </a:path>
            </a:pathLst>
          </a:custGeom>
          <a:solidFill>
            <a:srgbClr val="1C3B4A">
              <a:alpha val="54000"/>
            </a:srgb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21" name="แผนผังลำดับงาน: กระบวนการ 4"/>
          <p:cNvSpPr/>
          <p:nvPr/>
        </p:nvSpPr>
        <p:spPr>
          <a:xfrm>
            <a:off x="-211257" y="-454609"/>
            <a:ext cx="9577634" cy="2083278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405"/>
              <a:gd name="connsiteX1" fmla="*/ 10000 w 10000"/>
              <a:gd name="connsiteY1" fmla="*/ 0 h 10405"/>
              <a:gd name="connsiteX2" fmla="*/ 10000 w 10000"/>
              <a:gd name="connsiteY2" fmla="*/ 10000 h 10405"/>
              <a:gd name="connsiteX3" fmla="*/ 5001 w 10000"/>
              <a:gd name="connsiteY3" fmla="*/ 8917 h 10405"/>
              <a:gd name="connsiteX4" fmla="*/ 0 w 10000"/>
              <a:gd name="connsiteY4" fmla="*/ 10000 h 10405"/>
              <a:gd name="connsiteX5" fmla="*/ 0 w 10000"/>
              <a:gd name="connsiteY5" fmla="*/ 0 h 10405"/>
              <a:gd name="connsiteX0" fmla="*/ 0 w 10000"/>
              <a:gd name="connsiteY0" fmla="*/ 257 h 10662"/>
              <a:gd name="connsiteX1" fmla="*/ 5050 w 10000"/>
              <a:gd name="connsiteY1" fmla="*/ 1570 h 10662"/>
              <a:gd name="connsiteX2" fmla="*/ 10000 w 10000"/>
              <a:gd name="connsiteY2" fmla="*/ 257 h 10662"/>
              <a:gd name="connsiteX3" fmla="*/ 10000 w 10000"/>
              <a:gd name="connsiteY3" fmla="*/ 10257 h 10662"/>
              <a:gd name="connsiteX4" fmla="*/ 5001 w 10000"/>
              <a:gd name="connsiteY4" fmla="*/ 9174 h 10662"/>
              <a:gd name="connsiteX5" fmla="*/ 0 w 10000"/>
              <a:gd name="connsiteY5" fmla="*/ 10257 h 10662"/>
              <a:gd name="connsiteX6" fmla="*/ 0 w 10000"/>
              <a:gd name="connsiteY6" fmla="*/ 257 h 10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662">
                <a:moveTo>
                  <a:pt x="0" y="257"/>
                </a:moveTo>
                <a:cubicBezTo>
                  <a:pt x="831" y="-761"/>
                  <a:pt x="3383" y="1570"/>
                  <a:pt x="5050" y="1570"/>
                </a:cubicBezTo>
                <a:cubicBezTo>
                  <a:pt x="6717" y="1570"/>
                  <a:pt x="9165" y="-761"/>
                  <a:pt x="10000" y="257"/>
                </a:cubicBezTo>
                <a:lnTo>
                  <a:pt x="10000" y="10257"/>
                </a:lnTo>
                <a:cubicBezTo>
                  <a:pt x="9168" y="11600"/>
                  <a:pt x="6668" y="9174"/>
                  <a:pt x="5001" y="9174"/>
                </a:cubicBezTo>
                <a:cubicBezTo>
                  <a:pt x="3334" y="9174"/>
                  <a:pt x="835" y="11600"/>
                  <a:pt x="0" y="10257"/>
                </a:cubicBezTo>
                <a:lnTo>
                  <a:pt x="0" y="257"/>
                </a:lnTo>
                <a:close/>
              </a:path>
            </a:pathLst>
          </a:custGeom>
          <a:solidFill>
            <a:srgbClr val="334867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267001" y="177127"/>
            <a:ext cx="6525930" cy="1121618"/>
          </a:xfrm>
          <a:prstGeom prst="rect">
            <a:avLst/>
          </a:prstGeom>
          <a:noFill/>
        </p:spPr>
        <p:txBody>
          <a:bodyPr wrap="square" rtlCol="0">
            <a:prstTxWarp prst="textChevronInverted">
              <a:avLst>
                <a:gd name="adj" fmla="val 100000"/>
              </a:avLst>
            </a:prstTxWarp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IT๙" panose="020B0500040200020003" pitchFamily="34" charset="-34"/>
                <a:cs typeface="TH SarabunIT๙" panose="020B0500040200020003" pitchFamily="34" charset="-34"/>
              </a:rPr>
              <a:t>แผนป้องกัน</a:t>
            </a:r>
            <a:r>
              <a:rPr kumimoji="0" lang="th-TH" sz="1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IT๙" panose="020B0500040200020003" pitchFamily="34" charset="-34"/>
                <a:cs typeface="TH SarabunIT๙" panose="020B0500040200020003" pitchFamily="34" charset="-34"/>
              </a:rPr>
              <a:t>ปราบปราม</a:t>
            </a:r>
            <a:r>
              <a:rPr kumimoji="0" lang="th-TH" sz="1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IT๙" panose="020B0500040200020003" pitchFamily="34" charset="-34"/>
                <a:cs typeface="TH SarabunIT๙" panose="020B0500040200020003" pitchFamily="34" charset="-34"/>
              </a:rPr>
              <a:t>อาชญากรรม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IT๙" panose="020B0500040200020003" pitchFamily="34" charset="-34"/>
                <a:cs typeface="TH SarabunIT๙" panose="020B0500040200020003" pitchFamily="34" charset="-34"/>
              </a:rPr>
              <a:t>ของสำนักงานตำรวจแห่งชาติ ปี </a:t>
            </a:r>
            <a:r>
              <a:rPr kumimoji="0" lang="th-TH" sz="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IT๙" panose="020B0500040200020003" pitchFamily="34" charset="-34"/>
                <a:cs typeface="TH SarabunIT๙" panose="020B0500040200020003" pitchFamily="34" charset="-34"/>
              </a:rPr>
              <a:t>2561</a:t>
            </a:r>
            <a:endParaRPr kumimoji="0" lang="th-TH" sz="1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grpSp>
        <p:nvGrpSpPr>
          <p:cNvPr id="5" name="กลุ่ม 4"/>
          <p:cNvGrpSpPr/>
          <p:nvPr/>
        </p:nvGrpSpPr>
        <p:grpSpPr>
          <a:xfrm>
            <a:off x="2391580" y="1615513"/>
            <a:ext cx="2152980" cy="728415"/>
            <a:chOff x="6788381" y="2444864"/>
            <a:chExt cx="2612573" cy="769421"/>
          </a:xfrm>
          <a:solidFill>
            <a:schemeClr val="bg1"/>
          </a:solidFill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</p:grpSpPr>
        <p:sp>
          <p:nvSpPr>
            <p:cNvPr id="11" name="Rectangle 6"/>
            <p:cNvSpPr/>
            <p:nvPr/>
          </p:nvSpPr>
          <p:spPr>
            <a:xfrm>
              <a:off x="6788381" y="2444864"/>
              <a:ext cx="2577158" cy="769421"/>
            </a:xfrm>
            <a:prstGeom prst="rect">
              <a:avLst/>
            </a:prstGeom>
            <a:noFill/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</p:spPr>
          <p:txBody>
            <a:bodyPr wrap="square" lIns="91422" tIns="45710" rIns="91422" bIns="4571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4400" b="1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risUPC" pitchFamily="34" charset="-34"/>
                <a:ea typeface="+mn-ea"/>
                <a:cs typeface="IrisUPC" pitchFamily="34" charset="-34"/>
              </a:endParaRPr>
            </a:p>
          </p:txBody>
        </p:sp>
        <p:sp>
          <p:nvSpPr>
            <p:cNvPr id="8" name="Rectangle 4"/>
            <p:cNvSpPr/>
            <p:nvPr/>
          </p:nvSpPr>
          <p:spPr>
            <a:xfrm>
              <a:off x="6823796" y="2449954"/>
              <a:ext cx="2577158" cy="747715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</p:spPr>
          <p:txBody>
            <a:bodyPr wrap="square" lIns="91422" tIns="45710" rIns="91422" bIns="45710">
              <a:spAutoFit/>
            </a:bodyPr>
            <a:lstStyle/>
            <a:p>
              <a:pPr marL="0" marR="0" lvl="0" indent="0" algn="ctr" defTabSz="9142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FreesiaUPC" pitchFamily="34" charset="-34"/>
                  <a:ea typeface="+mn-ea"/>
                  <a:cs typeface="FreesiaUPC" pitchFamily="34" charset="-34"/>
                </a:rPr>
                <a:t>งานปราบปรามอาชญากรรมพิเศษ</a:t>
              </a:r>
            </a:p>
          </p:txBody>
        </p:sp>
      </p:grpSp>
      <p:grpSp>
        <p:nvGrpSpPr>
          <p:cNvPr id="12" name="กลุ่ม 11"/>
          <p:cNvGrpSpPr/>
          <p:nvPr/>
        </p:nvGrpSpPr>
        <p:grpSpPr>
          <a:xfrm>
            <a:off x="167406" y="1618358"/>
            <a:ext cx="2123794" cy="764474"/>
            <a:chOff x="6806092" y="2294727"/>
            <a:chExt cx="2577158" cy="1222473"/>
          </a:xfrm>
          <a:solidFill>
            <a:schemeClr val="accent5">
              <a:lumMod val="50000"/>
            </a:schemeClr>
          </a:solidFill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</p:grpSpPr>
        <p:sp>
          <p:nvSpPr>
            <p:cNvPr id="13" name="Rectangle 6"/>
            <p:cNvSpPr/>
            <p:nvPr/>
          </p:nvSpPr>
          <p:spPr>
            <a:xfrm>
              <a:off x="6806092" y="2447926"/>
              <a:ext cx="2577158" cy="769420"/>
            </a:xfrm>
            <a:prstGeom prst="rect">
              <a:avLst/>
            </a:prstGeom>
            <a:grpFill/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</p:spPr>
          <p:txBody>
            <a:bodyPr wrap="square" lIns="91422" tIns="45710" rIns="91422" bIns="4571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4400" b="1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risUPC" pitchFamily="34" charset="-34"/>
                <a:ea typeface="+mn-ea"/>
                <a:cs typeface="IrisUPC" pitchFamily="34" charset="-34"/>
              </a:endParaRPr>
            </a:p>
          </p:txBody>
        </p:sp>
        <p:sp>
          <p:nvSpPr>
            <p:cNvPr id="14" name="Rectangle 4"/>
            <p:cNvSpPr/>
            <p:nvPr/>
          </p:nvSpPr>
          <p:spPr>
            <a:xfrm>
              <a:off x="6806092" y="2294727"/>
              <a:ext cx="2577158" cy="1222473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</p:spPr>
          <p:txBody>
            <a:bodyPr wrap="square" lIns="91422" tIns="45710" rIns="91422" bIns="45710" anchor="ctr" anchorCtr="0">
              <a:normAutofit fontScale="92500"/>
            </a:bodyPr>
            <a:lstStyle/>
            <a:p>
              <a:pPr marL="0" marR="0" lvl="0" indent="0" algn="ctr" defTabSz="9142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FreesiaUPC" pitchFamily="34" charset="-34"/>
                  <a:ea typeface="+mn-ea"/>
                  <a:cs typeface="FreesiaUPC" pitchFamily="34" charset="-34"/>
                </a:rPr>
                <a:t>งานป้องกันปราบปรามอาชญากรรม</a:t>
              </a:r>
            </a:p>
          </p:txBody>
        </p:sp>
      </p:grpSp>
      <p:grpSp>
        <p:nvGrpSpPr>
          <p:cNvPr id="15" name="กลุ่ม 14"/>
          <p:cNvGrpSpPr/>
          <p:nvPr/>
        </p:nvGrpSpPr>
        <p:grpSpPr>
          <a:xfrm>
            <a:off x="4644935" y="1618353"/>
            <a:ext cx="2138389" cy="722581"/>
            <a:chOff x="6788381" y="2447925"/>
            <a:chExt cx="2594869" cy="819101"/>
          </a:xfrm>
          <a:solidFill>
            <a:srgbClr val="996600"/>
          </a:solidFill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</p:grpSpPr>
        <p:sp>
          <p:nvSpPr>
            <p:cNvPr id="16" name="Rectangle 6"/>
            <p:cNvSpPr/>
            <p:nvPr/>
          </p:nvSpPr>
          <p:spPr>
            <a:xfrm>
              <a:off x="6806092" y="2447925"/>
              <a:ext cx="2577158" cy="769421"/>
            </a:xfrm>
            <a:prstGeom prst="rect">
              <a:avLst/>
            </a:prstGeom>
            <a:grpFill/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</p:spPr>
          <p:txBody>
            <a:bodyPr wrap="square" lIns="91422" tIns="45710" rIns="91422" bIns="4571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4400" b="1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risUPC" pitchFamily="34" charset="-34"/>
                <a:ea typeface="+mn-ea"/>
                <a:cs typeface="IrisUPC" pitchFamily="34" charset="-34"/>
              </a:endParaRPr>
            </a:p>
          </p:txBody>
        </p:sp>
        <p:sp>
          <p:nvSpPr>
            <p:cNvPr id="17" name="Rectangle 4"/>
            <p:cNvSpPr/>
            <p:nvPr/>
          </p:nvSpPr>
          <p:spPr>
            <a:xfrm>
              <a:off x="6788381" y="2464608"/>
              <a:ext cx="2577158" cy="802418"/>
            </a:xfrm>
            <a:prstGeom prst="rect">
              <a:avLst/>
            </a:prstGeom>
            <a:grpFill/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</p:spPr>
          <p:txBody>
            <a:bodyPr wrap="square" lIns="91422" tIns="45710" rIns="91422" bIns="45710">
              <a:spAutoFit/>
            </a:bodyPr>
            <a:lstStyle/>
            <a:p>
              <a:pPr marL="0" marR="0" lvl="0" indent="0" algn="ctr" defTabSz="9142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FreesiaUPC" pitchFamily="34" charset="-34"/>
                  <a:ea typeface="+mn-ea"/>
                  <a:cs typeface="FreesiaUPC" pitchFamily="34" charset="-34"/>
                </a:rPr>
                <a:t>งานการมีส่วนร่วม</a:t>
              </a:r>
            </a:p>
            <a:p>
              <a:pPr marL="0" marR="0" lvl="0" indent="0" algn="ctr" defTabSz="9142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FreesiaUPC" pitchFamily="34" charset="-34"/>
                  <a:ea typeface="+mn-ea"/>
                  <a:cs typeface="FreesiaUPC" pitchFamily="34" charset="-34"/>
                </a:rPr>
                <a:t>ภาคประชาชน</a:t>
              </a:r>
            </a:p>
          </p:txBody>
        </p:sp>
      </p:grpSp>
      <p:pic>
        <p:nvPicPr>
          <p:cNvPr id="25" name="รูปภาพ 24"/>
          <p:cNvPicPr>
            <a:picLocks noChangeAspect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2000"/>
                    </a14:imgEffect>
                    <a14:imgEffect>
                      <a14:brightnessContrast bright="-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6183" r="45148"/>
          <a:stretch/>
        </p:blipFill>
        <p:spPr>
          <a:xfrm>
            <a:off x="6898293" y="2531444"/>
            <a:ext cx="2101903" cy="4076687"/>
          </a:xfrm>
          <a:prstGeom prst="rect">
            <a:avLst/>
          </a:prstGeom>
        </p:spPr>
      </p:pic>
      <p:grpSp>
        <p:nvGrpSpPr>
          <p:cNvPr id="26" name="กลุ่ม 25"/>
          <p:cNvGrpSpPr/>
          <p:nvPr/>
        </p:nvGrpSpPr>
        <p:grpSpPr>
          <a:xfrm>
            <a:off x="6869105" y="1618357"/>
            <a:ext cx="2123794" cy="758124"/>
            <a:chOff x="6806092" y="2447925"/>
            <a:chExt cx="2577158" cy="769421"/>
          </a:xfrm>
          <a:solidFill>
            <a:srgbClr val="993300"/>
          </a:solidFill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</p:grpSpPr>
        <p:sp>
          <p:nvSpPr>
            <p:cNvPr id="27" name="Rectangle 6"/>
            <p:cNvSpPr/>
            <p:nvPr/>
          </p:nvSpPr>
          <p:spPr>
            <a:xfrm>
              <a:off x="6806092" y="2447925"/>
              <a:ext cx="2577158" cy="769421"/>
            </a:xfrm>
            <a:prstGeom prst="rect">
              <a:avLst/>
            </a:prstGeom>
            <a:grpFill/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</p:spPr>
          <p:txBody>
            <a:bodyPr wrap="square" lIns="91422" tIns="45710" rIns="91422" bIns="4571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4400" b="1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risUPC" pitchFamily="34" charset="-34"/>
                <a:ea typeface="+mn-ea"/>
                <a:cs typeface="IrisUPC" pitchFamily="34" charset="-34"/>
              </a:endParaRPr>
            </a:p>
          </p:txBody>
        </p:sp>
        <p:sp>
          <p:nvSpPr>
            <p:cNvPr id="28" name="Rectangle 4"/>
            <p:cNvSpPr/>
            <p:nvPr/>
          </p:nvSpPr>
          <p:spPr>
            <a:xfrm>
              <a:off x="6806092" y="2542194"/>
              <a:ext cx="2577158" cy="662863"/>
            </a:xfrm>
            <a:prstGeom prst="rect">
              <a:avLst/>
            </a:prstGeom>
            <a:grpFill/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</p:spPr>
          <p:txBody>
            <a:bodyPr wrap="square" lIns="91422" tIns="45710" rIns="91422" bIns="45710">
              <a:spAutoFit/>
            </a:bodyPr>
            <a:lstStyle/>
            <a:p>
              <a:pPr marL="0" marR="0" lvl="0" indent="0" algn="ctr" defTabSz="9142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FreesiaUPC" pitchFamily="34" charset="-34"/>
                  <a:ea typeface="+mn-ea"/>
                  <a:cs typeface="FreesiaUPC" pitchFamily="34" charset="-34"/>
                </a:rPr>
                <a:t>การขับเคลื่อนนโยบายและการวิเคราะห์ประเมินผล</a:t>
              </a:r>
            </a:p>
          </p:txBody>
        </p:sp>
      </p:grp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25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77681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2" grpId="0" animBg="1"/>
      <p:bldP spid="21" grpId="0" animBg="1"/>
      <p:bldP spid="2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16" descr="data:image/jpeg;base64,/9j/4AAQSkZJRgABAQAAAQABAAD/2wCEAAkGBxITEhUSEhIWFhUXGBcYGBcXFhUVFxUWFxUYFxUWGBUYHSggGBolHRUVITEhJSorLi4uFx8zODMtNygtLisBCgoKDg0OGhAQGy0lICAtLS0tLS0tLS0tLy0tLS0tLS0tLS0tLS0tLS0tLS0tLS0tLS0tLS0tLS0tLS0tLS01Lf/AABEIALEBHAMBIgACEQEDEQH/xAAcAAADAAMBAQEAAAAAAAAAAAAAAQIDBQcGBAj/xAA/EAABAwIDBAYIBQMDBQEAAAABAAIRAyESMUEEBlFhBSJxgZHwBxMUMqGxwdEjQlLh8WJzgjSisjNys8LSJP/EABoBAQADAQEBAAAAAAAAAAAAAAABBAUDAgb/xAAoEQACAgEEAQMEAwEAAAAAAAAAAQIRAwQSITFBEyIyUWFxsQWR0SP/2gAMAwEAAhEDEQA/APo3J6UZsu0Gq+XTSe0NYJc55ewhom1w03mF2HZ9oFRjXtmHNDhILTBAIkG4zFiuAUS64GRAxGAYAcLkwS28ZL324O9XubJUaY92m6S4zmZmwb32loA4bP8AI6dy/wCkfHf4M3SZlH2M6IWAXAude2AfkPBGDXvsdftkqTWMaQ0oQhANI3QkUBrOmehNmrtJrUmusOsBD4BmA8QQO9eC9IGwOdVaRRwua2Ja4OD2NHUDR7xcAHTa0a5rplZmJpbJEgiQYIkRIPFIgTMXGR/fvPirGDUSxST7o45cMZqjhG01qVhTxERcuDc9CI0iM18UrqW9m5bKs1aADKurcmPN8v0Ge4/Fcw2ig+m4se0tc2xBsQt/S6iGWPHf0MrNhlB8kykkhWrONFJSkiUFDlEpIlBQ0JIlBQ5RKUoQUdr3H6e9q2cFx/Fpw2pzMdV/+Q+IK9CuG7o9OHZNobUJ/Dd1ag/oJzji038Rqu4NcCAQZBuCMiDkV81rtP6WTjp9f4bGmy+pDntFISQqZZJqVWiASBiOEXiTBMDnDSe5FVxAkNJysIGovc6fRMtBi2WXIxFu4nxQSgJi6klWkVIERqvHekTd311P2imPxaY6wAu+mLkcy25HKRwXsHTBgib3iYOltVNMGBiIm0kAgExcwT9SumLLLFNTj4OeSCnFxZ+fJRK9Tv8A7u+zVfW0x+DVJiMmPzLOQNyO8aLysr6jFljkgpx8mLPG4ScWOUJShdLPFG/3T2L1u1+oqEtDmuY8MLWSARLNAes0AgAzw1HUOit1Nk2d4qUqRDxPWL3uN87EwtWNwdmBL/WVjUL2v9ZjAcCDLowBoGK8nPULfbXtdPZaQLy7C3C0T6yo49/Wc4wDn4r53Van1X7G+eGjWwYdi9yX5NihfLsO1tq021GzDhImx7xoeWi+iVQLZSJUykEBcqCPMlEpEoBEJOHJMlYHVTlhPeW/dSQB4+ELU7wbvUdrZFRsPA6tQRiby5t5H53W0x6x9VDqp4LpCUou4vk8yipKmcY6e6CrbK/DUEtPuvHuu+x5G/zWrldv2ug2o0sqsDmOzaSCO3kuc70bnvoTUoTUpZlub6Y5/qbzz48Vt6bXKftnw/2ZmbTOPMejy0olTKJV+yqVKJUyiUsFSiVMolLJKlEqZRKWCpXU/Rh096ykdleevSEs/qpTEf4kgdhauVSvr6J6Rfs9Zlan7zDMaOGTmnkQSO9V9VhWbG4+fB1w5PTnZ+g0pXy9HbcyvSZWpmWPaHD6g8CDIPML6F8y1TpmynfJUolYdqY4tIY/A45Owh0c8JsVkJUEjJU4kiUSpBcqSkUpQHybf0a2vQdQrdYOEExEHMOA0IMHuXEOmOjn7NWfRqe8056OafdcORH20Xe2OkA6FeW3+3d9qo+spt/GpglsfnZm5nbqOfar+h1PpT2vplTVYd8bXaOQyiVMolb9mWfoqVrOm+iRtApj1j6Zp1BUBZAJIBaQTmAQ5w6pBvmtiSlK+RTado3mr4Zj2PZ202NptmGiBiJcY5k3KzyolOUZJUoUyiVAIe92jZHaPlIWJ1V/6D/tHxxH5LPKlxUpkGAF5zEd/wBjClodOUdmqzlEqbFGBzHcfn9/osRpTqPCfsvpeolTZFGMUeZ/2hW2lzTnXtWQJYo8RvNuQyriq7NDKkyWZMfP/B3wOvFc32ig+m4sqNLXNMFrhBB7F3x7RM65LTbx7u0tqbFQQ4WbUHvN/wDpvIrQ02ucPbPlFTNpVLmPZxiUStj0/wBBVtkfhqjqn3Xj3X9nA8jf5rVyteM1JWnwZ7i06ZcolRKJXqyKLlEqJRKWDI8AZGcuPDK6UqtmLcQxZWzmMwTMXykd6xg/XL4KLJo9/wCi3p/A87I89V5LqfJ8S5n+QE9oPFdPlfnYbXUlhDoLIwERLYdiEd5ldz3Z6X9q2anWiC4Q4aB7TDo5SJHasb+QwbZeovPf5NHSZLWx+DayglTKJWaXBkoUlEqQMFYWbPFV1TG6HNa3BbCC0uOIaycUHsCzSiUsFSlKjEqlQDlnpJ3c9TU9qpD8OoeuBkyodex3zniF4iV+g9t2RlWm6lUEseC1w5H5HWeS4ZvF0Q/ZK7qLpIF2uj32HJ1uwgjQgrc0Gp3x2S7X6MzVYdr3LpneZSlSSiVhmmUnKxlVKAqUSplKUAy5Sfihzko4qQEolBUBCBvKjsQ9ymFIKeE8Sgq5QCqOtPBN4m30UOy+HhmhhIHHj2g+fBAYdu2RlVvqqjQ9jsw7lryzz+S5jvXuY/Z5qUZqUtRm+n2j8zefjxXVWOkz2j5JOZ1p8i1/PJWMOolifHX0OWXDHIuT8+ynK6VvXuQ2riq7MAypm5mTH9n6HHwPK5XNtoovY4se0tc0wWuEEHsW1h1Ecqtf0ZuTFKD5EXBEqJTDrH7cOemZXWzmUCgnSbZ/dRKybPQc8w2OZc5rGiTF3OIARsmhYl6rcPeF+zV206jiKFWxBsGl3u1BykQTwPJaToXoavtdQsotxEAFziQGtGQk92kmyxdM9F1NmqmjVw4wBIaZEOuLwNPmuOTZkTxtnuG6PvR+g0pXkdxt4RV2ZzK7w2ps4io5zgAaYBw1C6coBBPKdV6ehXD2tewgsIkOBkOBEtIOoIMyvn543CTT8GtGakk0Zykvl2xmNjmRIc1zYktkER72navoleT0VKJUyglQBolYTXaC1pIDnTAnPD70cYlZCpBYKTqYOYB7QClKJQCJSBSlRVphzS0zBBBglpgiDBFweYUAvHeP4tGveqlQ0QABpbU/E5pygKlEqZRKAYGqCUpSlAOVLikUpUgkpypchSQW1KOCUplQCMQuPOkz4Jg89Y7fMo1nlfvskGZaKQZKbe42+Q+yh8/HxKZccviFDn2ynS3h+yAVQnK+gnQ3y46fFaPp7d6jtbTjaWvA6tURIzsf1N5HjZbyoeUyQPPIWXz7VlODHEdW0kg2iSAIzXuEnF2jzKKapnF+muhq2yuw1W2JOF4nC8DgePI37rrXLuu0UGVqbm1Wtew2LTf5ZEcRr3Ll+9W6D9nBq0pfRzP6qYmOt+oc/HitXBq1P2y4ZQy4HHldHmzEG99OYvJnw8VMqJRKuWcKNl0P01X2V+Og+Dq03a8DRzdczzE2IUdKdNV9pc11d2ItaWgwBaSb8Tf4L4ESvGyO7dXJO51Xgz0KxbiAc5rXDC/CYLmEjE3gZjI2sux7l7Qz2ZraT3PbHUxAfhgDC2mTmSMNzELioW+3X6bdQqAOccAMkYsORm9u23FcNVi9SPHZ1wT2S5Oz7NSfHXc0nESCBECZAP3X0vbIgz3Eg+Iuvj2faMbQ5uRvyg3vzX0h/n4rFZpIyBfCKu0e04cDDs5pyHzD21A6CwiesCDMgCIK+uUnOOgnvi2pUIMyBycrBSDxixOBBPVgYYbo3Myeds8leJCSy5MFYpQXoCpRKiUSoBUpyolEoCpTlRKJQFSiVMolAMpJSglAIoBSJSBUgsFIHVIolAIumfD90nusOP7hIjUIaZnw896EGWFgriDAzMQPPYsgKnnr/CAlziBz48B2JRNgVZyWOtxmO/JSBNpAfU5SZkdw0WFzzJBAjITJknORGWXiVV2gNaLZ5wSf5XwdEbTXqMJr0PUvxEYMYfI0cHN1ieGS9L6nlnh9/N3aVE06tJgax7/VuBeWgvIsesIYLOkzFgdSvKCkw9UXOIDGXMa0TAcCDYjEbOxAZns9tvzvJs1Rh2VlQPdiBe6XYGimMeHEPeLiMFjm7NeJ6QdQJcaReGFwwNdhLmgN65OExnGgm3ArV085OCUijlit3BG0EgNaagc0XEOxAFwBy0OUjIEZ5r5ycuOv0VioQyNLgjEYc6ZDoFiQDrwWCVYTOLLDllpHrXMX062vxXzys1QRhNribWiDF7Z2UtijrG5HSYLG0CHYg3GCYjRpaY1kzOR0XsVzv0dvBl2LETHMgXOHskuOWZ5LoWJYmoVTdGlidxKYbcPotXtHQVN9b1/ra7XYg6G16gZIgf8ATnDBAg21K2WJILkm10dGkzBRq1TUqNfTaKYw+rcHyXyOuHNjqkHuIIX0uSBUkqLBZKmOU+CMSg349yEmWUSolEqAXKJUSiUBcolRKJQFSiVMolAOUSplEoBoCSRUgpBKQKCUA5ssb/t80ypc6baoCsfnzojH5+qhx04qS6Bz+aEGUvAMd/3881ixDKb5ZqHMkgnSeFpHzvFlpt7N49n2Nn4kPebspT1nc5/KBHvcrL1GLbpEN0rZsNq2+nSa59RwAbn2kwIGpPDPkuX73b7Vq7nUaQdSpSQZ6tR4Fod+lv8ATmdeC0vSm8u07RWFYvwFjsVNrbNpniBq7iTn8FrqlVznOe8kucSS4mS4kySStDDp9ruRUyZr4QqbY0+dvDzdber0RUdS9pAptpkujrFuIhwxBjX3cGl0Tf3YzidRKytfcAmWgOsSSAXNiQAReYMchMq0/scF9zLtIbAwum7mzhwyAZB+PcAFglZKdNhxYnYIFrFznGbCLAW1MLATopTIaKlZ6LHOwtDZvoLkkWBPd8SvlldD3b6NbW2GnU2fEyrRqPLpwH1zuqXwNI6oEwerzXjJk2Kz1CG50bnoDdgNaHP96Q/IWcCCIBuOY55r2N1p+hNpLmDEzDBwRBEECb8MvErbk8v4WTkk5S5NCEUlwZJRiUEpBcz2WCglYy9R6wCxN7fshBlJ8lY2VcQkTF8+qbEjIhKsJHmx5fFYSwnh+2ilA+yUKZRK8klyiVEolAXKJUSiUBcolRKJQFylKmUSgKlJxUyk4qQXKCfPNY8V/OaYQDefPb/CRfGfnTxQeJUFskHUT3fugKaT8EqjfPFYNu2ynRpuqVHhjG3LnGBy7TyXJt8d/am0zR2fFTo5E5VKo5/obyzOucLpjxub4PE5qK5PTb4ekBlGaOykVKos5+bKZ1A0e4cMgeMQuXV6z6jzUqOLnOMlzjJJWJjIVytLFijBFOc3IqUzayhErrZzozUngEEgniJiR26apOcTcjM5xEkASIFtR4rFKZdKWKMlR4Jyiwm5MmILr8TeFErJX2Z7AC9pbimJibG8jMd6x06bnGGtLjBMAEmAJJgaAAlLFG03f6HdtNanSEhryZcIkNb77o4CR2m3GO4dHbIKNJlMEnCAJgAuP6nYRnzXiPRSdpFN4ewjZ/eYS2C57iJLTm5sN7Lr3b6YJDryLi5jKLge9rms7U5HKW36FzDBKNlwNLa248+Kb3KQYUk+fqqp2KxKgscKpPegHCj1V9M/lknl2pgoCHmTHDh2fDNRjA5+eSdaoRYZxwmEU22uZ7vlyUg+iUSvg2DpajWfVZSqB7qTsNQD8rr255EdoPBfbKhqiSpRKmUnPA+2qgFyiVDSdf4TlAVKJUyiUBRKUpSlKAqVL3IUuvbxUgphtKc6qSU0AC9z4fdafebeihsTJqGXkdSk33nc/wClv9R+JsvOb4+kJlDFR2XDUrXDn506Z1/73cshrwXKdorvqvdUqvc97jJc4ySfOisYsDly+jjPKlwjZ7xbxV9tfiquhoPUpt9xnYNXR+Y37BZa1ohSE5V+KUVSKrbfZUolTKJXqyKLGU8Pry7vMpBSXKnuM8NYyF75KLASniy5KJRKWDPtW1VKjsdR7nu4ucXHjEnS58V0/wBF+74ZSO1VG9aqIYDpS4/5G/YBxXhN0egjte0MpkEUx16huPwwYIB4kjD48F3RoAAAsAIAFgAMgqmpyUtqO+GFvcyadIMDWsaGtaAAAIAAEAAaAK0u9JxVItDKSWLzwUPdCAsqgV8/rJ+v8LLiQgolGSRCT0JBvz8V4PeX0jez13UaNJtUMs5xcW9ce80QLgWE8Z4LYb+7zeyUcDD+PUBDOLGmzqn0HPsK42GqzhxbuWcMs64R2fdndqpsu116zdoD6FbGcFy7EX4gScur1xOsr1VSqB9lxj0edJVqW106HrCKbi8GmX4WhxGeHV0jLtXY6dLU3K55otS5PeNprgAXO/pHLPx+3xWVjAMv38VIqXI8+cla4nQaJSlEoByhKUSgGhKUSgAqWlInzyWn3i3kobGwGocVR3uUm3e86QNGzqfibKUm+EQ3Rtdr2llJhqVHhrGiS52Q88FyTfHf+ptE0dmxU6ORdlUqj/0byzOvBaXp3evaNseHVTDBiwMYSGtDhF5nEY1PE5ZLSgK5iwVzIrzy3whtaqlTKJVk4lSiVMolTYKlEqZRKWDLSqlpDmmCMiNFAKIy5+cldcOBh+IObDS1wIcIkRByiAI5qLBLbpSplew9G/Qfr6/rniaVA4gDk6qbtEcoDj2N4qJS2q2So26Pf7i9Cey7MA8fivh1Ti3PDT7GgnvLuK9FKjEk550WZKTk7ZdSpUZMSTVgLiePbMBZMSgkqSsL+/5JA3y+JSe8dnkoQNojWPPnznma6LD+O1fL6zI8Y+KyB+gN7c44ZdikGfh57l8nS3SbNnpPrVDDGCTxJ0aBqSSAO1ZxfsXH/SLvL7TW9TTP4NJxuPz1Mi7mBcDvOoXvHDc6PM5bUaHpfpOptVZ9eobnSbNaDDWNnMCdOZ4r5JUhOVoLhUU3ybndgU/aHH1NWsA0uptptaajXB7Cx5nqtwiZOQJXcMZIm4Ed/ZzXIPRe7/8AY4QJNJ17kgB9OYGXiNF1xoxHUxq42PY1U9Q/cWcXRnpkAAC/ZlzMrIpCarHYaEpQgGhJCAaFg2za6dJjqlV4YxokucYA88FyXfD0hVK80tlLqVLIv92pU+rG8szrFwvcIOXR5lJI6XvH0syhs1Sr6xjXBr8ElpmoAYaB+Y4oELg7tse+oa1Y+te6STUJOKQRccpBGggWiyxPrPLWsc4lrcWEEyG4yC+JykgFSrmLHtK857ip4eeKJUoXY5jlOVKJSwVKJUolLA5TlShLA5TLpuVKEBm2XZ31HtpsEveQ1o4kmAu8dAdFt2XZ2UW/lEud+t5u53echwgLw3or6Cz2yoOLKU+D3/No/wAl0cOVPPO3tLGKNKyXOPBTRp24AmYhZLWlUCq51AHgCoLjkArcsbQM58PugMTy7TIZzae8LH6wjMAE6TJ534ZeKzVOQ89hWBh1w3OpHHtPZl4qQZKcmYjuIN7TPNZKYA156XMR3rETpE/AL4unuk6WzUH16hMAQAM3u/KwTxPgJOidg0fpI3n9npez0nfjVRcg3p08i7k52Q7zoFyRghZtv22pXqvrVTL3mTwHAAaACAOxYlexw2oqzluY5RKUoXU8HrvRZ/rT/Zf/AM6a7FTy88AhCo6j5FnF8S0IQuB1BCEIASKEIDnvpo/0+z/3j/43LlTEIV3D8UV8vyMiEIXc4ghCEAIQhACEIQAhCEAIQhAd23L/ANBs39pvyW2dn54IQs6XyZcXSMjUHz4JoXk9ANVhfmewfVCEBiHu+H0Sq5O/7fqhClEGM/U/NeG9Lv8A0dn/ALjv+BQhe8fyR5n8Wc2ZkmhCvoqggJoQg//Z"/>
          <p:cNvSpPr>
            <a:spLocks noChangeAspect="1" noChangeArrowheads="1"/>
          </p:cNvSpPr>
          <p:nvPr/>
        </p:nvSpPr>
        <p:spPr bwMode="auto">
          <a:xfrm>
            <a:off x="1285875" y="697706"/>
            <a:ext cx="2286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th-TH" sz="2100" dirty="0">
              <a:solidFill>
                <a:prstClr val="black"/>
              </a:solidFill>
            </a:endParaRPr>
          </a:p>
        </p:txBody>
      </p:sp>
      <p:pic>
        <p:nvPicPr>
          <p:cNvPr id="16" name="Picture 34" descr="http://www.muang.chainat.police.go.th/images/images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2873"/>
          <a:stretch/>
        </p:blipFill>
        <p:spPr bwMode="auto">
          <a:xfrm>
            <a:off x="7236296" y="4797152"/>
            <a:ext cx="2107816" cy="1831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สี่เหลี่ยมผืนผ้า 1"/>
          <p:cNvSpPr/>
          <p:nvPr/>
        </p:nvSpPr>
        <p:spPr>
          <a:xfrm>
            <a:off x="1051916" y="1459706"/>
            <a:ext cx="6858001" cy="55399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th-TH" sz="3000" b="1" dirty="0">
                <a:solidFill>
                  <a:srgbClr val="2A0000"/>
                </a:solidFill>
                <a:latin typeface="TH SarabunIT๙" pitchFamily="34" charset="-34"/>
                <a:cs typeface="TH SarabunIT๙" pitchFamily="34" charset="-34"/>
              </a:rPr>
              <a:t>งานความมั่นคงและกิจการพิเศษ (</a:t>
            </a:r>
            <a:r>
              <a:rPr lang="th-TH" sz="3000" b="1" dirty="0" err="1">
                <a:solidFill>
                  <a:srgbClr val="2A0000"/>
                </a:solidFill>
                <a:latin typeface="TH SarabunIT๙" pitchFamily="34" charset="-34"/>
                <a:cs typeface="TH SarabunIT๙" pitchFamily="34" charset="-34"/>
              </a:rPr>
              <a:t>มค</a:t>
            </a:r>
            <a:r>
              <a:rPr lang="th-TH" sz="3000" b="1" dirty="0">
                <a:solidFill>
                  <a:srgbClr val="2A0000"/>
                </a:solidFill>
                <a:latin typeface="TH SarabunIT๙" pitchFamily="34" charset="-34"/>
                <a:cs typeface="TH SarabunIT๙" pitchFamily="34" charset="-34"/>
              </a:rPr>
              <a:t>)</a:t>
            </a:r>
          </a:p>
        </p:txBody>
      </p:sp>
      <p:sp>
        <p:nvSpPr>
          <p:cNvPr id="12" name="สี่เหลี่ยมมุมมน 9"/>
          <p:cNvSpPr/>
          <p:nvPr/>
        </p:nvSpPr>
        <p:spPr>
          <a:xfrm>
            <a:off x="2321702" y="5061107"/>
            <a:ext cx="4551905" cy="1066800"/>
          </a:xfrm>
          <a:prstGeom prst="roundRect">
            <a:avLst/>
          </a:prstGeom>
          <a:noFill/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68540" tIns="34269" rIns="68540" bIns="34269" anchor="ctr"/>
          <a:lstStyle/>
          <a:p>
            <a:pPr algn="ctr">
              <a:defRPr/>
            </a:pPr>
            <a:r>
              <a:rPr lang="th-TH" sz="3000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พลตำรวจเอก ศรีวราห์  รังสิพราหมณกุล</a:t>
            </a:r>
          </a:p>
          <a:p>
            <a:pPr algn="ctr">
              <a:defRPr/>
            </a:pPr>
            <a:r>
              <a:rPr lang="th-TH" sz="3000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รอง ผบ.ตร.(</a:t>
            </a:r>
            <a:r>
              <a:rPr lang="th-TH" sz="3000" b="1" kern="0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มค</a:t>
            </a:r>
            <a:r>
              <a:rPr lang="th-TH" sz="3000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)</a:t>
            </a: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8500" y="2056479"/>
            <a:ext cx="2484834" cy="2961853"/>
          </a:xfrm>
          <a:prstGeom prst="rect">
            <a:avLst/>
          </a:prstGeom>
          <a:ln>
            <a:solidFill>
              <a:srgbClr val="000099"/>
            </a:solidFill>
          </a:ln>
        </p:spPr>
      </p:pic>
      <p:sp>
        <p:nvSpPr>
          <p:cNvPr id="8" name="สี่เหลี่ยมผืนผ้า 7"/>
          <p:cNvSpPr/>
          <p:nvPr/>
        </p:nvSpPr>
        <p:spPr>
          <a:xfrm>
            <a:off x="1043608" y="862933"/>
            <a:ext cx="6858000" cy="55399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th-TH" sz="3000" b="1" dirty="0" smtClean="0">
                <a:solidFill>
                  <a:srgbClr val="2A0000"/>
                </a:solidFill>
                <a:latin typeface="TH SarabunIT๙" pitchFamily="34" charset="-34"/>
                <a:cs typeface="TH SarabunIT๙" pitchFamily="34" charset="-34"/>
              </a:rPr>
              <a:t>ข้อ</a:t>
            </a:r>
            <a:r>
              <a:rPr lang="th-TH" sz="3000" b="1" dirty="0">
                <a:solidFill>
                  <a:srgbClr val="2A0000"/>
                </a:solidFill>
                <a:latin typeface="TH SarabunIT๙" pitchFamily="34" charset="-34"/>
                <a:cs typeface="TH SarabunIT๙" pitchFamily="34" charset="-34"/>
              </a:rPr>
              <a:t>สั่งการของผู้บังคับบัญชา</a:t>
            </a:r>
          </a:p>
        </p:txBody>
      </p:sp>
      <p:sp>
        <p:nvSpPr>
          <p:cNvPr id="3" name="ตัวแทน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26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63684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กลุ่ม 22"/>
          <p:cNvGrpSpPr/>
          <p:nvPr/>
        </p:nvGrpSpPr>
        <p:grpSpPr>
          <a:xfrm>
            <a:off x="308265" y="29021"/>
            <a:ext cx="8440615" cy="1345970"/>
            <a:chOff x="192843" y="-932888"/>
            <a:chExt cx="9144000" cy="1640225"/>
          </a:xfrm>
        </p:grpSpPr>
        <p:pic>
          <p:nvPicPr>
            <p:cNvPr id="22" name="รูปภาพ 21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2843" y="-932888"/>
              <a:ext cx="9144000" cy="1640225"/>
            </a:xfrm>
            <a:prstGeom prst="rect">
              <a:avLst/>
            </a:prstGeom>
          </p:spPr>
        </p:pic>
        <p:sp>
          <p:nvSpPr>
            <p:cNvPr id="4" name="กล่องข้อความ 3"/>
            <p:cNvSpPr txBox="1"/>
            <p:nvPr/>
          </p:nvSpPr>
          <p:spPr>
            <a:xfrm>
              <a:off x="806565" y="-202203"/>
              <a:ext cx="7834927" cy="425494"/>
            </a:xfrm>
            <a:prstGeom prst="rect">
              <a:avLst/>
            </a:prstGeom>
            <a:noFill/>
            <a:ln w="28575"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 rtlCol="0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th-TH" sz="2400" b="1" dirty="0">
                  <a:solidFill>
                    <a:schemeClr val="bg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มาตรการจัดการจราจรและลดอุบัติเหตุเทศกาลสงกรานต์ 2561</a:t>
              </a:r>
            </a:p>
          </p:txBody>
        </p:sp>
      </p:grpSp>
      <p:sp>
        <p:nvSpPr>
          <p:cNvPr id="5" name="กล่องข้อความ 4"/>
          <p:cNvSpPr txBox="1"/>
          <p:nvPr/>
        </p:nvSpPr>
        <p:spPr>
          <a:xfrm>
            <a:off x="63580" y="1671329"/>
            <a:ext cx="4481823" cy="376385"/>
          </a:xfrm>
          <a:prstGeom prst="rect">
            <a:avLst/>
          </a:prstGeom>
          <a:ln w="28575">
            <a:solidFill>
              <a:schemeClr val="tx1"/>
            </a:solidFill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b">
            <a:spAutoFit/>
          </a:bodyPr>
          <a:lstStyle/>
          <a:p>
            <a:pPr algn="ctr"/>
            <a:r>
              <a:rPr lang="th-TH" sz="1846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 มาตรการอำนวยความสะดวกด้านการจัดการจราจร</a:t>
            </a:r>
            <a:r>
              <a:rPr lang="th-TH" sz="1846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th-TH" sz="1846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" name="กล่องข้อความ 5"/>
          <p:cNvSpPr txBox="1"/>
          <p:nvPr/>
        </p:nvSpPr>
        <p:spPr>
          <a:xfrm>
            <a:off x="4611603" y="1678382"/>
            <a:ext cx="4481823" cy="376385"/>
          </a:xfrm>
          <a:prstGeom prst="rect">
            <a:avLst/>
          </a:prstGeom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665301"/>
            <a:r>
              <a:rPr lang="th-TH" sz="1846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มาตรการด้านการบังคับใช้กฎหมาย</a:t>
            </a:r>
            <a:endParaRPr lang="en-US" sz="1846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8" name="กล่องข้อความ 7"/>
          <p:cNvSpPr txBox="1"/>
          <p:nvPr/>
        </p:nvSpPr>
        <p:spPr>
          <a:xfrm>
            <a:off x="4611602" y="2129992"/>
            <a:ext cx="4481823" cy="688843"/>
          </a:xfrm>
          <a:prstGeom prst="rect">
            <a:avLst/>
          </a:prstGeom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thaiDist"/>
            <a:r>
              <a:rPr lang="th-TH" sz="1292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1. ระดมกวดขันจับกุม </a:t>
            </a:r>
            <a:r>
              <a:rPr lang="en-US" sz="1292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10</a:t>
            </a:r>
            <a:r>
              <a:rPr lang="th-TH" sz="1292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ข้อหา</a:t>
            </a:r>
            <a:r>
              <a:rPr lang="en-US" sz="1292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ตั้งแต่วันที่ </a:t>
            </a:r>
            <a:r>
              <a:rPr lang="en-US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27</a:t>
            </a:r>
            <a:r>
              <a:rPr lang="th-TH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มี.ค. - </a:t>
            </a:r>
            <a:r>
              <a:rPr lang="en-US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18</a:t>
            </a:r>
            <a:r>
              <a:rPr lang="th-TH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เม.ย.</a:t>
            </a:r>
            <a:r>
              <a:rPr lang="en-US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61 </a:t>
            </a:r>
            <a:r>
              <a:rPr lang="th-TH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ได้แก่ </a:t>
            </a:r>
            <a:r>
              <a:rPr lang="th-TH" sz="1292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ไม่มีใบขับขี่ ไม่สวมหมวกนิรภัย ไม่คาดเข็มขัดนิรภัย</a:t>
            </a:r>
            <a:r>
              <a:rPr lang="th-TH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มอเตอร์ไซค์ไม่ปลอดภัย </a:t>
            </a:r>
            <a:r>
              <a:rPr lang="th-TH" sz="1292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ความเร็วเกินกำหนด</a:t>
            </a:r>
            <a:r>
              <a:rPr lang="th-TH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ฝ่าฝืนสัญญาณไฟจราจร ขับรถย้อนศร ใช้โทรศัพท์เคลื่อนที่ขณะขับรถ แซงในที่คับขัน </a:t>
            </a:r>
            <a:r>
              <a:rPr lang="th-TH" sz="1292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เมาสุรา</a:t>
            </a:r>
            <a:r>
              <a:rPr lang="en-US" sz="1292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292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en-US" sz="1292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 </a:t>
            </a:r>
            <a:r>
              <a:rPr lang="th-TH" sz="1292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ข้อหาหลัก)</a:t>
            </a:r>
          </a:p>
        </p:txBody>
      </p:sp>
      <p:sp>
        <p:nvSpPr>
          <p:cNvPr id="9" name="กล่องข้อความ 8"/>
          <p:cNvSpPr txBox="1"/>
          <p:nvPr/>
        </p:nvSpPr>
        <p:spPr>
          <a:xfrm>
            <a:off x="63580" y="2125930"/>
            <a:ext cx="4481823" cy="1484189"/>
          </a:xfrm>
          <a:prstGeom prst="rect">
            <a:avLst/>
          </a:prstGeom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sz="1292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1. เปิดช่องทางพิเศษ ( </a:t>
            </a:r>
            <a:r>
              <a:rPr lang="en-US" sz="1292" b="1">
                <a:latin typeface="TH SarabunPSK" panose="020B0500040200020003" pitchFamily="34" charset="-34"/>
                <a:cs typeface="TH SarabunPSK" panose="020B0500040200020003" pitchFamily="34" charset="-34"/>
              </a:rPr>
              <a:t>Reversible </a:t>
            </a:r>
            <a:r>
              <a:rPr lang="en-US" sz="1292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Lane )</a:t>
            </a:r>
            <a:endParaRPr lang="th-TH" sz="1292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indent="329720" algn="thaiDist"/>
            <a:r>
              <a:rPr lang="th-TH" sz="1292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เปิดช่องทางพิเศษขาขึ้น (ขาออกจากกรุงเทพ ฯ) </a:t>
            </a:r>
            <a:r>
              <a:rPr lang="th-TH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ในวันที่ </a:t>
            </a:r>
            <a:r>
              <a:rPr lang="en-US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10</a:t>
            </a:r>
            <a:r>
              <a:rPr lang="th-TH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เม.ย.6</a:t>
            </a:r>
            <a:r>
              <a:rPr lang="en-US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1</a:t>
            </a:r>
            <a:r>
              <a:rPr lang="th-TH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และสั่งให้ปิดช่องทางพิเศษขาขึ้น ในวันที่ </a:t>
            </a:r>
            <a:r>
              <a:rPr lang="en-US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14</a:t>
            </a:r>
            <a:r>
              <a:rPr lang="th-TH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เม.ย.6</a:t>
            </a:r>
            <a:r>
              <a:rPr lang="en-US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1</a:t>
            </a:r>
            <a:r>
              <a:rPr lang="th-TH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และ </a:t>
            </a:r>
            <a:r>
              <a:rPr lang="th-TH" sz="1292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เปิดช่องทางพิเศษขาล่อง (ขากลับมากรุงเทพ ฯ) </a:t>
            </a:r>
            <a:r>
              <a:rPr lang="th-TH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ในวันที่        </a:t>
            </a:r>
            <a:r>
              <a:rPr lang="en-US" sz="1292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15</a:t>
            </a:r>
            <a:r>
              <a:rPr lang="th-TH" sz="1292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เม.</a:t>
            </a:r>
            <a:r>
              <a:rPr lang="th-TH" sz="1292" dirty="0" err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ย</a:t>
            </a:r>
            <a:r>
              <a:rPr lang="en-US" sz="1292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</a:t>
            </a:r>
            <a:r>
              <a:rPr lang="th-TH" sz="1292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61 และสั่งให้ปิดช่องทางพิเศษขาล่อง ในวันที่ </a:t>
            </a:r>
            <a:r>
              <a:rPr lang="en-US" sz="1292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19</a:t>
            </a:r>
            <a:r>
              <a:rPr lang="th-TH" sz="1292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เม.ย.61 ทั้งนี้ </a:t>
            </a:r>
            <a:r>
              <a:rPr lang="th-TH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ตร.จะสั่งการตามความเห็นชอบของ </a:t>
            </a:r>
            <a:r>
              <a:rPr lang="th-TH" sz="1292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บช</a:t>
            </a:r>
            <a:r>
              <a:rPr lang="th-TH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.ก. (บก.ทล.) โดยพิจารณาจากปริมาณความหนาแน่นของการจราจรเป็นสำคัญ (ประกาศ “ข้อบังคับเจ้าพนักงานจราจรทั่วราชอาณาจักรว่าด้วยการกำหนดช่องทางหรือแนวทางการเดินรถขึ้นและล่องในถนนบางสาย ช่วงเทศกาลสงกรานต์ฯ พ.ศ.</a:t>
            </a:r>
            <a:r>
              <a:rPr lang="en-US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2561</a:t>
            </a:r>
            <a:r>
              <a:rPr lang="th-TH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”</a:t>
            </a:r>
            <a:r>
              <a:rPr lang="en-US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ลง </a:t>
            </a:r>
            <a:r>
              <a:rPr lang="en-US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22 </a:t>
            </a:r>
            <a:r>
              <a:rPr lang="th-TH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มี.ค.</a:t>
            </a:r>
            <a:r>
              <a:rPr lang="en-US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61)</a:t>
            </a:r>
            <a:endParaRPr lang="th-TH" sz="1292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0" name="กล่องข้อความ 9"/>
          <p:cNvSpPr txBox="1"/>
          <p:nvPr/>
        </p:nvSpPr>
        <p:spPr>
          <a:xfrm>
            <a:off x="4611602" y="4187181"/>
            <a:ext cx="4481823" cy="688843"/>
          </a:xfrm>
          <a:prstGeom prst="rect">
            <a:avLst/>
          </a:prstGeom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thaiDist"/>
            <a:r>
              <a:rPr lang="th-TH" sz="1292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4. ดำเนินการควบคุมผู้ขับขี่หรือเจ้าของรถที่ฝ่าฝืนหรือไม่ปฏิบัติตามกฎหมาย </a:t>
            </a:r>
            <a:r>
              <a:rPr lang="th-TH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ที่หลีกเลี่ยงและเพิกเฉยต่อการบังคับใช้ทางกฎหมาย และมีการกระทำความผิดซ้ำ ตามคำสั่ง หน.</a:t>
            </a:r>
            <a:r>
              <a:rPr lang="th-TH" sz="1292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คสช</a:t>
            </a:r>
            <a:r>
              <a:rPr lang="th-TH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. ที่ </a:t>
            </a:r>
            <a:r>
              <a:rPr lang="en-US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14</a:t>
            </a:r>
            <a:r>
              <a:rPr lang="th-TH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/</a:t>
            </a:r>
            <a:r>
              <a:rPr lang="en-US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2560</a:t>
            </a:r>
            <a:r>
              <a:rPr lang="th-TH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ลง </a:t>
            </a:r>
            <a:r>
              <a:rPr lang="en-US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21</a:t>
            </a:r>
            <a:r>
              <a:rPr lang="th-TH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มี.ค.</a:t>
            </a:r>
            <a:r>
              <a:rPr lang="en-US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60</a:t>
            </a:r>
            <a:r>
              <a:rPr lang="th-TH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เรื่อง มาตรการเพิ่มประสิทธิภาพการบังคับใช้กฎหมายว่าด้วยการจราจรทางบก</a:t>
            </a:r>
            <a:r>
              <a:rPr lang="en-US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th-TH" sz="1292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1" name="กล่องข้อความ 10"/>
          <p:cNvSpPr txBox="1"/>
          <p:nvPr/>
        </p:nvSpPr>
        <p:spPr>
          <a:xfrm>
            <a:off x="63580" y="3681472"/>
            <a:ext cx="4481823" cy="490006"/>
          </a:xfrm>
          <a:prstGeom prst="rect">
            <a:avLst/>
          </a:prstGeom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thaiDist"/>
            <a:r>
              <a:rPr lang="th-TH" sz="1292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2. ให้ประชาชนตรวจสอบสภาพรถก่อนออกเดินทาง</a:t>
            </a:r>
            <a:r>
              <a:rPr lang="th-TH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และขอความร่วมมือผู้ประกอบการ ให้หยุดขนส่งสินค้าโดยรถบรรทุกขนาดใหญ่ และเพิ่มความเข้มงวดกับรถที่บรรทุกน้ำหนักเกิน </a:t>
            </a:r>
          </a:p>
        </p:txBody>
      </p:sp>
      <p:sp>
        <p:nvSpPr>
          <p:cNvPr id="12" name="กล่องข้อความ 11"/>
          <p:cNvSpPr txBox="1"/>
          <p:nvPr/>
        </p:nvSpPr>
        <p:spPr>
          <a:xfrm>
            <a:off x="63580" y="4231695"/>
            <a:ext cx="4481823" cy="490006"/>
          </a:xfrm>
          <a:prstGeom prst="rect">
            <a:avLst/>
          </a:prstGeom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thaiDist"/>
            <a:r>
              <a:rPr lang="th-TH" sz="1292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3. กวดขันรถยนต์ที่จอดพักบริเวณปั๊มน้ำมัน </a:t>
            </a:r>
            <a:r>
              <a:rPr lang="th-TH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ไม่ให้จอดล้ำเข้ามาบนท้องถนน ซึ่งจะกีดขวางการจราจร </a:t>
            </a:r>
          </a:p>
        </p:txBody>
      </p:sp>
      <p:sp>
        <p:nvSpPr>
          <p:cNvPr id="13" name="กล่องข้อความ 12"/>
          <p:cNvSpPr txBox="1"/>
          <p:nvPr/>
        </p:nvSpPr>
        <p:spPr>
          <a:xfrm>
            <a:off x="4611602" y="2881747"/>
            <a:ext cx="4481823" cy="490006"/>
          </a:xfrm>
          <a:prstGeom prst="rect">
            <a:avLst/>
          </a:prstGeom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thaiDist"/>
            <a:r>
              <a:rPr lang="th-TH" sz="1292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2.</a:t>
            </a:r>
            <a:r>
              <a:rPr lang="en-US" sz="1292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292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กรณีเกิดอุบัติเหตุจราจร</a:t>
            </a:r>
            <a:r>
              <a:rPr lang="en-US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เป็นเหตุให้มีผู้ได้รับอันตรายแก่กายหรือจิตใจ ได้รับอันตรายสาหัส หรือถึงแก่ความตาย ให้พนักงานสอบสวนจัดให้มี</a:t>
            </a:r>
            <a:r>
              <a:rPr lang="th-TH" sz="1292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การตรวจวัดปริมาณแอลกอฮอล์ผู้ขับขี่ทุกราย</a:t>
            </a:r>
            <a:r>
              <a:rPr lang="en-US" sz="1292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th-TH" sz="1292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4" name="กล่องข้อความ 13"/>
          <p:cNvSpPr txBox="1"/>
          <p:nvPr/>
        </p:nvSpPr>
        <p:spPr>
          <a:xfrm>
            <a:off x="4611602" y="3435028"/>
            <a:ext cx="4481823" cy="688843"/>
          </a:xfrm>
          <a:prstGeom prst="rect">
            <a:avLst/>
          </a:prstGeom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thaiDist"/>
            <a:r>
              <a:rPr lang="th-TH" sz="1292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3. แก้ไขปัญหาความเดือดร้อนรำคาญ อันตราย และความเสียหายอันเกิดจากการแข่งรถในทาง</a:t>
            </a:r>
            <a:r>
              <a:rPr lang="th-TH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และผู้ขับขี่รถโดยสารสาธารณะที่ประมาทหรือมีปริมาณแอลกอฮอล์เกินกว่ากฎหมายกำหนด ตามคำสั่ง หน.</a:t>
            </a:r>
            <a:r>
              <a:rPr lang="th-TH" sz="1292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คสช</a:t>
            </a:r>
            <a:r>
              <a:rPr lang="th-TH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.ที่ </a:t>
            </a:r>
            <a:r>
              <a:rPr lang="en-US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46</a:t>
            </a:r>
            <a:r>
              <a:rPr lang="th-TH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/</a:t>
            </a:r>
            <a:r>
              <a:rPr lang="en-US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2558</a:t>
            </a:r>
            <a:r>
              <a:rPr lang="th-TH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ลง </a:t>
            </a:r>
            <a:r>
              <a:rPr lang="en-US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30</a:t>
            </a:r>
            <a:r>
              <a:rPr lang="th-TH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ธ.ค.</a:t>
            </a:r>
            <a:r>
              <a:rPr lang="en-US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58</a:t>
            </a:r>
            <a:r>
              <a:rPr lang="th-TH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เรื่อง มาตรการแก้ไขปัญหาอันเกิดจากการขับขี่ยานพาหนะ </a:t>
            </a:r>
          </a:p>
        </p:txBody>
      </p:sp>
      <p:pic>
        <p:nvPicPr>
          <p:cNvPr id="24" name="รูปภาพ 2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732" y="1110625"/>
            <a:ext cx="1157427" cy="925942"/>
          </a:xfrm>
          <a:prstGeom prst="rect">
            <a:avLst/>
          </a:prstGeom>
          <a:ln>
            <a:noFill/>
          </a:ln>
        </p:spPr>
      </p:pic>
      <p:sp>
        <p:nvSpPr>
          <p:cNvPr id="27" name="กล่องข้อความ 26"/>
          <p:cNvSpPr txBox="1"/>
          <p:nvPr/>
        </p:nvSpPr>
        <p:spPr>
          <a:xfrm>
            <a:off x="4611602" y="4939333"/>
            <a:ext cx="4481823" cy="490006"/>
          </a:xfrm>
          <a:prstGeom prst="rect">
            <a:avLst/>
          </a:prstGeom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thaiDist"/>
            <a:r>
              <a:rPr lang="th-TH" sz="1292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5. ให้ ทุก </a:t>
            </a:r>
            <a:r>
              <a:rPr lang="th-TH" sz="1292" b="1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ส</a:t>
            </a:r>
            <a:r>
              <a:rPr lang="th-TH" sz="1292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ภ. ทำการตรวจสอบจุดที่มีปัญหาด้านวิศวกรรมจราจร </a:t>
            </a:r>
            <a:r>
              <a:rPr lang="th-TH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และเกิดอุบัติเหตุบ่อยครั้ง แล้วรายงานให้ ผบก.ภ.จว. ทราบ นำเรียน </a:t>
            </a:r>
            <a:r>
              <a:rPr lang="th-TH" sz="1292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ผ</a:t>
            </a:r>
            <a:r>
              <a:rPr lang="th-TH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จว. ในฐานะ หน.</a:t>
            </a:r>
            <a:r>
              <a:rPr lang="th-TH" sz="1292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ศป</a:t>
            </a:r>
            <a:r>
              <a:rPr lang="th-TH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ถ.จว. เพื่อพิจารณาแก้ไขต่อไป</a:t>
            </a:r>
            <a:r>
              <a:rPr lang="en-US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th-TH" sz="1292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1" name="กล่องข้อความ 30"/>
          <p:cNvSpPr txBox="1"/>
          <p:nvPr/>
        </p:nvSpPr>
        <p:spPr>
          <a:xfrm>
            <a:off x="63580" y="4586106"/>
            <a:ext cx="4481823" cy="291170"/>
          </a:xfrm>
          <a:prstGeom prst="rect">
            <a:avLst/>
          </a:prstGeom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thaiDist"/>
            <a:r>
              <a:rPr lang="th-TH" sz="1292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4. ประชาสัมพันธ์แนะนำการใช้เส้นทางลัด</a:t>
            </a:r>
            <a:r>
              <a:rPr lang="th-TH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ในการเดินทางไปยังภูมิภาคต่างๆ</a:t>
            </a:r>
          </a:p>
        </p:txBody>
      </p:sp>
      <p:sp>
        <p:nvSpPr>
          <p:cNvPr id="32" name="กล่องข้อความ 31"/>
          <p:cNvSpPr txBox="1"/>
          <p:nvPr/>
        </p:nvSpPr>
        <p:spPr>
          <a:xfrm>
            <a:off x="63580" y="4939333"/>
            <a:ext cx="4481823" cy="490006"/>
          </a:xfrm>
          <a:prstGeom prst="rect">
            <a:avLst/>
          </a:prstGeom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thaiDist"/>
            <a:r>
              <a:rPr lang="th-TH" sz="1292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5. ประสานหน่วยงานที่เกี่ยวข้องจัดเตรียมกำลังพล ยานพาหนะ และอุปกรณ์ </a:t>
            </a:r>
            <a:r>
              <a:rPr lang="th-TH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ในการช่วยเหลือ</a:t>
            </a:r>
            <a:r>
              <a:rPr lang="en-US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กรณีเกิดอุบัติเหตุ หรือเคลื่อนย้ายรถออกจากที่เกิดเหตุ</a:t>
            </a:r>
          </a:p>
        </p:txBody>
      </p:sp>
      <p:pic>
        <p:nvPicPr>
          <p:cNvPr id="33" name="รูปภาพ 32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438" b="96250" l="3516" r="98438">
                        <a14:foregroundMark x1="29688" y1="16563" x2="29688" y2="16563"/>
                        <a14:foregroundMark x1="36719" y1="14063" x2="36719" y2="14063"/>
                        <a14:foregroundMark x1="32813" y1="14063" x2="32813" y2="14063"/>
                        <a14:foregroundMark x1="38281" y1="10938" x2="38281" y2="10938"/>
                        <a14:foregroundMark x1="42578" y1="10313" x2="42578" y2="10313"/>
                        <a14:foregroundMark x1="45703" y1="10938" x2="45703" y2="10938"/>
                        <a14:foregroundMark x1="51172" y1="12188" x2="51172" y2="12188"/>
                        <a14:foregroundMark x1="55078" y1="13750" x2="55078" y2="13750"/>
                        <a14:foregroundMark x1="58203" y1="17500" x2="58203" y2="17500"/>
                        <a14:foregroundMark x1="34375" y1="48750" x2="34375" y2="48750"/>
                        <a14:foregroundMark x1="35156" y1="45938" x2="35156" y2="45938"/>
                        <a14:foregroundMark x1="13672" y1="37813" x2="13672" y2="37813"/>
                        <a14:foregroundMark x1="83203" y1="48438" x2="83203" y2="48438"/>
                        <a14:foregroundMark x1="86328" y1="46250" x2="86328" y2="46250"/>
                        <a14:foregroundMark x1="78125" y1="47188" x2="78125" y2="471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9841" y="726749"/>
            <a:ext cx="1143463" cy="1429329"/>
          </a:xfrm>
          <a:prstGeom prst="rect">
            <a:avLst/>
          </a:prstGeom>
        </p:spPr>
      </p:pic>
      <p:sp>
        <p:nvSpPr>
          <p:cNvPr id="21" name="กล่องข้อความ 31">
            <a:extLst>
              <a:ext uri="{FF2B5EF4-FFF2-40B4-BE49-F238E27FC236}">
                <a16:creationId xmlns="" xmlns:a16="http://schemas.microsoft.com/office/drawing/2014/main" id="{AFE8F3F8-A337-6F48-8D6F-1208BCE7576D}"/>
              </a:ext>
            </a:extLst>
          </p:cNvPr>
          <p:cNvSpPr txBox="1"/>
          <p:nvPr/>
        </p:nvSpPr>
        <p:spPr>
          <a:xfrm>
            <a:off x="63580" y="5492614"/>
            <a:ext cx="4481823" cy="490006"/>
          </a:xfrm>
          <a:prstGeom prst="rect">
            <a:avLst/>
          </a:prstGeom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thaiDist"/>
            <a:r>
              <a:rPr lang="en-US" sz="1292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6</a:t>
            </a:r>
            <a:r>
              <a:rPr lang="th-TH" sz="1292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. ให้สำรวจจุดซ่อมสร้างผิวการจราจร และประสานเพื่อขอคืนพื้นที่ผิวการจราจร </a:t>
            </a:r>
            <a:r>
              <a:rPr lang="th-TH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ให้สามารถใช้การให้ได้มากที่สุด และประชาสัมพันธ์จุดซ่อมสร้างดังกล่าวเพื่อป้องกันอุบัติเหตุด้วย</a:t>
            </a:r>
            <a:r>
              <a:rPr lang="en-US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th-TH" sz="1292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5" name="กล่องข้อความ 31">
            <a:extLst>
              <a:ext uri="{FF2B5EF4-FFF2-40B4-BE49-F238E27FC236}">
                <a16:creationId xmlns="" xmlns:a16="http://schemas.microsoft.com/office/drawing/2014/main" id="{430CB2CE-F2BD-DA4A-9D5E-0E2E67BC592C}"/>
              </a:ext>
            </a:extLst>
          </p:cNvPr>
          <p:cNvSpPr txBox="1"/>
          <p:nvPr/>
        </p:nvSpPr>
        <p:spPr>
          <a:xfrm>
            <a:off x="63580" y="6045896"/>
            <a:ext cx="4481823" cy="490006"/>
          </a:xfrm>
          <a:prstGeom prst="rect">
            <a:avLst/>
          </a:prstGeom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thaiDist"/>
            <a:r>
              <a:rPr lang="en-US" sz="1292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7</a:t>
            </a:r>
            <a:r>
              <a:rPr lang="th-TH" sz="1292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. เมื่อพบการนั่งโดยสารท้ายกระบะรถ</a:t>
            </a:r>
            <a:r>
              <a:rPr lang="th-TH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ให้ใช้การว่ากล่าวตักเตือน เว้นแต่การโดยสารอยู่ในลักษณะที่น่าจะก่อให้เกิดอันตราย</a:t>
            </a:r>
            <a:r>
              <a:rPr lang="en-US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ให้บังคับใช้กฎหมาย</a:t>
            </a:r>
            <a:r>
              <a:rPr lang="en-US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th-TH" sz="1292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6" name="กล่องข้อความ 26">
            <a:extLst>
              <a:ext uri="{FF2B5EF4-FFF2-40B4-BE49-F238E27FC236}">
                <a16:creationId xmlns="" xmlns:a16="http://schemas.microsoft.com/office/drawing/2014/main" id="{CD0161EC-8199-B141-A6A3-83C00F9C64A4}"/>
              </a:ext>
            </a:extLst>
          </p:cNvPr>
          <p:cNvSpPr txBox="1"/>
          <p:nvPr/>
        </p:nvSpPr>
        <p:spPr>
          <a:xfrm>
            <a:off x="4611602" y="5492614"/>
            <a:ext cx="4481823" cy="490006"/>
          </a:xfrm>
          <a:prstGeom prst="rect">
            <a:avLst/>
          </a:prstGeom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thaiDist"/>
            <a:r>
              <a:rPr lang="en-US" sz="1292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6</a:t>
            </a:r>
            <a:r>
              <a:rPr lang="th-TH" sz="1292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. สนับสนุนกำลังเจ้าหน้าที่ร่วมปฏิบัติ </a:t>
            </a:r>
            <a:r>
              <a:rPr lang="th-TH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กับกรมทางหลวงและกรมทางหลวงชนบท ในการเฝ้าระวังและกวดขันบังคับใช้กฎหมายในเส้นทางที่กระทรวงคมนาคมกำหนด</a:t>
            </a:r>
            <a:r>
              <a:rPr lang="en-US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 30</a:t>
            </a:r>
            <a:r>
              <a:rPr lang="th-TH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สายทาง (พื้นที่ </a:t>
            </a:r>
            <a:r>
              <a:rPr lang="en-US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29</a:t>
            </a:r>
            <a:r>
              <a:rPr lang="th-TH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จังหวัด)</a:t>
            </a:r>
            <a:r>
              <a:rPr lang="en-US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th-TH" sz="1292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8" name="กล่องข้อความ 26">
            <a:extLst>
              <a:ext uri="{FF2B5EF4-FFF2-40B4-BE49-F238E27FC236}">
                <a16:creationId xmlns="" xmlns:a16="http://schemas.microsoft.com/office/drawing/2014/main" id="{AA2F436B-B41A-364B-B0CE-2E73898D2CAF}"/>
              </a:ext>
            </a:extLst>
          </p:cNvPr>
          <p:cNvSpPr txBox="1"/>
          <p:nvPr/>
        </p:nvSpPr>
        <p:spPr>
          <a:xfrm>
            <a:off x="4611602" y="6045896"/>
            <a:ext cx="4481823" cy="490006"/>
          </a:xfrm>
          <a:prstGeom prst="rect">
            <a:avLst/>
          </a:prstGeom>
          <a:ln w="285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thaiDist"/>
            <a:r>
              <a:rPr lang="en-US" sz="1292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7.</a:t>
            </a:r>
            <a:r>
              <a:rPr lang="th-TH" sz="1292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สุ่มทดสอบสารเสพติดในผู้ขับขี่รถโดยสาธารณะ</a:t>
            </a:r>
            <a:r>
              <a:rPr lang="th-TH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ระหว่างวันที่ </a:t>
            </a:r>
            <a:r>
              <a:rPr lang="en-US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27</a:t>
            </a:r>
            <a:r>
              <a:rPr lang="th-TH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มี.ค. - </a:t>
            </a:r>
            <a:r>
              <a:rPr lang="en-US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18</a:t>
            </a:r>
            <a:r>
              <a:rPr lang="th-TH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เม.ย.</a:t>
            </a:r>
            <a:r>
              <a:rPr lang="en-US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61</a:t>
            </a:r>
            <a:r>
              <a:rPr lang="th-TH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 ตั้งแต่สถานีขนส่งต้นทาง สถานที่พักรถระหว่างทาง และสถานีขนส่งปลายทาง</a:t>
            </a:r>
            <a:r>
              <a:rPr lang="en-US" sz="1292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th-TH" sz="1292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="" xmlns:a16="http://schemas.microsoft.com/office/drawing/2014/main" id="{AB1BCEFE-13E5-724C-A8E0-413767AF8235}"/>
              </a:ext>
            </a:extLst>
          </p:cNvPr>
          <p:cNvGrpSpPr/>
          <p:nvPr/>
        </p:nvGrpSpPr>
        <p:grpSpPr>
          <a:xfrm>
            <a:off x="2021781" y="883998"/>
            <a:ext cx="5100438" cy="725336"/>
            <a:chOff x="2064046" y="739204"/>
            <a:chExt cx="5525474" cy="785781"/>
          </a:xfrm>
        </p:grpSpPr>
        <p:sp>
          <p:nvSpPr>
            <p:cNvPr id="29" name="เมฆ 28"/>
            <p:cNvSpPr/>
            <p:nvPr/>
          </p:nvSpPr>
          <p:spPr>
            <a:xfrm>
              <a:off x="2064046" y="739204"/>
              <a:ext cx="5525474" cy="765385"/>
            </a:xfrm>
            <a:prstGeom prst="cloud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endParaRPr lang="th-TH" sz="1477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34" name="เมฆ 28">
              <a:extLst>
                <a:ext uri="{FF2B5EF4-FFF2-40B4-BE49-F238E27FC236}">
                  <a16:creationId xmlns="" xmlns:a16="http://schemas.microsoft.com/office/drawing/2014/main" id="{F27BA09B-AD52-9D4F-8E4E-A8CBCC985067}"/>
                </a:ext>
              </a:extLst>
            </p:cNvPr>
            <p:cNvSpPr/>
            <p:nvPr/>
          </p:nvSpPr>
          <p:spPr>
            <a:xfrm>
              <a:off x="2592366" y="759600"/>
              <a:ext cx="4468834" cy="765385"/>
            </a:xfrm>
            <a:prstGeom prst="rect">
              <a:avLst/>
            </a:prstGeom>
            <a:noFill/>
            <a:ln w="12700"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th-TH" sz="1477" b="1" u="sng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สถิติการเกิดอุบัติเหตุ 7 วันอันตราย พ.ศ.2560</a:t>
              </a:r>
            </a:p>
            <a:p>
              <a:pPr algn="ctr"/>
              <a:r>
                <a:rPr lang="th-TH" sz="1477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เกิดอุบัติเหตุ 3,</a:t>
              </a:r>
              <a:r>
                <a:rPr lang="en-US" sz="1477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690</a:t>
              </a:r>
              <a:r>
                <a:rPr lang="th-TH" sz="1477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 ครั้ง </a:t>
              </a:r>
              <a:r>
                <a:rPr lang="th-TH" sz="1477" b="1" dirty="0">
                  <a:solidFill>
                    <a:srgbClr val="FF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มีผู้เสียชีวิต </a:t>
              </a:r>
              <a:r>
                <a:rPr lang="en-US" sz="1477" b="1" dirty="0">
                  <a:solidFill>
                    <a:srgbClr val="FF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390</a:t>
              </a:r>
              <a:r>
                <a:rPr lang="th-TH" sz="1477" b="1" dirty="0">
                  <a:solidFill>
                    <a:srgbClr val="FF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ราย ผู้บาดเจ็บ </a:t>
              </a:r>
              <a:r>
                <a:rPr lang="en-US" sz="1477" b="1" dirty="0">
                  <a:solidFill>
                    <a:srgbClr val="FF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3,808</a:t>
              </a:r>
              <a:r>
                <a:rPr lang="th-TH" sz="1477" b="1" dirty="0">
                  <a:solidFill>
                    <a:srgbClr val="FF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คน</a:t>
              </a:r>
            </a:p>
          </p:txBody>
        </p:sp>
      </p:grpSp>
      <p:sp>
        <p:nvSpPr>
          <p:cNvPr id="3" name="ตัวแทน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27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31489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16" descr="data:image/jpeg;base64,/9j/4AAQSkZJRgABAQAAAQABAAD/2wCEAAkGBxITEhUSEhIWFhUXGBcYGBcXFhUVFxUWFxUYFxUWGBUYHSggGBolHRUVITEhJSorLi4uFx8zODMtNygtLisBCgoKDg0OGhAQGy0lICAtLS0tLS0tLS0tLy0tLS0tLS0tLS0tLS0tLS0tLS0tLS0tLS0tLS0tLS0tLS0tLS01Lf/AABEIALEBHAMBIgACEQEDEQH/xAAcAAADAAMBAQEAAAAAAAAAAAAAAQIDBQcGBAj/xAA/EAABAwIDBAYIBQMDBQEAAAABAAIRAyESMUEEBlFhBSJxgZHwBxMUMqGxwdEjQlLh8WJzgjSisjNys8LSJP/EABoBAQADAQEBAAAAAAAAAAAAAAABBAUDAgb/xAAoEQACAgEEAQMEAwEAAAAAAAAAAQIRAwQSITFBEyIyUWFxsQWR0SP/2gAMAwEAAhEDEQA/APo3J6UZsu0Gq+XTSe0NYJc55ewhom1w03mF2HZ9oFRjXtmHNDhILTBAIkG4zFiuAUS64GRAxGAYAcLkwS28ZL324O9XubJUaY92m6S4zmZmwb32loA4bP8AI6dy/wCkfHf4M3SZlH2M6IWAXAude2AfkPBGDXvsdftkqTWMaQ0oQhANI3QkUBrOmehNmrtJrUmusOsBD4BmA8QQO9eC9IGwOdVaRRwua2Ja4OD2NHUDR7xcAHTa0a5rplZmJpbJEgiQYIkRIPFIgTMXGR/fvPirGDUSxST7o45cMZqjhG01qVhTxERcuDc9CI0iM18UrqW9m5bKs1aADKurcmPN8v0Ge4/Fcw2ig+m4se0tc2xBsQt/S6iGWPHf0MrNhlB8kykkhWrONFJSkiUFDlEpIlBQ0JIlBQ5RKUoQUdr3H6e9q2cFx/Fpw2pzMdV/+Q+IK9CuG7o9OHZNobUJ/Dd1ag/oJzji038Rqu4NcCAQZBuCMiDkV81rtP6WTjp9f4bGmy+pDntFISQqZZJqVWiASBiOEXiTBMDnDSe5FVxAkNJysIGovc6fRMtBi2WXIxFu4nxQSgJi6klWkVIERqvHekTd311P2imPxaY6wAu+mLkcy25HKRwXsHTBgib3iYOltVNMGBiIm0kAgExcwT9SumLLLFNTj4OeSCnFxZ+fJRK9Tv8A7u+zVfW0x+DVJiMmPzLOQNyO8aLysr6jFljkgpx8mLPG4ScWOUJShdLPFG/3T2L1u1+oqEtDmuY8MLWSARLNAes0AgAzw1HUOit1Nk2d4qUqRDxPWL3uN87EwtWNwdmBL/WVjUL2v9ZjAcCDLowBoGK8nPULfbXtdPZaQLy7C3C0T6yo49/Wc4wDn4r53Van1X7G+eGjWwYdi9yX5NihfLsO1tq021GzDhImx7xoeWi+iVQLZSJUykEBcqCPMlEpEoBEJOHJMlYHVTlhPeW/dSQB4+ELU7wbvUdrZFRsPA6tQRiby5t5H53W0x6x9VDqp4LpCUou4vk8yipKmcY6e6CrbK/DUEtPuvHuu+x5G/zWrldv2ug2o0sqsDmOzaSCO3kuc70bnvoTUoTUpZlub6Y5/qbzz48Vt6bXKftnw/2ZmbTOPMejy0olTKJV+yqVKJUyiUsFSiVMolLJKlEqZRKWCpXU/Rh096ykdleevSEs/qpTEf4kgdhauVSvr6J6Rfs9Zlan7zDMaOGTmnkQSO9V9VhWbG4+fB1w5PTnZ+g0pXy9HbcyvSZWpmWPaHD6g8CDIPML6F8y1TpmynfJUolYdqY4tIY/A45Owh0c8JsVkJUEjJU4kiUSpBcqSkUpQHybf0a2vQdQrdYOEExEHMOA0IMHuXEOmOjn7NWfRqe8056OafdcORH20Xe2OkA6FeW3+3d9qo+spt/GpglsfnZm5nbqOfar+h1PpT2vplTVYd8bXaOQyiVMolb9mWfoqVrOm+iRtApj1j6Zp1BUBZAJIBaQTmAQ5w6pBvmtiSlK+RTado3mr4Zj2PZ202NptmGiBiJcY5k3KzyolOUZJUoUyiVAIe92jZHaPlIWJ1V/6D/tHxxH5LPKlxUpkGAF5zEd/wBjClodOUdmqzlEqbFGBzHcfn9/osRpTqPCfsvpeolTZFGMUeZ/2hW2lzTnXtWQJYo8RvNuQyriq7NDKkyWZMfP/B3wOvFc32ig+m4sqNLXNMFrhBB7F3x7RM65LTbx7u0tqbFQQ4WbUHvN/wDpvIrQ02ucPbPlFTNpVLmPZxiUStj0/wBBVtkfhqjqn3Xj3X9nA8jf5rVyteM1JWnwZ7i06ZcolRKJXqyKLlEqJRKWDI8AZGcuPDK6UqtmLcQxZWzmMwTMXykd6xg/XL4KLJo9/wCi3p/A87I89V5LqfJ8S5n+QE9oPFdPlfnYbXUlhDoLIwERLYdiEd5ldz3Z6X9q2anWiC4Q4aB7TDo5SJHasb+QwbZeovPf5NHSZLWx+DayglTKJWaXBkoUlEqQMFYWbPFV1TG6HNa3BbCC0uOIaycUHsCzSiUsFSlKjEqlQDlnpJ3c9TU9qpD8OoeuBkyodex3zniF4iV+g9t2RlWm6lUEseC1w5H5HWeS4ZvF0Q/ZK7qLpIF2uj32HJ1uwgjQgrc0Gp3x2S7X6MzVYdr3LpneZSlSSiVhmmUnKxlVKAqUSplKUAy5Sfihzko4qQEolBUBCBvKjsQ9ymFIKeE8Sgq5QCqOtPBN4m30UOy+HhmhhIHHj2g+fBAYdu2RlVvqqjQ9jsw7lryzz+S5jvXuY/Z5qUZqUtRm+n2j8zefjxXVWOkz2j5JOZ1p8i1/PJWMOolifHX0OWXDHIuT8+ynK6VvXuQ2riq7MAypm5mTH9n6HHwPK5XNtoovY4se0tc0wWuEEHsW1h1Ecqtf0ZuTFKD5EXBEqJTDrH7cOemZXWzmUCgnSbZ/dRKybPQc8w2OZc5rGiTF3OIARsmhYl6rcPeF+zV206jiKFWxBsGl3u1BykQTwPJaToXoavtdQsotxEAFziQGtGQk92kmyxdM9F1NmqmjVw4wBIaZEOuLwNPmuOTZkTxtnuG6PvR+g0pXkdxt4RV2ZzK7w2ps4io5zgAaYBw1C6coBBPKdV6ehXD2tewgsIkOBkOBEtIOoIMyvn543CTT8GtGakk0Zykvl2xmNjmRIc1zYktkER72navoleT0VKJUyglQBolYTXaC1pIDnTAnPD70cYlZCpBYKTqYOYB7QClKJQCJSBSlRVphzS0zBBBglpgiDBFweYUAvHeP4tGveqlQ0QABpbU/E5pygKlEqZRKAYGqCUpSlAOVLikUpUgkpypchSQW1KOCUplQCMQuPOkz4Jg89Y7fMo1nlfvskGZaKQZKbe42+Q+yh8/HxKZccviFDn2ynS3h+yAVQnK+gnQ3y46fFaPp7d6jtbTjaWvA6tURIzsf1N5HjZbyoeUyQPPIWXz7VlODHEdW0kg2iSAIzXuEnF2jzKKapnF+muhq2yuw1W2JOF4nC8DgePI37rrXLuu0UGVqbm1Wtew2LTf5ZEcRr3Ll+9W6D9nBq0pfRzP6qYmOt+oc/HitXBq1P2y4ZQy4HHldHmzEG99OYvJnw8VMqJRKuWcKNl0P01X2V+Og+Dq03a8DRzdczzE2IUdKdNV9pc11d2ItaWgwBaSb8Tf4L4ESvGyO7dXJO51Xgz0KxbiAc5rXDC/CYLmEjE3gZjI2sux7l7Qz2ZraT3PbHUxAfhgDC2mTmSMNzELioW+3X6bdQqAOccAMkYsORm9u23FcNVi9SPHZ1wT2S5Oz7NSfHXc0nESCBECZAP3X0vbIgz3Eg+Iuvj2faMbQ5uRvyg3vzX0h/n4rFZpIyBfCKu0e04cDDs5pyHzD21A6CwiesCDMgCIK+uUnOOgnvi2pUIMyBycrBSDxixOBBPVgYYbo3Myeds8leJCSy5MFYpQXoCpRKiUSoBUpyolEoCpTlRKJQFSiVMolAMpJSglAIoBSJSBUgsFIHVIolAIumfD90nusOP7hIjUIaZnw896EGWFgriDAzMQPPYsgKnnr/CAlziBz48B2JRNgVZyWOtxmO/JSBNpAfU5SZkdw0WFzzJBAjITJknORGWXiVV2gNaLZ5wSf5XwdEbTXqMJr0PUvxEYMYfI0cHN1ieGS9L6nlnh9/N3aVE06tJgax7/VuBeWgvIsesIYLOkzFgdSvKCkw9UXOIDGXMa0TAcCDYjEbOxAZns9tvzvJs1Rh2VlQPdiBe6XYGimMeHEPeLiMFjm7NeJ6QdQJcaReGFwwNdhLmgN65OExnGgm3ArV085OCUijlit3BG0EgNaagc0XEOxAFwBy0OUjIEZ5r5ycuOv0VioQyNLgjEYc6ZDoFiQDrwWCVYTOLLDllpHrXMX062vxXzys1QRhNribWiDF7Z2UtijrG5HSYLG0CHYg3GCYjRpaY1kzOR0XsVzv0dvBl2LETHMgXOHskuOWZ5LoWJYmoVTdGlidxKYbcPotXtHQVN9b1/ra7XYg6G16gZIgf8ATnDBAg21K2WJILkm10dGkzBRq1TUqNfTaKYw+rcHyXyOuHNjqkHuIIX0uSBUkqLBZKmOU+CMSg349yEmWUSolEqAXKJUSiUBcolRKJQFSiVMolAOUSplEoBoCSRUgpBKQKCUA5ssb/t80ypc6baoCsfnzojH5+qhx04qS6Bz+aEGUvAMd/3881ixDKb5ZqHMkgnSeFpHzvFlpt7N49n2Nn4kPebspT1nc5/KBHvcrL1GLbpEN0rZsNq2+nSa59RwAbn2kwIGpPDPkuX73b7Vq7nUaQdSpSQZ6tR4Fod+lv8ATmdeC0vSm8u07RWFYvwFjsVNrbNpniBq7iTn8FrqlVznOe8kucSS4mS4kySStDDp9ruRUyZr4QqbY0+dvDzdber0RUdS9pAptpkujrFuIhwxBjX3cGl0Tf3YzidRKytfcAmWgOsSSAXNiQAReYMchMq0/scF9zLtIbAwum7mzhwyAZB+PcAFglZKdNhxYnYIFrFznGbCLAW1MLATopTIaKlZ6LHOwtDZvoLkkWBPd8SvlldD3b6NbW2GnU2fEyrRqPLpwH1zuqXwNI6oEwerzXjJk2Kz1CG50bnoDdgNaHP96Q/IWcCCIBuOY55r2N1p+hNpLmDEzDBwRBEECb8MvErbk8v4WTkk5S5NCEUlwZJRiUEpBcz2WCglYy9R6wCxN7fshBlJ8lY2VcQkTF8+qbEjIhKsJHmx5fFYSwnh+2ilA+yUKZRK8klyiVEolAXKJUSiUBcolRKJQFylKmUSgKlJxUyk4qQXKCfPNY8V/OaYQDefPb/CRfGfnTxQeJUFskHUT3fugKaT8EqjfPFYNu2ynRpuqVHhjG3LnGBy7TyXJt8d/am0zR2fFTo5E5VKo5/obyzOucLpjxub4PE5qK5PTb4ekBlGaOykVKos5+bKZ1A0e4cMgeMQuXV6z6jzUqOLnOMlzjJJWJjIVytLFijBFOc3IqUzayhErrZzozUngEEgniJiR26apOcTcjM5xEkASIFtR4rFKZdKWKMlR4Jyiwm5MmILr8TeFErJX2Z7AC9pbimJibG8jMd6x06bnGGtLjBMAEmAJJgaAAlLFG03f6HdtNanSEhryZcIkNb77o4CR2m3GO4dHbIKNJlMEnCAJgAuP6nYRnzXiPRSdpFN4ewjZ/eYS2C57iJLTm5sN7Lr3b6YJDryLi5jKLge9rms7U5HKW36FzDBKNlwNLa248+Kb3KQYUk+fqqp2KxKgscKpPegHCj1V9M/lknl2pgoCHmTHDh2fDNRjA5+eSdaoRYZxwmEU22uZ7vlyUg+iUSvg2DpajWfVZSqB7qTsNQD8rr255EdoPBfbKhqiSpRKmUnPA+2qgFyiVDSdf4TlAVKJUyiUBRKUpSlKAqVL3IUuvbxUgphtKc6qSU0AC9z4fdafebeihsTJqGXkdSk33nc/wClv9R+JsvOb4+kJlDFR2XDUrXDn506Z1/73cshrwXKdorvqvdUqvc97jJc4ySfOisYsDly+jjPKlwjZ7xbxV9tfiquhoPUpt9xnYNXR+Y37BZa1ohSE5V+KUVSKrbfZUolTKJXqyKLGU8Pry7vMpBSXKnuM8NYyF75KLASniy5KJRKWDPtW1VKjsdR7nu4ucXHjEnS58V0/wBF+74ZSO1VG9aqIYDpS4/5G/YBxXhN0egjte0MpkEUx16huPwwYIB4kjD48F3RoAAAsAIAFgAMgqmpyUtqO+GFvcyadIMDWsaGtaAAAIAAEAAaAK0u9JxVItDKSWLzwUPdCAsqgV8/rJ+v8LLiQgolGSRCT0JBvz8V4PeX0jez13UaNJtUMs5xcW9ce80QLgWE8Z4LYb+7zeyUcDD+PUBDOLGmzqn0HPsK42GqzhxbuWcMs64R2fdndqpsu116zdoD6FbGcFy7EX4gScur1xOsr1VSqB9lxj0edJVqW106HrCKbi8GmX4WhxGeHV0jLtXY6dLU3K55otS5PeNprgAXO/pHLPx+3xWVjAMv38VIqXI8+cla4nQaJSlEoByhKUSgGhKUSgAqWlInzyWn3i3kobGwGocVR3uUm3e86QNGzqfibKUm+EQ3Rtdr2llJhqVHhrGiS52Q88FyTfHf+ptE0dmxU6ORdlUqj/0byzOvBaXp3evaNseHVTDBiwMYSGtDhF5nEY1PE5ZLSgK5iwVzIrzy3whtaqlTKJVk4lSiVMolTYKlEqZRKWDLSqlpDmmCMiNFAKIy5+cldcOBh+IObDS1wIcIkRByiAI5qLBLbpSplew9G/Qfr6/rniaVA4gDk6qbtEcoDj2N4qJS2q2So26Pf7i9Cey7MA8fivh1Ti3PDT7GgnvLuK9FKjEk550WZKTk7ZdSpUZMSTVgLiePbMBZMSgkqSsL+/5JA3y+JSe8dnkoQNojWPPnznma6LD+O1fL6zI8Y+KyB+gN7c44ZdikGfh57l8nS3SbNnpPrVDDGCTxJ0aBqSSAO1ZxfsXH/SLvL7TW9TTP4NJxuPz1Mi7mBcDvOoXvHDc6PM5bUaHpfpOptVZ9eobnSbNaDDWNnMCdOZ4r5JUhOVoLhUU3ybndgU/aHH1NWsA0uptptaajXB7Cx5nqtwiZOQJXcMZIm4Ed/ZzXIPRe7/8AY4QJNJ17kgB9OYGXiNF1xoxHUxq42PY1U9Q/cWcXRnpkAAC/ZlzMrIpCarHYaEpQgGhJCAaFg2za6dJjqlV4YxokucYA88FyXfD0hVK80tlLqVLIv92pU+rG8szrFwvcIOXR5lJI6XvH0syhs1Sr6xjXBr8ElpmoAYaB+Y4oELg7tse+oa1Y+te6STUJOKQRccpBGggWiyxPrPLWsc4lrcWEEyG4yC+JykgFSrmLHtK857ip4eeKJUoXY5jlOVKJSwVKJUolLA5TlShLA5TLpuVKEBm2XZ31HtpsEveQ1o4kmAu8dAdFt2XZ2UW/lEud+t5u53echwgLw3or6Cz2yoOLKU+D3/No/wAl0cOVPPO3tLGKNKyXOPBTRp24AmYhZLWlUCq51AHgCoLjkArcsbQM58PugMTy7TIZzae8LH6wjMAE6TJ534ZeKzVOQ89hWBh1w3OpHHtPZl4qQZKcmYjuIN7TPNZKYA156XMR3rETpE/AL4unuk6WzUH16hMAQAM3u/KwTxPgJOidg0fpI3n9npez0nfjVRcg3p08i7k52Q7zoFyRghZtv22pXqvrVTL3mTwHAAaACAOxYlexw2oqzluY5RKUoXU8HrvRZ/rT/Zf/AM6a7FTy88AhCo6j5FnF8S0IQuB1BCEIASKEIDnvpo/0+z/3j/43LlTEIV3D8UV8vyMiEIXc4ghCEAIQhACEIQAhCEAIQhAd23L/ANBs39pvyW2dn54IQs6XyZcXSMjUHz4JoXk9ANVhfmewfVCEBiHu+H0Sq5O/7fqhClEGM/U/NeG9Lv8A0dn/ALjv+BQhe8fyR5n8Wc2ZkmhCvoqggJoQg//Z"/>
          <p:cNvSpPr>
            <a:spLocks noChangeAspect="1" noChangeArrowheads="1"/>
          </p:cNvSpPr>
          <p:nvPr/>
        </p:nvSpPr>
        <p:spPr bwMode="auto">
          <a:xfrm>
            <a:off x="1285875" y="697706"/>
            <a:ext cx="2286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th-TH" sz="2100" dirty="0">
              <a:solidFill>
                <a:prstClr val="black"/>
              </a:solidFill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1170384" y="939168"/>
            <a:ext cx="6858000" cy="55399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th-TH" sz="3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IT๙" pitchFamily="34" charset="-34"/>
                <a:cs typeface="TH SarabunIT๙" pitchFamily="34" charset="-34"/>
              </a:rPr>
              <a:t>ข้อ</a:t>
            </a:r>
            <a:r>
              <a:rPr lang="th-TH" sz="3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IT๙" pitchFamily="34" charset="-34"/>
                <a:cs typeface="TH SarabunIT๙" pitchFamily="34" charset="-34"/>
              </a:rPr>
              <a:t>สั่งการของผู้บังคับบัญชา</a:t>
            </a: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1143000" y="1506029"/>
            <a:ext cx="6858001" cy="55399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th-TH" sz="3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IT๙" pitchFamily="34" charset="-34"/>
                <a:cs typeface="TH SarabunIT๙" pitchFamily="34" charset="-34"/>
              </a:rPr>
              <a:t>งานสืบสวนสอบสวน(</a:t>
            </a:r>
            <a:r>
              <a:rPr lang="th-TH" sz="3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H SarabunIT๙" pitchFamily="34" charset="-34"/>
                <a:cs typeface="TH SarabunIT๙" pitchFamily="34" charset="-34"/>
              </a:rPr>
              <a:t>สส</a:t>
            </a:r>
            <a:r>
              <a:rPr lang="th-TH" sz="3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IT๙" pitchFamily="34" charset="-34"/>
                <a:cs typeface="TH SarabunIT๙" pitchFamily="34" charset="-34"/>
              </a:rPr>
              <a:t>)</a:t>
            </a:r>
          </a:p>
        </p:txBody>
      </p:sp>
      <p:sp>
        <p:nvSpPr>
          <p:cNvPr id="10" name="สี่เหลี่ยมมุมมน 9"/>
          <p:cNvSpPr/>
          <p:nvPr/>
        </p:nvSpPr>
        <p:spPr>
          <a:xfrm>
            <a:off x="2627784" y="5018331"/>
            <a:ext cx="4286280" cy="1022747"/>
          </a:xfrm>
          <a:prstGeom prst="roundRect">
            <a:avLst/>
          </a:prstGeom>
          <a:noFill/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68540" tIns="34269" rIns="68540" bIns="34269" anchor="ctr"/>
          <a:lstStyle/>
          <a:p>
            <a:pPr algn="ctr">
              <a:defRPr/>
            </a:pPr>
            <a:r>
              <a:rPr lang="th-TH" sz="2700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พลตำรวจเอก เดชณรงค์  สุทธิชาญบัญชา</a:t>
            </a:r>
          </a:p>
          <a:p>
            <a:pPr algn="ctr">
              <a:defRPr/>
            </a:pPr>
            <a:r>
              <a:rPr lang="th-TH" sz="2700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รอง </a:t>
            </a:r>
            <a:r>
              <a:rPr lang="th-TH" sz="2700" b="1" kern="0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ผบ.ตร</a:t>
            </a:r>
            <a:r>
              <a:rPr lang="th-TH" sz="2700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.(</a:t>
            </a:r>
            <a:r>
              <a:rPr lang="th-TH" sz="2700" b="1" kern="0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สส</a:t>
            </a:r>
            <a:r>
              <a:rPr lang="th-TH" sz="2700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)</a:t>
            </a:r>
          </a:p>
        </p:txBody>
      </p:sp>
      <p:pic>
        <p:nvPicPr>
          <p:cNvPr id="12" name="Picture 34" descr="http://www.muang.chainat.police.go.th/images/images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2873"/>
          <a:stretch/>
        </p:blipFill>
        <p:spPr bwMode="auto">
          <a:xfrm>
            <a:off x="7164288" y="4613960"/>
            <a:ext cx="2107816" cy="1831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80221" y="2105025"/>
            <a:ext cx="2568129" cy="2913307"/>
          </a:xfrm>
          <a:prstGeom prst="rect">
            <a:avLst/>
          </a:prstGeom>
        </p:spPr>
      </p:pic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28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63578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3805"/>
            <a:ext cx="7772400" cy="976923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sz="5400" b="1" dirty="0" smtClean="0">
                <a:solidFill>
                  <a:srgbClr val="000066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Police Data Center (PDC)</a:t>
            </a:r>
            <a:endParaRPr lang="th-TH" sz="5400" b="1" dirty="0">
              <a:solidFill>
                <a:srgbClr val="000066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4" name="ชื่อเรื่องรอง 2"/>
          <p:cNvSpPr txBox="1">
            <a:spLocks/>
          </p:cNvSpPr>
          <p:nvPr/>
        </p:nvSpPr>
        <p:spPr>
          <a:xfrm>
            <a:off x="0" y="1268760"/>
            <a:ext cx="9144000" cy="1512168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h-TH" sz="3600" b="1" dirty="0" smtClean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1. ปัจจุบันหน่วยรายงานข้อมูลตัวเลขสถิติหมายจับ    </a:t>
            </a:r>
            <a:r>
              <a:rPr lang="en-US" sz="3600" b="1" i="1" u="sng" dirty="0" smtClean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91,921</a:t>
            </a:r>
            <a:r>
              <a:rPr lang="en-US" sz="3600" b="1" dirty="0" smtClean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th-TH" sz="3600" b="1" dirty="0" smtClean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หมาย</a:t>
            </a:r>
          </a:p>
          <a:p>
            <a:pPr algn="l"/>
            <a:r>
              <a:rPr lang="th-TH" sz="3600" b="1" dirty="0" smtClean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			ข้อมูลที่บันทึกในระบบ </a:t>
            </a:r>
            <a:r>
              <a:rPr lang="en-US" sz="3600" b="1" dirty="0" smtClean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PDC  </a:t>
            </a:r>
            <a:r>
              <a:rPr lang="en-US" sz="4000" b="1" i="1" u="sng" dirty="0" smtClean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104,523</a:t>
            </a:r>
            <a:r>
              <a:rPr lang="en-US" sz="3600" b="1" dirty="0" smtClean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th-TH" sz="3600" b="1" dirty="0" smtClean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หมาย</a:t>
            </a:r>
            <a:endParaRPr lang="th-TH" sz="3600" b="1" dirty="0">
              <a:solidFill>
                <a:srgbClr val="FFFF0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5" name="ชื่อเรื่องรอง 4"/>
          <p:cNvSpPr>
            <a:spLocks noGrp="1"/>
          </p:cNvSpPr>
          <p:nvPr>
            <p:ph type="subTitle" idx="1"/>
          </p:nvPr>
        </p:nvSpPr>
        <p:spPr>
          <a:xfrm>
            <a:off x="1403648" y="3284984"/>
            <a:ext cx="6400800" cy="1296144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r>
              <a:rPr lang="th-TH" sz="5400" b="1" dirty="0" smtClean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ขอให้จัดทำข้อมูลให้ถูกต้อง ตรงกัน</a:t>
            </a:r>
            <a:endParaRPr lang="th-TH" sz="5400" b="1" dirty="0">
              <a:solidFill>
                <a:srgbClr val="FF000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3" name="ตัวแทน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29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2166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16" descr="data:image/jpeg;base64,/9j/4AAQSkZJRgABAQAAAQABAAD/2wCEAAkGBxITEhUSEhIWFhUXGBcYGBcXFhUVFxUWFxUYFxUWGBUYHSggGBolHRUVITEhJSorLi4uFx8zODMtNygtLisBCgoKDg0OGhAQGy0lICAtLS0tLS0tLS0tLy0tLS0tLS0tLS0tLS0tLS0tLS0tLS0tLS0tLS0tLS0tLS0tLS01Lf/AABEIALEBHAMBIgACEQEDEQH/xAAcAAADAAMBAQEAAAAAAAAAAAAAAQIDBQcGBAj/xAA/EAABAwIDBAYIBQMDBQEAAAABAAIRAyESMUEEBlFhBSJxgZHwBxMUMqGxwdEjQlLh8WJzgjSisjNys8LSJP/EABoBAQADAQEBAAAAAAAAAAAAAAABBAUDAgb/xAAoEQACAgEEAQMEAwEAAAAAAAAAAQIRAwQSITFBEyIyUWFxsQWR0SP/2gAMAwEAAhEDEQA/APo3J6UZsu0Gq+XTSe0NYJc55ewhom1w03mF2HZ9oFRjXtmHNDhILTBAIkG4zFiuAUS64GRAxGAYAcLkwS28ZL324O9XubJUaY92m6S4zmZmwb32loA4bP8AI6dy/wCkfHf4M3SZlH2M6IWAXAude2AfkPBGDXvsdftkqTWMaQ0oQhANI3QkUBrOmehNmrtJrUmusOsBD4BmA8QQO9eC9IGwOdVaRRwua2Ja4OD2NHUDR7xcAHTa0a5rplZmJpbJEgiQYIkRIPFIgTMXGR/fvPirGDUSxST7o45cMZqjhG01qVhTxERcuDc9CI0iM18UrqW9m5bKs1aADKurcmPN8v0Ge4/Fcw2ig+m4se0tc2xBsQt/S6iGWPHf0MrNhlB8kykkhWrONFJSkiUFDlEpIlBQ0JIlBQ5RKUoQUdr3H6e9q2cFx/Fpw2pzMdV/+Q+IK9CuG7o9OHZNobUJ/Dd1ag/oJzji038Rqu4NcCAQZBuCMiDkV81rtP6WTjp9f4bGmy+pDntFISQqZZJqVWiASBiOEXiTBMDnDSe5FVxAkNJysIGovc6fRMtBi2WXIxFu4nxQSgJi6klWkVIERqvHekTd311P2imPxaY6wAu+mLkcy25HKRwXsHTBgib3iYOltVNMGBiIm0kAgExcwT9SumLLLFNTj4OeSCnFxZ+fJRK9Tv8A7u+zVfW0x+DVJiMmPzLOQNyO8aLysr6jFljkgpx8mLPG4ScWOUJShdLPFG/3T2L1u1+oqEtDmuY8MLWSARLNAes0AgAzw1HUOit1Nk2d4qUqRDxPWL3uN87EwtWNwdmBL/WVjUL2v9ZjAcCDLowBoGK8nPULfbXtdPZaQLy7C3C0T6yo49/Wc4wDn4r53Van1X7G+eGjWwYdi9yX5NihfLsO1tq021GzDhImx7xoeWi+iVQLZSJUykEBcqCPMlEpEoBEJOHJMlYHVTlhPeW/dSQB4+ELU7wbvUdrZFRsPA6tQRiby5t5H53W0x6x9VDqp4LpCUou4vk8yipKmcY6e6CrbK/DUEtPuvHuu+x5G/zWrldv2ug2o0sqsDmOzaSCO3kuc70bnvoTUoTUpZlub6Y5/qbzz48Vt6bXKftnw/2ZmbTOPMejy0olTKJV+yqVKJUyiUsFSiVMolLJKlEqZRKWCpXU/Rh096ykdleevSEs/qpTEf4kgdhauVSvr6J6Rfs9Zlan7zDMaOGTmnkQSO9V9VhWbG4+fB1w5PTnZ+g0pXy9HbcyvSZWpmWPaHD6g8CDIPML6F8y1TpmynfJUolYdqY4tIY/A45Owh0c8JsVkJUEjJU4kiUSpBcqSkUpQHybf0a2vQdQrdYOEExEHMOA0IMHuXEOmOjn7NWfRqe8056OafdcORH20Xe2OkA6FeW3+3d9qo+spt/GpglsfnZm5nbqOfar+h1PpT2vplTVYd8bXaOQyiVMolb9mWfoqVrOm+iRtApj1j6Zp1BUBZAJIBaQTmAQ5w6pBvmtiSlK+RTado3mr4Zj2PZ202NptmGiBiJcY5k3KzyolOUZJUoUyiVAIe92jZHaPlIWJ1V/6D/tHxxH5LPKlxUpkGAF5zEd/wBjClodOUdmqzlEqbFGBzHcfn9/osRpTqPCfsvpeolTZFGMUeZ/2hW2lzTnXtWQJYo8RvNuQyriq7NDKkyWZMfP/B3wOvFc32ig+m4sqNLXNMFrhBB7F3x7RM65LTbx7u0tqbFQQ4WbUHvN/wDpvIrQ02ucPbPlFTNpVLmPZxiUStj0/wBBVtkfhqjqn3Xj3X9nA8jf5rVyteM1JWnwZ7i06ZcolRKJXqyKLlEqJRKWDI8AZGcuPDK6UqtmLcQxZWzmMwTMXykd6xg/XL4KLJo9/wCi3p/A87I89V5LqfJ8S5n+QE9oPFdPlfnYbXUlhDoLIwERLYdiEd5ldz3Z6X9q2anWiC4Q4aB7TDo5SJHasb+QwbZeovPf5NHSZLWx+DayglTKJWaXBkoUlEqQMFYWbPFV1TG6HNa3BbCC0uOIaycUHsCzSiUsFSlKjEqlQDlnpJ3c9TU9qpD8OoeuBkyodex3zniF4iV+g9t2RlWm6lUEseC1w5H5HWeS4ZvF0Q/ZK7qLpIF2uj32HJ1uwgjQgrc0Gp3x2S7X6MzVYdr3LpneZSlSSiVhmmUnKxlVKAqUSplKUAy5Sfihzko4qQEolBUBCBvKjsQ9ymFIKeE8Sgq5QCqOtPBN4m30UOy+HhmhhIHHj2g+fBAYdu2RlVvqqjQ9jsw7lryzz+S5jvXuY/Z5qUZqUtRm+n2j8zefjxXVWOkz2j5JOZ1p8i1/PJWMOolifHX0OWXDHIuT8+ynK6VvXuQ2riq7MAypm5mTH9n6HHwPK5XNtoovY4se0tc0wWuEEHsW1h1Ecqtf0ZuTFKD5EXBEqJTDrH7cOemZXWzmUCgnSbZ/dRKybPQc8w2OZc5rGiTF3OIARsmhYl6rcPeF+zV206jiKFWxBsGl3u1BykQTwPJaToXoavtdQsotxEAFziQGtGQk92kmyxdM9F1NmqmjVw4wBIaZEOuLwNPmuOTZkTxtnuG6PvR+g0pXkdxt4RV2ZzK7w2ps4io5zgAaYBw1C6coBBPKdV6ehXD2tewgsIkOBkOBEtIOoIMyvn543CTT8GtGakk0Zykvl2xmNjmRIc1zYktkER72navoleT0VKJUyglQBolYTXaC1pIDnTAnPD70cYlZCpBYKTqYOYB7QClKJQCJSBSlRVphzS0zBBBglpgiDBFweYUAvHeP4tGveqlQ0QABpbU/E5pygKlEqZRKAYGqCUpSlAOVLikUpUgkpypchSQW1KOCUplQCMQuPOkz4Jg89Y7fMo1nlfvskGZaKQZKbe42+Q+yh8/HxKZccviFDn2ynS3h+yAVQnK+gnQ3y46fFaPp7d6jtbTjaWvA6tURIzsf1N5HjZbyoeUyQPPIWXz7VlODHEdW0kg2iSAIzXuEnF2jzKKapnF+muhq2yuw1W2JOF4nC8DgePI37rrXLuu0UGVqbm1Wtew2LTf5ZEcRr3Ll+9W6D9nBq0pfRzP6qYmOt+oc/HitXBq1P2y4ZQy4HHldHmzEG99OYvJnw8VMqJRKuWcKNl0P01X2V+Og+Dq03a8DRzdczzE2IUdKdNV9pc11d2ItaWgwBaSb8Tf4L4ESvGyO7dXJO51Xgz0KxbiAc5rXDC/CYLmEjE3gZjI2sux7l7Qz2ZraT3PbHUxAfhgDC2mTmSMNzELioW+3X6bdQqAOccAMkYsORm9u23FcNVi9SPHZ1wT2S5Oz7NSfHXc0nESCBECZAP3X0vbIgz3Eg+Iuvj2faMbQ5uRvyg3vzX0h/n4rFZpIyBfCKu0e04cDDs5pyHzD21A6CwiesCDMgCIK+uUnOOgnvi2pUIMyBycrBSDxixOBBPVgYYbo3Myeds8leJCSy5MFYpQXoCpRKiUSoBUpyolEoCpTlRKJQFSiVMolAMpJSglAIoBSJSBUgsFIHVIolAIumfD90nusOP7hIjUIaZnw896EGWFgriDAzMQPPYsgKnnr/CAlziBz48B2JRNgVZyWOtxmO/JSBNpAfU5SZkdw0WFzzJBAjITJknORGWXiVV2gNaLZ5wSf5XwdEbTXqMJr0PUvxEYMYfI0cHN1ieGS9L6nlnh9/N3aVE06tJgax7/VuBeWgvIsesIYLOkzFgdSvKCkw9UXOIDGXMa0TAcCDYjEbOxAZns9tvzvJs1Rh2VlQPdiBe6XYGimMeHEPeLiMFjm7NeJ6QdQJcaReGFwwNdhLmgN65OExnGgm3ArV085OCUijlit3BG0EgNaagc0XEOxAFwBy0OUjIEZ5r5ycuOv0VioQyNLgjEYc6ZDoFiQDrwWCVYTOLLDllpHrXMX062vxXzys1QRhNribWiDF7Z2UtijrG5HSYLG0CHYg3GCYjRpaY1kzOR0XsVzv0dvBl2LETHMgXOHskuOWZ5LoWJYmoVTdGlidxKYbcPotXtHQVN9b1/ra7XYg6G16gZIgf8ATnDBAg21K2WJILkm10dGkzBRq1TUqNfTaKYw+rcHyXyOuHNjqkHuIIX0uSBUkqLBZKmOU+CMSg349yEmWUSolEqAXKJUSiUBcolRKJQFSiVMolAOUSplEoBoCSRUgpBKQKCUA5ssb/t80ypc6baoCsfnzojH5+qhx04qS6Bz+aEGUvAMd/3881ixDKb5ZqHMkgnSeFpHzvFlpt7N49n2Nn4kPebspT1nc5/KBHvcrL1GLbpEN0rZsNq2+nSa59RwAbn2kwIGpPDPkuX73b7Vq7nUaQdSpSQZ6tR4Fod+lv8ATmdeC0vSm8u07RWFYvwFjsVNrbNpniBq7iTn8FrqlVznOe8kucSS4mS4kySStDDp9ruRUyZr4QqbY0+dvDzdber0RUdS9pAptpkujrFuIhwxBjX3cGl0Tf3YzidRKytfcAmWgOsSSAXNiQAReYMchMq0/scF9zLtIbAwum7mzhwyAZB+PcAFglZKdNhxYnYIFrFznGbCLAW1MLATopTIaKlZ6LHOwtDZvoLkkWBPd8SvlldD3b6NbW2GnU2fEyrRqPLpwH1zuqXwNI6oEwerzXjJk2Kz1CG50bnoDdgNaHP96Q/IWcCCIBuOY55r2N1p+hNpLmDEzDBwRBEECb8MvErbk8v4WTkk5S5NCEUlwZJRiUEpBcz2WCglYy9R6wCxN7fshBlJ8lY2VcQkTF8+qbEjIhKsJHmx5fFYSwnh+2ilA+yUKZRK8klyiVEolAXKJUSiUBcolRKJQFylKmUSgKlJxUyk4qQXKCfPNY8V/OaYQDefPb/CRfGfnTxQeJUFskHUT3fugKaT8EqjfPFYNu2ynRpuqVHhjG3LnGBy7TyXJt8d/am0zR2fFTo5E5VKo5/obyzOucLpjxub4PE5qK5PTb4ekBlGaOykVKos5+bKZ1A0e4cMgeMQuXV6z6jzUqOLnOMlzjJJWJjIVytLFijBFOc3IqUzayhErrZzozUngEEgniJiR26apOcTcjM5xEkASIFtR4rFKZdKWKMlR4Jyiwm5MmILr8TeFErJX2Z7AC9pbimJibG8jMd6x06bnGGtLjBMAEmAJJgaAAlLFG03f6HdtNanSEhryZcIkNb77o4CR2m3GO4dHbIKNJlMEnCAJgAuP6nYRnzXiPRSdpFN4ewjZ/eYS2C57iJLTm5sN7Lr3b6YJDryLi5jKLge9rms7U5HKW36FzDBKNlwNLa248+Kb3KQYUk+fqqp2KxKgscKpPegHCj1V9M/lknl2pgoCHmTHDh2fDNRjA5+eSdaoRYZxwmEU22uZ7vlyUg+iUSvg2DpajWfVZSqB7qTsNQD8rr255EdoPBfbKhqiSpRKmUnPA+2qgFyiVDSdf4TlAVKJUyiUBRKUpSlKAqVL3IUuvbxUgphtKc6qSU0AC9z4fdafebeihsTJqGXkdSk33nc/wClv9R+JsvOb4+kJlDFR2XDUrXDn506Z1/73cshrwXKdorvqvdUqvc97jJc4ySfOisYsDly+jjPKlwjZ7xbxV9tfiquhoPUpt9xnYNXR+Y37BZa1ohSE5V+KUVSKrbfZUolTKJXqyKLGU8Pry7vMpBSXKnuM8NYyF75KLASniy5KJRKWDPtW1VKjsdR7nu4ucXHjEnS58V0/wBF+74ZSO1VG9aqIYDpS4/5G/YBxXhN0egjte0MpkEUx16huPwwYIB4kjD48F3RoAAAsAIAFgAMgqmpyUtqO+GFvcyadIMDWsaGtaAAAIAAEAAaAK0u9JxVItDKSWLzwUPdCAsqgV8/rJ+v8LLiQgolGSRCT0JBvz8V4PeX0jez13UaNJtUMs5xcW9ce80QLgWE8Z4LYb+7zeyUcDD+PUBDOLGmzqn0HPsK42GqzhxbuWcMs64R2fdndqpsu116zdoD6FbGcFy7EX4gScur1xOsr1VSqB9lxj0edJVqW106HrCKbi8GmX4WhxGeHV0jLtXY6dLU3K55otS5PeNprgAXO/pHLPx+3xWVjAMv38VIqXI8+cla4nQaJSlEoByhKUSgGhKUSgAqWlInzyWn3i3kobGwGocVR3uUm3e86QNGzqfibKUm+EQ3Rtdr2llJhqVHhrGiS52Q88FyTfHf+ptE0dmxU6ORdlUqj/0byzOvBaXp3evaNseHVTDBiwMYSGtDhF5nEY1PE5ZLSgK5iwVzIrzy3whtaqlTKJVk4lSiVMolTYKlEqZRKWDLSqlpDmmCMiNFAKIy5+cldcOBh+IObDS1wIcIkRByiAI5qLBLbpSplew9G/Qfr6/rniaVA4gDk6qbtEcoDj2N4qJS2q2So26Pf7i9Cey7MA8fivh1Ti3PDT7GgnvLuK9FKjEk550WZKTk7ZdSpUZMSTVgLiePbMBZMSgkqSsL+/5JA3y+JSe8dnkoQNojWPPnznma6LD+O1fL6zI8Y+KyB+gN7c44ZdikGfh57l8nS3SbNnpPrVDDGCTxJ0aBqSSAO1ZxfsXH/SLvL7TW9TTP4NJxuPz1Mi7mBcDvOoXvHDc6PM5bUaHpfpOptVZ9eobnSbNaDDWNnMCdOZ4r5JUhOVoLhUU3ybndgU/aHH1NWsA0uptptaajXB7Cx5nqtwiZOQJXcMZIm4Ed/ZzXIPRe7/8AY4QJNJ17kgB9OYGXiNF1xoxHUxq42PY1U9Q/cWcXRnpkAAC/ZlzMrIpCarHYaEpQgGhJCAaFg2za6dJjqlV4YxokucYA88FyXfD0hVK80tlLqVLIv92pU+rG8szrFwvcIOXR5lJI6XvH0syhs1Sr6xjXBr8ElpmoAYaB+Y4oELg7tse+oa1Y+te6STUJOKQRccpBGggWiyxPrPLWsc4lrcWEEyG4yC+JykgFSrmLHtK857ip4eeKJUoXY5jlOVKJSwVKJUolLA5TlShLA5TLpuVKEBm2XZ31HtpsEveQ1o4kmAu8dAdFt2XZ2UW/lEud+t5u53echwgLw3or6Cz2yoOLKU+D3/No/wAl0cOVPPO3tLGKNKyXOPBTRp24AmYhZLWlUCq51AHgCoLjkArcsbQM58PugMTy7TIZzae8LH6wjMAE6TJ534ZeKzVOQ89hWBh1w3OpHHtPZl4qQZKcmYjuIN7TPNZKYA156XMR3rETpE/AL4unuk6WzUH16hMAQAM3u/KwTxPgJOidg0fpI3n9npez0nfjVRcg3p08i7k52Q7zoFyRghZtv22pXqvrVTL3mTwHAAaACAOxYlexw2oqzluY5RKUoXU8HrvRZ/rT/Zf/AM6a7FTy88AhCo6j5FnF8S0IQuB1BCEIASKEIDnvpo/0+z/3j/43LlTEIV3D8UV8vyMiEIXc4ghCEAIQhACEIQAhCEAIQhAd23L/ANBs39pvyW2dn54IQs6XyZcXSMjUHz4JoXk9ANVhfmewfVCEBiHu+H0Sq5O/7fqhClEGM/U/NeG9Lv8A0dn/ALjv+BQhe8fyR5n8Wc2ZkmhCvoqggJoQg//Z"/>
          <p:cNvSpPr>
            <a:spLocks noChangeAspect="1" noChangeArrowheads="1"/>
          </p:cNvSpPr>
          <p:nvPr/>
        </p:nvSpPr>
        <p:spPr bwMode="auto">
          <a:xfrm>
            <a:off x="1285875" y="-212725"/>
            <a:ext cx="228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h-TH">
              <a:solidFill>
                <a:srgbClr val="000000"/>
              </a:solidFill>
              <a:cs typeface="TH SarabunIT๙" pitchFamily="34" charset="-34"/>
            </a:endParaRPr>
          </a:p>
        </p:txBody>
      </p:sp>
      <p:sp>
        <p:nvSpPr>
          <p:cNvPr id="3" name="มนมุมสี่เหลี่ยมผืนผ้าด้านเดียวกัน 2"/>
          <p:cNvSpPr/>
          <p:nvPr/>
        </p:nvSpPr>
        <p:spPr>
          <a:xfrm>
            <a:off x="963216" y="225426"/>
            <a:ext cx="7018734" cy="741363"/>
          </a:xfrm>
          <a:prstGeom prst="round2SameRect">
            <a:avLst/>
          </a:prstGeom>
          <a:solidFill>
            <a:schemeClr val="bg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เรื่องที่ประธานสั่งการ</a:t>
            </a:r>
          </a:p>
        </p:txBody>
      </p:sp>
      <p:sp>
        <p:nvSpPr>
          <p:cNvPr id="7" name="สี่เหลี่ยมมุมมน 9"/>
          <p:cNvSpPr/>
          <p:nvPr/>
        </p:nvSpPr>
        <p:spPr>
          <a:xfrm>
            <a:off x="1936846" y="5301208"/>
            <a:ext cx="5334000" cy="1155700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91386" tIns="45692" rIns="91386" bIns="45692" anchor="ctr"/>
          <a:lstStyle/>
          <a:p>
            <a:pPr algn="ctr">
              <a:defRPr/>
            </a:pPr>
            <a:r>
              <a:rPr lang="th-TH" sz="4000" b="1" kern="0" dirty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พลตำรวจเอก จักรทิพย์ ชัยจินดา</a:t>
            </a:r>
          </a:p>
          <a:p>
            <a:pPr algn="ctr">
              <a:defRPr/>
            </a:pPr>
            <a:r>
              <a:rPr lang="th-TH" sz="2800" b="1" kern="0" dirty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ผู้บัญชาการตำรวจแห่งชาติ</a:t>
            </a:r>
          </a:p>
        </p:txBody>
      </p:sp>
      <p:pic>
        <p:nvPicPr>
          <p:cNvPr id="8" name="รูปภาพ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5707" y="1119352"/>
            <a:ext cx="3240830" cy="38938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88401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ตาราง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221995"/>
              </p:ext>
            </p:extLst>
          </p:nvPr>
        </p:nvGraphicFramePr>
        <p:xfrm>
          <a:off x="6772" y="836717"/>
          <a:ext cx="9096285" cy="6034976"/>
        </p:xfrm>
        <a:graphic>
          <a:graphicData uri="http://schemas.openxmlformats.org/drawingml/2006/table">
            <a:tbl>
              <a:tblPr/>
              <a:tblGrid>
                <a:gridCol w="955097"/>
                <a:gridCol w="2586080"/>
                <a:gridCol w="2652358"/>
                <a:gridCol w="2902750"/>
              </a:tblGrid>
              <a:tr h="602802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บช</a:t>
                      </a:r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.</a:t>
                      </a:r>
                    </a:p>
                  </a:txBody>
                  <a:tcPr marL="6896" marR="6896" marT="68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ea typeface="+mn-ea"/>
                          <a:cs typeface="TH SarabunIT๙" pitchFamily="34" charset="-34"/>
                        </a:rPr>
                        <a:t>หมาย ในระบบ</a:t>
                      </a: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ea typeface="+mn-ea"/>
                          <a:cs typeface="TH SarabunIT๙" pitchFamily="34" charset="-34"/>
                        </a:rPr>
                        <a:t> PDC </a:t>
                      </a:r>
                      <a: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ea typeface="+mn-ea"/>
                          <a:cs typeface="TH SarabunIT๙" pitchFamily="34" charset="-34"/>
                        </a:rPr>
                        <a:t/>
                      </a:r>
                      <a:b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ea typeface="+mn-ea"/>
                          <a:cs typeface="TH SarabunIT๙" pitchFamily="34" charset="-34"/>
                        </a:rPr>
                      </a:br>
                      <a: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ea typeface="+mn-ea"/>
                          <a:cs typeface="TH SarabunIT๙" pitchFamily="34" charset="-34"/>
                        </a:rPr>
                        <a:t>ประจำวันที่ 28 มี.ค.61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896" marR="6896" marT="68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kern="1200" dirty="0" smtClean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ea typeface="+mn-ea"/>
                          <a:cs typeface="TH SarabunIT๙" pitchFamily="34" charset="-34"/>
                        </a:rPr>
                        <a:t>หน่วยรายงานเข้ามา </a:t>
                      </a:r>
                      <a:r>
                        <a:rPr lang="th-TH" sz="2400" b="1" kern="1200" dirty="0" err="1" smtClean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ea typeface="+mn-ea"/>
                          <a:cs typeface="TH SarabunIT๙" pitchFamily="34" charset="-34"/>
                        </a:rPr>
                        <a:t>ตร</a:t>
                      </a:r>
                      <a:r>
                        <a:rPr lang="th-TH" sz="2400" b="1" kern="1200" dirty="0" smtClean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ea typeface="+mn-ea"/>
                          <a:cs typeface="TH SarabunIT๙" pitchFamily="34" charset="-34"/>
                        </a:rPr>
                        <a:t>.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896" marR="6896" marT="68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เปรียบเทียบส่วนต่าง</a:t>
                      </a:r>
                    </a:p>
                  </a:txBody>
                  <a:tcPr marL="6896" marR="6896" marT="68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</a:tr>
              <a:tr h="451540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ภ.1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6896" marR="6896" marT="68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11,196</a:t>
                      </a:r>
                    </a:p>
                  </a:txBody>
                  <a:tcPr marL="6896" marR="6896" marT="68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9,140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2,056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451540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ภ.2</a:t>
                      </a:r>
                    </a:p>
                  </a:txBody>
                  <a:tcPr marL="6896" marR="6896" marT="68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10,770</a:t>
                      </a:r>
                    </a:p>
                  </a:txBody>
                  <a:tcPr marL="6896" marR="6896" marT="68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9,045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1,725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451540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ภ.3</a:t>
                      </a:r>
                    </a:p>
                  </a:txBody>
                  <a:tcPr marL="6896" marR="6896" marT="68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6,322</a:t>
                      </a:r>
                    </a:p>
                  </a:txBody>
                  <a:tcPr marL="6896" marR="6896" marT="68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5,390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932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451540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ภ.4</a:t>
                      </a:r>
                    </a:p>
                  </a:txBody>
                  <a:tcPr marL="6896" marR="6896" marT="68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12,177</a:t>
                      </a:r>
                    </a:p>
                  </a:txBody>
                  <a:tcPr marL="6896" marR="6896" marT="68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11,544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633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451540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ภ.5</a:t>
                      </a:r>
                    </a:p>
                  </a:txBody>
                  <a:tcPr marL="6896" marR="6896" marT="68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9,012</a:t>
                      </a:r>
                    </a:p>
                  </a:txBody>
                  <a:tcPr marL="6896" marR="6896" marT="68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7,154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1,858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451540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ภ.6</a:t>
                      </a:r>
                    </a:p>
                  </a:txBody>
                  <a:tcPr marL="6896" marR="6896" marT="68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7,084</a:t>
                      </a:r>
                    </a:p>
                  </a:txBody>
                  <a:tcPr marL="6896" marR="6896" marT="68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5,080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2,004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451540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ภ.7</a:t>
                      </a:r>
                    </a:p>
                  </a:txBody>
                  <a:tcPr marL="6896" marR="6896" marT="68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10,576</a:t>
                      </a:r>
                    </a:p>
                  </a:txBody>
                  <a:tcPr marL="6896" marR="6896" marT="68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9,457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1,119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451540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ภ.8</a:t>
                      </a:r>
                    </a:p>
                  </a:txBody>
                  <a:tcPr marL="6896" marR="6896" marT="68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10,006</a:t>
                      </a:r>
                    </a:p>
                  </a:txBody>
                  <a:tcPr marL="6896" marR="6896" marT="68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9,505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501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451540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ภ.9</a:t>
                      </a:r>
                    </a:p>
                  </a:txBody>
                  <a:tcPr marL="6896" marR="6896" marT="68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9,906</a:t>
                      </a:r>
                    </a:p>
                  </a:txBody>
                  <a:tcPr marL="6896" marR="6896" marT="68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8,023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1,883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451540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บช.น</a:t>
                      </a:r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.</a:t>
                      </a:r>
                    </a:p>
                  </a:txBody>
                  <a:tcPr marL="6896" marR="6896" marT="68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16,268</a:t>
                      </a:r>
                    </a:p>
                  </a:txBody>
                  <a:tcPr marL="6896" marR="6896" marT="68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16,419    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                                                       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151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451540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บช.ก</a:t>
                      </a:r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.</a:t>
                      </a:r>
                    </a:p>
                  </a:txBody>
                  <a:tcPr marL="6896" marR="6896" marT="68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1,215</a:t>
                      </a:r>
                    </a:p>
                  </a:txBody>
                  <a:tcPr marL="6896" marR="6896" marT="68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1,164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451540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รวม</a:t>
                      </a:r>
                    </a:p>
                  </a:txBody>
                  <a:tcPr marL="6896" marR="6896" marT="68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104,532</a:t>
                      </a:r>
                    </a:p>
                  </a:txBody>
                  <a:tcPr marL="6896" marR="6896" marT="689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91,921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12,913</a:t>
                      </a:r>
                      <a:endParaRPr lang="th-TH" sz="2800" b="1" i="0" u="none" strike="noStrike" dirty="0">
                        <a:solidFill>
                          <a:srgbClr val="FF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</a:tr>
            </a:tbl>
          </a:graphicData>
        </a:graphic>
      </p:graphicFrame>
      <p:sp>
        <p:nvSpPr>
          <p:cNvPr id="4" name="กล่องข้อความ 3"/>
          <p:cNvSpPr txBox="1"/>
          <p:nvPr/>
        </p:nvSpPr>
        <p:spPr>
          <a:xfrm>
            <a:off x="6772" y="26125"/>
            <a:ext cx="9113412" cy="810587"/>
          </a:xfrm>
          <a:prstGeom prst="rect">
            <a:avLst/>
          </a:prstGeom>
          <a:gradFill flip="none" rotWithShape="1">
            <a:gsLst>
              <a:gs pos="0">
                <a:srgbClr val="825600"/>
              </a:gs>
              <a:gs pos="9000">
                <a:srgbClr val="FFA800"/>
              </a:gs>
              <a:gs pos="16000">
                <a:srgbClr val="825600"/>
              </a:gs>
              <a:gs pos="19000">
                <a:srgbClr val="D98F00"/>
              </a:gs>
              <a:gs pos="60000">
                <a:srgbClr val="FFA800"/>
              </a:gs>
              <a:gs pos="65000">
                <a:srgbClr val="825600"/>
              </a:gs>
              <a:gs pos="72000">
                <a:srgbClr val="FFA800"/>
              </a:gs>
              <a:gs pos="93000">
                <a:srgbClr val="825600"/>
              </a:gs>
              <a:gs pos="100000">
                <a:srgbClr val="FFA800"/>
              </a:gs>
            </a:gsLst>
            <a:lin ang="2700000" scaled="1"/>
            <a:tileRect/>
          </a:gradFill>
          <a:ln w="76200">
            <a:solidFill>
              <a:srgbClr val="FFC000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2439">
              <a:defRPr/>
            </a:pP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POLICE DATA CENTER </a:t>
            </a:r>
            <a:r>
              <a:rPr lang="th-TH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(</a:t>
            </a:r>
            <a:r>
              <a:rPr 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PDC</a:t>
            </a:r>
            <a:r>
              <a:rPr lang="th-TH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)</a:t>
            </a:r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30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52461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3805"/>
            <a:ext cx="7772400" cy="976923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sz="5400" b="1" dirty="0" smtClean="0">
                <a:solidFill>
                  <a:srgbClr val="000066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Police Data Center (PDC)</a:t>
            </a:r>
            <a:endParaRPr lang="th-TH" sz="5400" b="1" dirty="0">
              <a:solidFill>
                <a:srgbClr val="000066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4" name="ชื่อเรื่องรอง 2"/>
          <p:cNvSpPr txBox="1">
            <a:spLocks/>
          </p:cNvSpPr>
          <p:nvPr/>
        </p:nvSpPr>
        <p:spPr>
          <a:xfrm>
            <a:off x="0" y="1268760"/>
            <a:ext cx="9144000" cy="792088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h-TH" sz="4000" b="1" dirty="0" smtClean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2. กองทุนเพื่อการสืบสวนและสอบสวนคดีอาญา </a:t>
            </a:r>
            <a:r>
              <a:rPr lang="th-TH" sz="4000" b="1" dirty="0" err="1" smtClean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ตร</a:t>
            </a:r>
            <a:r>
              <a:rPr lang="th-TH" sz="4000" b="1" dirty="0" smtClean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</a:t>
            </a:r>
            <a:endParaRPr lang="th-TH" sz="4000" b="1" dirty="0">
              <a:solidFill>
                <a:srgbClr val="FFFF0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5" name="ชื่อเรื่องรอง 4"/>
          <p:cNvSpPr>
            <a:spLocks noGrp="1"/>
          </p:cNvSpPr>
          <p:nvPr>
            <p:ph type="subTitle" idx="1"/>
          </p:nvPr>
        </p:nvSpPr>
        <p:spPr>
          <a:xfrm>
            <a:off x="179512" y="2335910"/>
            <a:ext cx="8784976" cy="3685377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/>
            <a:r>
              <a:rPr lang="th-TH" sz="4000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2.1 ในวันที่ 12 – 16 เม.ย.61 เป็นเทศกาลสงกรานต์</a:t>
            </a:r>
          </a:p>
          <a:p>
            <a:r>
              <a:rPr lang="th-TH" sz="4000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th-TH" sz="4000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</a:t>
            </a:r>
            <a:r>
              <a:rPr lang="th-TH" sz="4000" b="1" dirty="0" err="1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ตร</a:t>
            </a:r>
            <a:r>
              <a:rPr lang="th-TH" sz="4000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 มีวิทยุ ด่วนที่สุด ที่ 0007.22/834 ลง 23 มี.ค.61 </a:t>
            </a:r>
          </a:p>
          <a:p>
            <a:r>
              <a:rPr lang="th-TH" sz="4000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สั่งการให้หน่วยระดมจับกุมผู้ต้องหาตามหมายจับ </a:t>
            </a:r>
            <a:br>
              <a:rPr lang="th-TH" sz="4000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</a:br>
            <a:r>
              <a:rPr lang="th-TH" sz="4000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ตั้งแต่ 11 – 17 เม.ย.61 แล้วรายงานผลการจับกุม </a:t>
            </a:r>
          </a:p>
          <a:p>
            <a:r>
              <a:rPr lang="th-TH" sz="4000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หมายจับและภาพถ่ายผู้ต้องหาส่งให้ </a:t>
            </a:r>
            <a:r>
              <a:rPr lang="th-TH" sz="4000" b="1" dirty="0" err="1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สยศ.ตร</a:t>
            </a:r>
            <a:r>
              <a:rPr lang="th-TH" sz="4000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.(ผอ.)</a:t>
            </a:r>
            <a:endParaRPr lang="th-TH" sz="4000" b="1" dirty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3" name="ตัวแทน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31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25210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644008" cy="6858000"/>
          </a:xfrm>
          <a:prstGeom prst="rect">
            <a:avLst/>
          </a:prstGeom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4008" y="3930"/>
            <a:ext cx="4499992" cy="6854070"/>
          </a:xfrm>
          <a:prstGeom prst="rect">
            <a:avLst/>
          </a:prstGeom>
        </p:spPr>
      </p:pic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32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82478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3805"/>
            <a:ext cx="7772400" cy="976923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sz="5400" b="1" dirty="0" smtClean="0">
                <a:solidFill>
                  <a:srgbClr val="000066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Police Data Center (PDC)</a:t>
            </a:r>
            <a:endParaRPr lang="th-TH" sz="5400" b="1" dirty="0">
              <a:solidFill>
                <a:srgbClr val="000066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4" name="ชื่อเรื่องรอง 2"/>
          <p:cNvSpPr txBox="1">
            <a:spLocks/>
          </p:cNvSpPr>
          <p:nvPr/>
        </p:nvSpPr>
        <p:spPr>
          <a:xfrm>
            <a:off x="0" y="1268760"/>
            <a:ext cx="9144000" cy="792088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h-TH" sz="4000" b="1" dirty="0" smtClean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2. กองทุนเพื่อการสืบสวนและสอบสวนคดีอาญา </a:t>
            </a:r>
            <a:r>
              <a:rPr lang="th-TH" sz="4000" b="1" dirty="0" err="1" smtClean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ตร</a:t>
            </a:r>
            <a:r>
              <a:rPr lang="th-TH" sz="4000" b="1" dirty="0" smtClean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</a:t>
            </a:r>
            <a:endParaRPr lang="th-TH" sz="4000" b="1" dirty="0">
              <a:solidFill>
                <a:srgbClr val="FFFF0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6" name="ชื่อเรื่องรอง 4"/>
          <p:cNvSpPr txBox="1">
            <a:spLocks/>
          </p:cNvSpPr>
          <p:nvPr/>
        </p:nvSpPr>
        <p:spPr>
          <a:xfrm>
            <a:off x="365900" y="2373996"/>
            <a:ext cx="8382564" cy="379130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h-TH" sz="4000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2.2 ตามที่ </a:t>
            </a:r>
            <a:r>
              <a:rPr lang="th-TH" sz="4000" b="1" dirty="0" err="1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ตร</a:t>
            </a:r>
            <a:r>
              <a:rPr lang="th-TH" sz="4000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 มีประกาศสืบจับตามหมายจับ โดยมีเงินสินบนนำจับ 285 หมาย มีผลจับกุมเดือน มีนาคม  2561</a:t>
            </a:r>
          </a:p>
          <a:p>
            <a:pPr algn="l"/>
            <a:r>
              <a:rPr lang="th-TH" sz="4000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    ทั้งสิ้นจำนวน 19 หมาย คิดเป็นร้อยละ 7 </a:t>
            </a:r>
          </a:p>
          <a:p>
            <a:pPr algn="l"/>
            <a:r>
              <a:rPr lang="th-TH" sz="4000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        จากหมายจับที่แต่ละ </a:t>
            </a:r>
            <a:r>
              <a:rPr lang="th-TH" sz="4000" b="1" dirty="0" err="1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บช</a:t>
            </a:r>
            <a:r>
              <a:rPr lang="th-TH" sz="4000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 เสนอมา   </a:t>
            </a:r>
          </a:p>
          <a:p>
            <a:pPr algn="l"/>
            <a:r>
              <a:rPr lang="th-TH" sz="4000" b="1" dirty="0" smtClean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.... เร่งรัดการจับกุมให้เกิดประสิทธิภาพ และบรรลุเป้าหมาย</a:t>
            </a:r>
            <a:endParaRPr lang="th-TH" sz="4000" b="1" dirty="0">
              <a:solidFill>
                <a:srgbClr val="FF000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3" name="ตัวแทน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33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38359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กล่องข้อความ 3"/>
          <p:cNvSpPr txBox="1"/>
          <p:nvPr/>
        </p:nvSpPr>
        <p:spPr>
          <a:xfrm>
            <a:off x="6772" y="26125"/>
            <a:ext cx="9113412" cy="738579"/>
          </a:xfrm>
          <a:prstGeom prst="rect">
            <a:avLst/>
          </a:prstGeom>
          <a:gradFill flip="none" rotWithShape="1">
            <a:gsLst>
              <a:gs pos="0">
                <a:srgbClr val="825600"/>
              </a:gs>
              <a:gs pos="9000">
                <a:srgbClr val="FFA800"/>
              </a:gs>
              <a:gs pos="16000">
                <a:srgbClr val="825600"/>
              </a:gs>
              <a:gs pos="19000">
                <a:srgbClr val="D98F00"/>
              </a:gs>
              <a:gs pos="60000">
                <a:srgbClr val="FFA800"/>
              </a:gs>
              <a:gs pos="65000">
                <a:srgbClr val="825600"/>
              </a:gs>
              <a:gs pos="72000">
                <a:srgbClr val="FFA800"/>
              </a:gs>
              <a:gs pos="93000">
                <a:srgbClr val="825600"/>
              </a:gs>
              <a:gs pos="100000">
                <a:srgbClr val="FFA800"/>
              </a:gs>
            </a:gsLst>
            <a:lin ang="2700000" scaled="1"/>
            <a:tileRect/>
          </a:gradFill>
          <a:ln w="76200">
            <a:solidFill>
              <a:srgbClr val="FFC000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52439">
              <a:defRPr/>
            </a:pPr>
            <a:r>
              <a:rPr lang="th-TH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กองทุนเพื่อการสืบสวนและสอบสวนคดีอาญา</a:t>
            </a:r>
            <a:endParaRPr lang="th-TH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1077443" y="5982379"/>
            <a:ext cx="695094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h-TH" sz="2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ผลจับกุมตามประกาศสืบจับ </a:t>
            </a:r>
            <a:r>
              <a:rPr lang="th-TH" sz="2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ตร</a:t>
            </a:r>
            <a:r>
              <a:rPr lang="th-TH" sz="2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. เดือนมีนาคม 2561</a:t>
            </a:r>
            <a:r>
              <a:rPr lang="en-US" sz="2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endParaRPr lang="th-TH" sz="2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algn="ctr"/>
            <a:r>
              <a:rPr lang="th-TH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ผลการจับกุมรวมทั้งหมด 19 หมาย (เพิ่มเติมจากเดือนมกราคม จำนวน </a:t>
            </a:r>
            <a:r>
              <a:rPr lang="th-TH" sz="2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8</a:t>
            </a:r>
            <a:r>
              <a:rPr lang="th-TH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 หมาย)</a:t>
            </a: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2184461" y="774101"/>
            <a:ext cx="475803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h-TH" sz="2800" b="1" u="sng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รายการบันทึกการจับกุมตามประกาศสืบจับ </a:t>
            </a:r>
            <a:r>
              <a:rPr lang="th-TH" sz="2800" b="1" u="sng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ตร</a:t>
            </a:r>
            <a:r>
              <a:rPr lang="th-TH" sz="2800" b="1" u="sng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.</a:t>
            </a:r>
          </a:p>
        </p:txBody>
      </p:sp>
      <p:pic>
        <p:nvPicPr>
          <p:cNvPr id="2" name="รูปภาพ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192" t="4421" r="6839" b="26982"/>
          <a:stretch/>
        </p:blipFill>
        <p:spPr>
          <a:xfrm>
            <a:off x="6772" y="1297321"/>
            <a:ext cx="9113412" cy="4795975"/>
          </a:xfrm>
          <a:prstGeom prst="rect">
            <a:avLst/>
          </a:prstGeom>
        </p:spPr>
      </p:pic>
      <p:sp>
        <p:nvSpPr>
          <p:cNvPr id="3" name="ตัวแทน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34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499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3805"/>
            <a:ext cx="7772400" cy="832907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sz="5400" b="1" dirty="0" smtClean="0">
                <a:solidFill>
                  <a:srgbClr val="000066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Police Data Center (PDC)</a:t>
            </a:r>
            <a:endParaRPr lang="th-TH" sz="5400" b="1" dirty="0">
              <a:solidFill>
                <a:srgbClr val="000066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4" name="ชื่อเรื่องรอง 2"/>
          <p:cNvSpPr txBox="1">
            <a:spLocks/>
          </p:cNvSpPr>
          <p:nvPr/>
        </p:nvSpPr>
        <p:spPr>
          <a:xfrm>
            <a:off x="0" y="980728"/>
            <a:ext cx="9144000" cy="1224136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h-TH" sz="4000" b="1" dirty="0" smtClean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3. โครงการอบรมเพิ่มประสิทธิภาพการปฏิบัติงานเจ้าหน้าที่     </a:t>
            </a:r>
          </a:p>
          <a:p>
            <a:pPr algn="l">
              <a:spcBef>
                <a:spcPts val="0"/>
              </a:spcBef>
            </a:pPr>
            <a:r>
              <a:rPr lang="th-TH" sz="4000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th-TH" sz="4000" b="1" dirty="0" smtClean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   ตำรวจฝ่ายสืบสวนของ </a:t>
            </a:r>
            <a:r>
              <a:rPr lang="th-TH" sz="4000" b="1" dirty="0" err="1" smtClean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ตร</a:t>
            </a:r>
            <a:r>
              <a:rPr lang="th-TH" sz="4000" b="1" dirty="0" smtClean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</a:t>
            </a:r>
            <a:endParaRPr lang="th-TH" sz="4000" b="1" dirty="0">
              <a:solidFill>
                <a:srgbClr val="FFFF0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6" name="ชื่อเรื่องรอง 4"/>
          <p:cNvSpPr txBox="1">
            <a:spLocks/>
          </p:cNvSpPr>
          <p:nvPr/>
        </p:nvSpPr>
        <p:spPr>
          <a:xfrm>
            <a:off x="251520" y="2348880"/>
            <a:ext cx="8640960" cy="439248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h-TH" sz="3600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จัดขึ้นในห้วง ม.ค. – มี.ค. ให้กับ เจ้าหน้าที่ตำรวจฝ่ายสืบสวนของ</a:t>
            </a:r>
          </a:p>
          <a:p>
            <a:pPr algn="l"/>
            <a:r>
              <a:rPr lang="th-TH" sz="3600" b="1" dirty="0" err="1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บช.ภ</a:t>
            </a:r>
            <a:r>
              <a:rPr lang="th-TH" sz="3600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.1 – 9 และ น. โดยมีวัตถุประสงค์เพื่อให้ผู้เข้ารับการอบรมมีความรู้เกี่ยวกับการบันทึกข้อมูล สืบค้นข้อมูล การใช้โปรแกรม</a:t>
            </a:r>
            <a:r>
              <a:rPr lang="en-US" sz="4000" b="1" dirty="0">
                <a:solidFill>
                  <a:srgbClr val="000066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Police Data Center (PDC</a:t>
            </a:r>
            <a:r>
              <a:rPr lang="en-US" sz="4000" b="1" dirty="0" smtClean="0">
                <a:solidFill>
                  <a:srgbClr val="000066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)</a:t>
            </a:r>
            <a:r>
              <a:rPr lang="th-TH" sz="4000" b="1" dirty="0" smtClean="0">
                <a:solidFill>
                  <a:srgbClr val="000066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th-TH" sz="4000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ระบบฐานข้อมูลในการป้องกันปราบปรามจับกุมผู้กระทำผิด และสามารถถ่ายทอดให้กับผู้ปฎิบัติงานที่เกี่ยวข้อง   เสร็จสิ้นลงแล้วเมื่อ 21 มี.ค.61</a:t>
            </a:r>
          </a:p>
          <a:p>
            <a:pPr algn="l"/>
            <a:r>
              <a:rPr lang="th-TH" sz="4000" b="1" dirty="0" smtClean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..... ขอให้หน่วยติดตามผลการปฏิบัติหลังอบรมไปแล้ว</a:t>
            </a:r>
            <a:endParaRPr lang="th-TH" sz="4000" b="1" dirty="0">
              <a:solidFill>
                <a:srgbClr val="FF000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3" name="ตัวแทน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35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12341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16" descr="data:image/jpeg;base64,/9j/4AAQSkZJRgABAQAAAQABAAD/2wCEAAkGBxITEhUSEhIWFhUXGBcYGBcXFhUVFxUWFxUYFxUWGBUYHSggGBolHRUVITEhJSorLi4uFx8zODMtNygtLisBCgoKDg0OGhAQGy0lICAtLS0tLS0tLS0tLy0tLS0tLS0tLS0tLS0tLS0tLS0tLS0tLS0tLS0tLS0tLS0tLS01Lf/AABEIALEBHAMBIgACEQEDEQH/xAAcAAADAAMBAQEAAAAAAAAAAAAAAQIDBQcGBAj/xAA/EAABAwIDBAYIBQMDBQEAAAABAAIRAyESMUEEBlFhBSJxgZHwBxMUMqGxwdEjQlLh8WJzgjSisjNys8LSJP/EABoBAQADAQEBAAAAAAAAAAAAAAABBAUDAgb/xAAoEQACAgEEAQMEAwEAAAAAAAAAAQIRAwQSITFBEyIyUWFxsQWR0SP/2gAMAwEAAhEDEQA/APo3J6UZsu0Gq+XTSe0NYJc55ewhom1w03mF2HZ9oFRjXtmHNDhILTBAIkG4zFiuAUS64GRAxGAYAcLkwS28ZL324O9XubJUaY92m6S4zmZmwb32loA4bP8AI6dy/wCkfHf4M3SZlH2M6IWAXAude2AfkPBGDXvsdftkqTWMaQ0oQhANI3QkUBrOmehNmrtJrUmusOsBD4BmA8QQO9eC9IGwOdVaRRwua2Ja4OD2NHUDR7xcAHTa0a5rplZmJpbJEgiQYIkRIPFIgTMXGR/fvPirGDUSxST7o45cMZqjhG01qVhTxERcuDc9CI0iM18UrqW9m5bKs1aADKurcmPN8v0Ge4/Fcw2ig+m4se0tc2xBsQt/S6iGWPHf0MrNhlB8kykkhWrONFJSkiUFDlEpIlBQ0JIlBQ5RKUoQUdr3H6e9q2cFx/Fpw2pzMdV/+Q+IK9CuG7o9OHZNobUJ/Dd1ag/oJzji038Rqu4NcCAQZBuCMiDkV81rtP6WTjp9f4bGmy+pDntFISQqZZJqVWiASBiOEXiTBMDnDSe5FVxAkNJysIGovc6fRMtBi2WXIxFu4nxQSgJi6klWkVIERqvHekTd311P2imPxaY6wAu+mLkcy25HKRwXsHTBgib3iYOltVNMGBiIm0kAgExcwT9SumLLLFNTj4OeSCnFxZ+fJRK9Tv8A7u+zVfW0x+DVJiMmPzLOQNyO8aLysr6jFljkgpx8mLPG4ScWOUJShdLPFG/3T2L1u1+oqEtDmuY8MLWSARLNAes0AgAzw1HUOit1Nk2d4qUqRDxPWL3uN87EwtWNwdmBL/WVjUL2v9ZjAcCDLowBoGK8nPULfbXtdPZaQLy7C3C0T6yo49/Wc4wDn4r53Van1X7G+eGjWwYdi9yX5NihfLsO1tq021GzDhImx7xoeWi+iVQLZSJUykEBcqCPMlEpEoBEJOHJMlYHVTlhPeW/dSQB4+ELU7wbvUdrZFRsPA6tQRiby5t5H53W0x6x9VDqp4LpCUou4vk8yipKmcY6e6CrbK/DUEtPuvHuu+x5G/zWrldv2ug2o0sqsDmOzaSCO3kuc70bnvoTUoTUpZlub6Y5/qbzz48Vt6bXKftnw/2ZmbTOPMejy0olTKJV+yqVKJUyiUsFSiVMolLJKlEqZRKWCpXU/Rh096ykdleevSEs/qpTEf4kgdhauVSvr6J6Rfs9Zlan7zDMaOGTmnkQSO9V9VhWbG4+fB1w5PTnZ+g0pXy9HbcyvSZWpmWPaHD6g8CDIPML6F8y1TpmynfJUolYdqY4tIY/A45Owh0c8JsVkJUEjJU4kiUSpBcqSkUpQHybf0a2vQdQrdYOEExEHMOA0IMHuXEOmOjn7NWfRqe8056OafdcORH20Xe2OkA6FeW3+3d9qo+spt/GpglsfnZm5nbqOfar+h1PpT2vplTVYd8bXaOQyiVMolb9mWfoqVrOm+iRtApj1j6Zp1BUBZAJIBaQTmAQ5w6pBvmtiSlK+RTado3mr4Zj2PZ202NptmGiBiJcY5k3KzyolOUZJUoUyiVAIe92jZHaPlIWJ1V/6D/tHxxH5LPKlxUpkGAF5zEd/wBjClodOUdmqzlEqbFGBzHcfn9/osRpTqPCfsvpeolTZFGMUeZ/2hW2lzTnXtWQJYo8RvNuQyriq7NDKkyWZMfP/B3wOvFc32ig+m4sqNLXNMFrhBB7F3x7RM65LTbx7u0tqbFQQ4WbUHvN/wDpvIrQ02ucPbPlFTNpVLmPZxiUStj0/wBBVtkfhqjqn3Xj3X9nA8jf5rVyteM1JWnwZ7i06ZcolRKJXqyKLlEqJRKWDI8AZGcuPDK6UqtmLcQxZWzmMwTMXykd6xg/XL4KLJo9/wCi3p/A87I89V5LqfJ8S5n+QE9oPFdPlfnYbXUlhDoLIwERLYdiEd5ldz3Z6X9q2anWiC4Q4aB7TDo5SJHasb+QwbZeovPf5NHSZLWx+DayglTKJWaXBkoUlEqQMFYWbPFV1TG6HNa3BbCC0uOIaycUHsCzSiUsFSlKjEqlQDlnpJ3c9TU9qpD8OoeuBkyodex3zniF4iV+g9t2RlWm6lUEseC1w5H5HWeS4ZvF0Q/ZK7qLpIF2uj32HJ1uwgjQgrc0Gp3x2S7X6MzVYdr3LpneZSlSSiVhmmUnKxlVKAqUSplKUAy5Sfihzko4qQEolBUBCBvKjsQ9ymFIKeE8Sgq5QCqOtPBN4m30UOy+HhmhhIHHj2g+fBAYdu2RlVvqqjQ9jsw7lryzz+S5jvXuY/Z5qUZqUtRm+n2j8zefjxXVWOkz2j5JOZ1p8i1/PJWMOolifHX0OWXDHIuT8+ynK6VvXuQ2riq7MAypm5mTH9n6HHwPK5XNtoovY4se0tc0wWuEEHsW1h1Ecqtf0ZuTFKD5EXBEqJTDrH7cOemZXWzmUCgnSbZ/dRKybPQc8w2OZc5rGiTF3OIARsmhYl6rcPeF+zV206jiKFWxBsGl3u1BykQTwPJaToXoavtdQsotxEAFziQGtGQk92kmyxdM9F1NmqmjVw4wBIaZEOuLwNPmuOTZkTxtnuG6PvR+g0pXkdxt4RV2ZzK7w2ps4io5zgAaYBw1C6coBBPKdV6ehXD2tewgsIkOBkOBEtIOoIMyvn543CTT8GtGakk0Zykvl2xmNjmRIc1zYktkER72navoleT0VKJUyglQBolYTXaC1pIDnTAnPD70cYlZCpBYKTqYOYB7QClKJQCJSBSlRVphzS0zBBBglpgiDBFweYUAvHeP4tGveqlQ0QABpbU/E5pygKlEqZRKAYGqCUpSlAOVLikUpUgkpypchSQW1KOCUplQCMQuPOkz4Jg89Y7fMo1nlfvskGZaKQZKbe42+Q+yh8/HxKZccviFDn2ynS3h+yAVQnK+gnQ3y46fFaPp7d6jtbTjaWvA6tURIzsf1N5HjZbyoeUyQPPIWXz7VlODHEdW0kg2iSAIzXuEnF2jzKKapnF+muhq2yuw1W2JOF4nC8DgePI37rrXLuu0UGVqbm1Wtew2LTf5ZEcRr3Ll+9W6D9nBq0pfRzP6qYmOt+oc/HitXBq1P2y4ZQy4HHldHmzEG99OYvJnw8VMqJRKuWcKNl0P01X2V+Og+Dq03a8DRzdczzE2IUdKdNV9pc11d2ItaWgwBaSb8Tf4L4ESvGyO7dXJO51Xgz0KxbiAc5rXDC/CYLmEjE3gZjI2sux7l7Qz2ZraT3PbHUxAfhgDC2mTmSMNzELioW+3X6bdQqAOccAMkYsORm9u23FcNVi9SPHZ1wT2S5Oz7NSfHXc0nESCBECZAP3X0vbIgz3Eg+Iuvj2faMbQ5uRvyg3vzX0h/n4rFZpIyBfCKu0e04cDDs5pyHzD21A6CwiesCDMgCIK+uUnOOgnvi2pUIMyBycrBSDxixOBBPVgYYbo3Myeds8leJCSy5MFYpQXoCpRKiUSoBUpyolEoCpTlRKJQFSiVMolAMpJSglAIoBSJSBUgsFIHVIolAIumfD90nusOP7hIjUIaZnw896EGWFgriDAzMQPPYsgKnnr/CAlziBz48B2JRNgVZyWOtxmO/JSBNpAfU5SZkdw0WFzzJBAjITJknORGWXiVV2gNaLZ5wSf5XwdEbTXqMJr0PUvxEYMYfI0cHN1ieGS9L6nlnh9/N3aVE06tJgax7/VuBeWgvIsesIYLOkzFgdSvKCkw9UXOIDGXMa0TAcCDYjEbOxAZns9tvzvJs1Rh2VlQPdiBe6XYGimMeHEPeLiMFjm7NeJ6QdQJcaReGFwwNdhLmgN65OExnGgm3ArV085OCUijlit3BG0EgNaagc0XEOxAFwBy0OUjIEZ5r5ycuOv0VioQyNLgjEYc6ZDoFiQDrwWCVYTOLLDllpHrXMX062vxXzys1QRhNribWiDF7Z2UtijrG5HSYLG0CHYg3GCYjRpaY1kzOR0XsVzv0dvBl2LETHMgXOHskuOWZ5LoWJYmoVTdGlidxKYbcPotXtHQVN9b1/ra7XYg6G16gZIgf8ATnDBAg21K2WJILkm10dGkzBRq1TUqNfTaKYw+rcHyXyOuHNjqkHuIIX0uSBUkqLBZKmOU+CMSg349yEmWUSolEqAXKJUSiUBcolRKJQFSiVMolAOUSplEoBoCSRUgpBKQKCUA5ssb/t80ypc6baoCsfnzojH5+qhx04qS6Bz+aEGUvAMd/3881ixDKb5ZqHMkgnSeFpHzvFlpt7N49n2Nn4kPebspT1nc5/KBHvcrL1GLbpEN0rZsNq2+nSa59RwAbn2kwIGpPDPkuX73b7Vq7nUaQdSpSQZ6tR4Fod+lv8ATmdeC0vSm8u07RWFYvwFjsVNrbNpniBq7iTn8FrqlVznOe8kucSS4mS4kySStDDp9ruRUyZr4QqbY0+dvDzdber0RUdS9pAptpkujrFuIhwxBjX3cGl0Tf3YzidRKytfcAmWgOsSSAXNiQAReYMchMq0/scF9zLtIbAwum7mzhwyAZB+PcAFglZKdNhxYnYIFrFznGbCLAW1MLATopTIaKlZ6LHOwtDZvoLkkWBPd8SvlldD3b6NbW2GnU2fEyrRqPLpwH1zuqXwNI6oEwerzXjJk2Kz1CG50bnoDdgNaHP96Q/IWcCCIBuOY55r2N1p+hNpLmDEzDBwRBEECb8MvErbk8v4WTkk5S5NCEUlwZJRiUEpBcz2WCglYy9R6wCxN7fshBlJ8lY2VcQkTF8+qbEjIhKsJHmx5fFYSwnh+2ilA+yUKZRK8klyiVEolAXKJUSiUBcolRKJQFylKmUSgKlJxUyk4qQXKCfPNY8V/OaYQDefPb/CRfGfnTxQeJUFskHUT3fugKaT8EqjfPFYNu2ynRpuqVHhjG3LnGBy7TyXJt8d/am0zR2fFTo5E5VKo5/obyzOucLpjxub4PE5qK5PTb4ekBlGaOykVKos5+bKZ1A0e4cMgeMQuXV6z6jzUqOLnOMlzjJJWJjIVytLFijBFOc3IqUzayhErrZzozUngEEgniJiR26apOcTcjM5xEkASIFtR4rFKZdKWKMlR4Jyiwm5MmILr8TeFErJX2Z7AC9pbimJibG8jMd6x06bnGGtLjBMAEmAJJgaAAlLFG03f6HdtNanSEhryZcIkNb77o4CR2m3GO4dHbIKNJlMEnCAJgAuP6nYRnzXiPRSdpFN4ewjZ/eYS2C57iJLTm5sN7Lr3b6YJDryLi5jKLge9rms7U5HKW36FzDBKNlwNLa248+Kb3KQYUk+fqqp2KxKgscKpPegHCj1V9M/lknl2pgoCHmTHDh2fDNRjA5+eSdaoRYZxwmEU22uZ7vlyUg+iUSvg2DpajWfVZSqB7qTsNQD8rr255EdoPBfbKhqiSpRKmUnPA+2qgFyiVDSdf4TlAVKJUyiUBRKUpSlKAqVL3IUuvbxUgphtKc6qSU0AC9z4fdafebeihsTJqGXkdSk33nc/wClv9R+JsvOb4+kJlDFR2XDUrXDn506Z1/73cshrwXKdorvqvdUqvc97jJc4ySfOisYsDly+jjPKlwjZ7xbxV9tfiquhoPUpt9xnYNXR+Y37BZa1ohSE5V+KUVSKrbfZUolTKJXqyKLGU8Pry7vMpBSXKnuM8NYyF75KLASniy5KJRKWDPtW1VKjsdR7nu4ucXHjEnS58V0/wBF+74ZSO1VG9aqIYDpS4/5G/YBxXhN0egjte0MpkEUx16huPwwYIB4kjD48F3RoAAAsAIAFgAMgqmpyUtqO+GFvcyadIMDWsaGtaAAAIAAEAAaAK0u9JxVItDKSWLzwUPdCAsqgV8/rJ+v8LLiQgolGSRCT0JBvz8V4PeX0jez13UaNJtUMs5xcW9ce80QLgWE8Z4LYb+7zeyUcDD+PUBDOLGmzqn0HPsK42GqzhxbuWcMs64R2fdndqpsu116zdoD6FbGcFy7EX4gScur1xOsr1VSqB9lxj0edJVqW106HrCKbi8GmX4WhxGeHV0jLtXY6dLU3K55otS5PeNprgAXO/pHLPx+3xWVjAMv38VIqXI8+cla4nQaJSlEoByhKUSgGhKUSgAqWlInzyWn3i3kobGwGocVR3uUm3e86QNGzqfibKUm+EQ3Rtdr2llJhqVHhrGiS52Q88FyTfHf+ptE0dmxU6ORdlUqj/0byzOvBaXp3evaNseHVTDBiwMYSGtDhF5nEY1PE5ZLSgK5iwVzIrzy3whtaqlTKJVk4lSiVMolTYKlEqZRKWDLSqlpDmmCMiNFAKIy5+cldcOBh+IObDS1wIcIkRByiAI5qLBLbpSplew9G/Qfr6/rniaVA4gDk6qbtEcoDj2N4qJS2q2So26Pf7i9Cey7MA8fivh1Ti3PDT7GgnvLuK9FKjEk550WZKTk7ZdSpUZMSTVgLiePbMBZMSgkqSsL+/5JA3y+JSe8dnkoQNojWPPnznma6LD+O1fL6zI8Y+KyB+gN7c44ZdikGfh57l8nS3SbNnpPrVDDGCTxJ0aBqSSAO1ZxfsXH/SLvL7TW9TTP4NJxuPz1Mi7mBcDvOoXvHDc6PM5bUaHpfpOptVZ9eobnSbNaDDWNnMCdOZ4r5JUhOVoLhUU3ybndgU/aHH1NWsA0uptptaajXB7Cx5nqtwiZOQJXcMZIm4Ed/ZzXIPRe7/8AY4QJNJ17kgB9OYGXiNF1xoxHUxq42PY1U9Q/cWcXRnpkAAC/ZlzMrIpCarHYaEpQgGhJCAaFg2za6dJjqlV4YxokucYA88FyXfD0hVK80tlLqVLIv92pU+rG8szrFwvcIOXR5lJI6XvH0syhs1Sr6xjXBr8ElpmoAYaB+Y4oELg7tse+oa1Y+te6STUJOKQRccpBGggWiyxPrPLWsc4lrcWEEyG4yC+JykgFSrmLHtK857ip4eeKJUoXY5jlOVKJSwVKJUolLA5TlShLA5TLpuVKEBm2XZ31HtpsEveQ1o4kmAu8dAdFt2XZ2UW/lEud+t5u53echwgLw3or6Cz2yoOLKU+D3/No/wAl0cOVPPO3tLGKNKyXOPBTRp24AmYhZLWlUCq51AHgCoLjkArcsbQM58PugMTy7TIZzae8LH6wjMAE6TJ534ZeKzVOQ89hWBh1w3OpHHtPZl4qQZKcmYjuIN7TPNZKYA156XMR3rETpE/AL4unuk6WzUH16hMAQAM3u/KwTxPgJOidg0fpI3n9npez0nfjVRcg3p08i7k52Q7zoFyRghZtv22pXqvrVTL3mTwHAAaACAOxYlexw2oqzluY5RKUoXU8HrvRZ/rT/Zf/AM6a7FTy88AhCo6j5FnF8S0IQuB1BCEIASKEIDnvpo/0+z/3j/43LlTEIV3D8UV8vyMiEIXc4ghCEAIQhACEIQAhCEAIQhAd23L/ANBs39pvyW2dn54IQs6XyZcXSMjUHz4JoXk9ANVhfmewfVCEBiHu+H0Sq5O/7fqhClEGM/U/NeG9Lv8A0dn/ALjv+BQhe8fyR5n8Wc2ZkmhCvoqggJoQg//Z"/>
          <p:cNvSpPr>
            <a:spLocks noChangeAspect="1" noChangeArrowheads="1"/>
          </p:cNvSpPr>
          <p:nvPr/>
        </p:nvSpPr>
        <p:spPr bwMode="auto">
          <a:xfrm>
            <a:off x="1285875" y="697706"/>
            <a:ext cx="2286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th-TH" sz="2100" dirty="0">
              <a:solidFill>
                <a:prstClr val="black"/>
              </a:solidFill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1181250" y="1487243"/>
            <a:ext cx="6858001" cy="55399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th-TH" sz="3000" b="1" dirty="0">
                <a:solidFill>
                  <a:srgbClr val="2A0000"/>
                </a:solidFill>
                <a:latin typeface="TH SarabunIT๙" pitchFamily="34" charset="-34"/>
                <a:cs typeface="TH SarabunIT๙" pitchFamily="34" charset="-34"/>
              </a:rPr>
              <a:t>งานกฎหมายและคดี(กม)</a:t>
            </a:r>
          </a:p>
        </p:txBody>
      </p:sp>
      <p:sp>
        <p:nvSpPr>
          <p:cNvPr id="13" name="สี่เหลี่ยมมุมมน 9"/>
          <p:cNvSpPr/>
          <p:nvPr/>
        </p:nvSpPr>
        <p:spPr>
          <a:xfrm>
            <a:off x="2915816" y="5199539"/>
            <a:ext cx="3656163" cy="895350"/>
          </a:xfrm>
          <a:prstGeom prst="roundRect">
            <a:avLst/>
          </a:prstGeom>
          <a:noFill/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68540" tIns="34269" rIns="68540" bIns="34269" anchor="ctr"/>
          <a:lstStyle/>
          <a:p>
            <a:pPr algn="ctr">
              <a:defRPr/>
            </a:pPr>
            <a:r>
              <a:rPr lang="th-TH" sz="2700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พลตำรวจเอก วิระชัย ทรงเมตตา</a:t>
            </a:r>
          </a:p>
          <a:p>
            <a:pPr algn="ctr">
              <a:defRPr/>
            </a:pPr>
            <a:r>
              <a:rPr lang="th-TH" sz="2700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รอง </a:t>
            </a:r>
            <a:r>
              <a:rPr lang="th-TH" sz="2700" b="1" kern="0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ผบ.ตร</a:t>
            </a:r>
            <a:r>
              <a:rPr lang="th-TH" sz="2700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.(กม)</a:t>
            </a:r>
          </a:p>
        </p:txBody>
      </p:sp>
      <p:pic>
        <p:nvPicPr>
          <p:cNvPr id="11" name="Picture 34" descr="http://www.muang.chainat.police.go.th/images/images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2873"/>
          <a:stretch/>
        </p:blipFill>
        <p:spPr bwMode="auto">
          <a:xfrm>
            <a:off x="7308304" y="4731470"/>
            <a:ext cx="2107816" cy="1831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0354" y="2075839"/>
            <a:ext cx="2607469" cy="3107531"/>
          </a:xfrm>
          <a:prstGeom prst="rect">
            <a:avLst/>
          </a:prstGeom>
        </p:spPr>
      </p:pic>
      <p:sp>
        <p:nvSpPr>
          <p:cNvPr id="8" name="สี่เหลี่ยมผืนผ้า 7"/>
          <p:cNvSpPr/>
          <p:nvPr/>
        </p:nvSpPr>
        <p:spPr>
          <a:xfrm>
            <a:off x="1181250" y="896905"/>
            <a:ext cx="6858000" cy="55399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th-TH" sz="3000" b="1" dirty="0" smtClean="0">
                <a:solidFill>
                  <a:srgbClr val="2A0000"/>
                </a:solidFill>
                <a:latin typeface="TH SarabunIT๙" pitchFamily="34" charset="-34"/>
                <a:cs typeface="TH SarabunIT๙" pitchFamily="34" charset="-34"/>
              </a:rPr>
              <a:t>ข้อ</a:t>
            </a:r>
            <a:r>
              <a:rPr lang="th-TH" sz="3000" b="1" dirty="0">
                <a:solidFill>
                  <a:srgbClr val="2A0000"/>
                </a:solidFill>
                <a:latin typeface="TH SarabunIT๙" pitchFamily="34" charset="-34"/>
                <a:cs typeface="TH SarabunIT๙" pitchFamily="34" charset="-34"/>
              </a:rPr>
              <a:t>สั่งการของผู้บังคับบัญชา</a:t>
            </a:r>
          </a:p>
        </p:txBody>
      </p:sp>
      <p:sp>
        <p:nvSpPr>
          <p:cNvPr id="3" name="ตัวแทน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36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2966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480333" y="1628800"/>
            <a:ext cx="8363272" cy="4525963"/>
          </a:xfrm>
        </p:spPr>
        <p:txBody>
          <a:bodyPr>
            <a:normAutofit fontScale="85000" lnSpcReduction="20000"/>
          </a:bodyPr>
          <a:lstStyle/>
          <a:p>
            <a:pPr marL="109728" indent="0" algn="thaiDist">
              <a:buNone/>
            </a:pPr>
            <a:r>
              <a:rPr lang="th-TH" b="1" dirty="0" smtClean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	ปัญหา</a:t>
            </a:r>
            <a:r>
              <a:rPr lang="th-TH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ของงานสอบสวนอยู่ที่ </a:t>
            </a:r>
            <a:r>
              <a:rPr lang="th-TH" b="1" dirty="0" err="1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พงส</a:t>
            </a:r>
            <a:r>
              <a:rPr lang="th-TH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.รุ่น ๗ พัน ที่รับข้าราชการตำรวจที่มีวุฒิทางกฎหมายไปเป็น </a:t>
            </a:r>
            <a:r>
              <a:rPr lang="th-TH" b="1" dirty="0" err="1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พงส</a:t>
            </a:r>
            <a:r>
              <a:rPr lang="th-TH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 ทั่วประเทศมี </a:t>
            </a:r>
            <a:r>
              <a:rPr lang="th-TH" b="1" dirty="0" err="1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พงส</a:t>
            </a:r>
            <a:r>
              <a:rPr lang="th-TH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 ประมาณ ๑๑,๐๐๐ คน แต่มีกลุ่ม ๗ พันมากกว่าครึ่ง  </a:t>
            </a:r>
            <a:r>
              <a:rPr lang="th-TH" b="1" dirty="0" smtClean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ท่าน </a:t>
            </a:r>
            <a:r>
              <a:rPr lang="th-TH" b="1" dirty="0" err="1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ผบ.ตร</a:t>
            </a:r>
            <a:r>
              <a:rPr lang="th-TH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 มีความห่วงใยต่อการปฏิบัติหน้าที่ เพื่อมิให้เกิดปัญหาข้อร้องเรียนเกิดขึ้น จึงได้จัดทำโครงการฝึกอบรม </a:t>
            </a:r>
            <a:r>
              <a:rPr lang="th-TH" b="1" dirty="0" err="1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พงส</a:t>
            </a:r>
            <a:r>
              <a:rPr lang="th-TH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 รุ่น ๗ พันขึ้น ขอให้หน่วยเตรียมบุคลากรเพื่อเข้ารับการฝึกอบรมต่อไป รายละเอียดอื่นจะแจ้งให้ทราบอีกครั้ง</a:t>
            </a:r>
            <a:endParaRPr lang="en-US" b="1" dirty="0">
              <a:solidFill>
                <a:srgbClr val="FFFF0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109728" indent="0" algn="thaiDist">
              <a:buNone/>
            </a:pPr>
            <a:r>
              <a:rPr lang="th-TH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	</a:t>
            </a:r>
            <a:r>
              <a:rPr lang="th-TH" b="1" dirty="0" smtClean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ขอให้ </a:t>
            </a:r>
            <a:r>
              <a:rPr lang="th-TH" b="1" dirty="0" err="1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ผบช</a:t>
            </a:r>
            <a:r>
              <a:rPr lang="th-TH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 ผบก. ทุกท่าน ทำหน้าที่เป็นโฆษกของ </a:t>
            </a:r>
            <a:r>
              <a:rPr lang="th-TH" b="1" dirty="0" err="1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ตร</a:t>
            </a:r>
            <a:r>
              <a:rPr lang="th-TH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 ด้วย ในช่วงเทศกาลสงกรานต์ โดยขอให้ช่วยทำ </a:t>
            </a:r>
            <a:r>
              <a:rPr lang="en-US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IO </a:t>
            </a:r>
            <a:r>
              <a:rPr lang="th-TH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และประชาสัมพันธ์การปฏิบัติตามข้อสั่งการของท่าน </a:t>
            </a:r>
            <a:r>
              <a:rPr lang="th-TH" b="1" dirty="0" err="1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ผบ.ตร</a:t>
            </a:r>
            <a:r>
              <a:rPr lang="th-TH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</a:t>
            </a:r>
            <a:endParaRPr lang="en-US" b="1" dirty="0">
              <a:solidFill>
                <a:srgbClr val="FFFF0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109728" indent="0" algn="thaiDist">
              <a:buNone/>
            </a:pPr>
            <a:r>
              <a:rPr lang="th-TH" b="1" dirty="0" smtClean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	และ</a:t>
            </a:r>
            <a:r>
              <a:rPr lang="th-TH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ในช่วงนี้มีคำสั่งทั้งเรื่องการป้องกันปราบปราม การจราจร สรุปได้ ๕ ด้าน ดังนี้  </a:t>
            </a:r>
            <a:endParaRPr lang="en-US" b="1" dirty="0">
              <a:solidFill>
                <a:srgbClr val="FFFF0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109728" indent="0" algn="thaiDist">
              <a:buNone/>
            </a:pPr>
            <a:r>
              <a:rPr lang="th-TH" b="1" dirty="0" smtClean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	๑. </a:t>
            </a:r>
            <a:r>
              <a:rPr lang="th-TH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การดูแลความปลอดภัยทรัพย์สิน  </a:t>
            </a:r>
            <a:endParaRPr lang="en-US" b="1" dirty="0">
              <a:solidFill>
                <a:srgbClr val="FFFF0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109728" indent="0" algn="thaiDist">
              <a:buNone/>
            </a:pPr>
            <a:r>
              <a:rPr lang="th-TH" b="1" dirty="0" smtClean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	๒. </a:t>
            </a:r>
            <a:r>
              <a:rPr lang="th-TH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การอำนวยความสะดวกด้านการจราจร  </a:t>
            </a:r>
            <a:endParaRPr lang="en-US" b="1" dirty="0">
              <a:solidFill>
                <a:srgbClr val="FFFF0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109728" indent="0" algn="thaiDist">
              <a:buNone/>
            </a:pPr>
            <a:r>
              <a:rPr lang="th-TH" b="1" dirty="0" smtClean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	๓. </a:t>
            </a:r>
            <a:r>
              <a:rPr lang="th-TH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การดูแลความปลอดภัยด้านจราจร มาตรการบังคับใช้กฎหมาย ๑๗ ด้าน  </a:t>
            </a:r>
            <a:endParaRPr lang="en-US" b="1" dirty="0">
              <a:solidFill>
                <a:srgbClr val="FFFF0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109728" indent="0" algn="thaiDist">
              <a:buNone/>
            </a:pPr>
            <a:r>
              <a:rPr lang="th-TH" b="1" dirty="0" smtClean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	๔. </a:t>
            </a:r>
            <a:r>
              <a:rPr lang="th-TH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การให้บริการประชาชน โดยใช้โรงพักเป็นจุดแวะพัก เข้าห้องน้ำ  </a:t>
            </a:r>
            <a:endParaRPr lang="en-US" b="1" dirty="0">
              <a:solidFill>
                <a:srgbClr val="FFFF0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109728" indent="0" algn="thaiDist">
              <a:buNone/>
            </a:pPr>
            <a:r>
              <a:rPr lang="th-TH" b="1" dirty="0" smtClean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	๕. </a:t>
            </a:r>
            <a:r>
              <a:rPr lang="th-TH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การส่งเสริมสืบสานวัฒนธรรม ประเพณีไทยในเทศกาลสงกรานต์ การแต่งกายให้</a:t>
            </a:r>
            <a:r>
              <a:rPr lang="th-TH" b="1" dirty="0" smtClean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เหมาะสม  </a:t>
            </a:r>
            <a:r>
              <a:rPr lang="th-TH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ขอให้ช่วยประชาสัมพันธ์ ประชาชนจะได้ทราบว่าตำรวจทำงานเพื่อประชาชน</a:t>
            </a:r>
            <a:endParaRPr lang="en-US" b="1" dirty="0">
              <a:solidFill>
                <a:srgbClr val="FFFF0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109728" indent="0">
              <a:buNone/>
            </a:pPr>
            <a:endParaRPr lang="th-TH" b="1" dirty="0">
              <a:solidFill>
                <a:srgbClr val="FFFF0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000" dirty="0">
                <a:solidFill>
                  <a:schemeClr val="bg1"/>
                </a:solidFill>
                <a:effectLst/>
                <a:latin typeface="TH SarabunIT๙" pitchFamily="34" charset="-34"/>
                <a:cs typeface="TH SarabunIT๙" pitchFamily="34" charset="-34"/>
              </a:rPr>
              <a:t>ข้อสั่งการ</a:t>
            </a:r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37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2721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16" descr="data:image/jpeg;base64,/9j/4AAQSkZJRgABAQAAAQABAAD/2wCEAAkGBxITEhUSEhIWFhUXGBcYGBcXFhUVFxUWFxUYFxUWGBUYHSggGBolHRUVITEhJSorLi4uFx8zODMtNygtLisBCgoKDg0OGhAQGy0lICAtLS0tLS0tLS0tLy0tLS0tLS0tLS0tLS0tLS0tLS0tLS0tLS0tLS0tLS0tLS0tLS01Lf/AABEIALEBHAMBIgACEQEDEQH/xAAcAAADAAMBAQEAAAAAAAAAAAAAAQIDBQcGBAj/xAA/EAABAwIDBAYIBQMDBQEAAAABAAIRAyESMUEEBlFhBSJxgZHwBxMUMqGxwdEjQlLh8WJzgjSisjNys8LSJP/EABoBAQADAQEBAAAAAAAAAAAAAAABBAUDAgb/xAAoEQACAgEEAQMEAwEAAAAAAAAAAQIRAwQSITFBEyIyUWFxsQWR0SP/2gAMAwEAAhEDEQA/APo3J6UZsu0Gq+XTSe0NYJc55ewhom1w03mF2HZ9oFRjXtmHNDhILTBAIkG4zFiuAUS64GRAxGAYAcLkwS28ZL324O9XubJUaY92m6S4zmZmwb32loA4bP8AI6dy/wCkfHf4M3SZlH2M6IWAXAude2AfkPBGDXvsdftkqTWMaQ0oQhANI3QkUBrOmehNmrtJrUmusOsBD4BmA8QQO9eC9IGwOdVaRRwua2Ja4OD2NHUDR7xcAHTa0a5rplZmJpbJEgiQYIkRIPFIgTMXGR/fvPirGDUSxST7o45cMZqjhG01qVhTxERcuDc9CI0iM18UrqW9m5bKs1aADKurcmPN8v0Ge4/Fcw2ig+m4se0tc2xBsQt/S6iGWPHf0MrNhlB8kykkhWrONFJSkiUFDlEpIlBQ0JIlBQ5RKUoQUdr3H6e9q2cFx/Fpw2pzMdV/+Q+IK9CuG7o9OHZNobUJ/Dd1ag/oJzji038Rqu4NcCAQZBuCMiDkV81rtP6WTjp9f4bGmy+pDntFISQqZZJqVWiASBiOEXiTBMDnDSe5FVxAkNJysIGovc6fRMtBi2WXIxFu4nxQSgJi6klWkVIERqvHekTd311P2imPxaY6wAu+mLkcy25HKRwXsHTBgib3iYOltVNMGBiIm0kAgExcwT9SumLLLFNTj4OeSCnFxZ+fJRK9Tv8A7u+zVfW0x+DVJiMmPzLOQNyO8aLysr6jFljkgpx8mLPG4ScWOUJShdLPFG/3T2L1u1+oqEtDmuY8MLWSARLNAes0AgAzw1HUOit1Nk2d4qUqRDxPWL3uN87EwtWNwdmBL/WVjUL2v9ZjAcCDLowBoGK8nPULfbXtdPZaQLy7C3C0T6yo49/Wc4wDn4r53Van1X7G+eGjWwYdi9yX5NihfLsO1tq021GzDhImx7xoeWi+iVQLZSJUykEBcqCPMlEpEoBEJOHJMlYHVTlhPeW/dSQB4+ELU7wbvUdrZFRsPA6tQRiby5t5H53W0x6x9VDqp4LpCUou4vk8yipKmcY6e6CrbK/DUEtPuvHuu+x5G/zWrldv2ug2o0sqsDmOzaSCO3kuc70bnvoTUoTUpZlub6Y5/qbzz48Vt6bXKftnw/2ZmbTOPMejy0olTKJV+yqVKJUyiUsFSiVMolLJKlEqZRKWCpXU/Rh096ykdleevSEs/qpTEf4kgdhauVSvr6J6Rfs9Zlan7zDMaOGTmnkQSO9V9VhWbG4+fB1w5PTnZ+g0pXy9HbcyvSZWpmWPaHD6g8CDIPML6F8y1TpmynfJUolYdqY4tIY/A45Owh0c8JsVkJUEjJU4kiUSpBcqSkUpQHybf0a2vQdQrdYOEExEHMOA0IMHuXEOmOjn7NWfRqe8056OafdcORH20Xe2OkA6FeW3+3d9qo+spt/GpglsfnZm5nbqOfar+h1PpT2vplTVYd8bXaOQyiVMolb9mWfoqVrOm+iRtApj1j6Zp1BUBZAJIBaQTmAQ5w6pBvmtiSlK+RTado3mr4Zj2PZ202NptmGiBiJcY5k3KzyolOUZJUoUyiVAIe92jZHaPlIWJ1V/6D/tHxxH5LPKlxUpkGAF5zEd/wBjClodOUdmqzlEqbFGBzHcfn9/osRpTqPCfsvpeolTZFGMUeZ/2hW2lzTnXtWQJYo8RvNuQyriq7NDKkyWZMfP/B3wOvFc32ig+m4sqNLXNMFrhBB7F3x7RM65LTbx7u0tqbFQQ4WbUHvN/wDpvIrQ02ucPbPlFTNpVLmPZxiUStj0/wBBVtkfhqjqn3Xj3X9nA8jf5rVyteM1JWnwZ7i06ZcolRKJXqyKLlEqJRKWDI8AZGcuPDK6UqtmLcQxZWzmMwTMXykd6xg/XL4KLJo9/wCi3p/A87I89V5LqfJ8S5n+QE9oPFdPlfnYbXUlhDoLIwERLYdiEd5ldz3Z6X9q2anWiC4Q4aB7TDo5SJHasb+QwbZeovPf5NHSZLWx+DayglTKJWaXBkoUlEqQMFYWbPFV1TG6HNa3BbCC0uOIaycUHsCzSiUsFSlKjEqlQDlnpJ3c9TU9qpD8OoeuBkyodex3zniF4iV+g9t2RlWm6lUEseC1w5H5HWeS4ZvF0Q/ZK7qLpIF2uj32HJ1uwgjQgrc0Gp3x2S7X6MzVYdr3LpneZSlSSiVhmmUnKxlVKAqUSplKUAy5Sfihzko4qQEolBUBCBvKjsQ9ymFIKeE8Sgq5QCqOtPBN4m30UOy+HhmhhIHHj2g+fBAYdu2RlVvqqjQ9jsw7lryzz+S5jvXuY/Z5qUZqUtRm+n2j8zefjxXVWOkz2j5JOZ1p8i1/PJWMOolifHX0OWXDHIuT8+ynK6VvXuQ2riq7MAypm5mTH9n6HHwPK5XNtoovY4se0tc0wWuEEHsW1h1Ecqtf0ZuTFKD5EXBEqJTDrH7cOemZXWzmUCgnSbZ/dRKybPQc8w2OZc5rGiTF3OIARsmhYl6rcPeF+zV206jiKFWxBsGl3u1BykQTwPJaToXoavtdQsotxEAFziQGtGQk92kmyxdM9F1NmqmjVw4wBIaZEOuLwNPmuOTZkTxtnuG6PvR+g0pXkdxt4RV2ZzK7w2ps4io5zgAaYBw1C6coBBPKdV6ehXD2tewgsIkOBkOBEtIOoIMyvn543CTT8GtGakk0Zykvl2xmNjmRIc1zYktkER72navoleT0VKJUyglQBolYTXaC1pIDnTAnPD70cYlZCpBYKTqYOYB7QClKJQCJSBSlRVphzS0zBBBglpgiDBFweYUAvHeP4tGveqlQ0QABpbU/E5pygKlEqZRKAYGqCUpSlAOVLikUpUgkpypchSQW1KOCUplQCMQuPOkz4Jg89Y7fMo1nlfvskGZaKQZKbe42+Q+yh8/HxKZccviFDn2ynS3h+yAVQnK+gnQ3y46fFaPp7d6jtbTjaWvA6tURIzsf1N5HjZbyoeUyQPPIWXz7VlODHEdW0kg2iSAIzXuEnF2jzKKapnF+muhq2yuw1W2JOF4nC8DgePI37rrXLuu0UGVqbm1Wtew2LTf5ZEcRr3Ll+9W6D9nBq0pfRzP6qYmOt+oc/HitXBq1P2y4ZQy4HHldHmzEG99OYvJnw8VMqJRKuWcKNl0P01X2V+Og+Dq03a8DRzdczzE2IUdKdNV9pc11d2ItaWgwBaSb8Tf4L4ESvGyO7dXJO51Xgz0KxbiAc5rXDC/CYLmEjE3gZjI2sux7l7Qz2ZraT3PbHUxAfhgDC2mTmSMNzELioW+3X6bdQqAOccAMkYsORm9u23FcNVi9SPHZ1wT2S5Oz7NSfHXc0nESCBECZAP3X0vbIgz3Eg+Iuvj2faMbQ5uRvyg3vzX0h/n4rFZpIyBfCKu0e04cDDs5pyHzD21A6CwiesCDMgCIK+uUnOOgnvi2pUIMyBycrBSDxixOBBPVgYYbo3Myeds8leJCSy5MFYpQXoCpRKiUSoBUpyolEoCpTlRKJQFSiVMolAMpJSglAIoBSJSBUgsFIHVIolAIumfD90nusOP7hIjUIaZnw896EGWFgriDAzMQPPYsgKnnr/CAlziBz48B2JRNgVZyWOtxmO/JSBNpAfU5SZkdw0WFzzJBAjITJknORGWXiVV2gNaLZ5wSf5XwdEbTXqMJr0PUvxEYMYfI0cHN1ieGS9L6nlnh9/N3aVE06tJgax7/VuBeWgvIsesIYLOkzFgdSvKCkw9UXOIDGXMa0TAcCDYjEbOxAZns9tvzvJs1Rh2VlQPdiBe6XYGimMeHEPeLiMFjm7NeJ6QdQJcaReGFwwNdhLmgN65OExnGgm3ArV085OCUijlit3BG0EgNaagc0XEOxAFwBy0OUjIEZ5r5ycuOv0VioQyNLgjEYc6ZDoFiQDrwWCVYTOLLDllpHrXMX062vxXzys1QRhNribWiDF7Z2UtijrG5HSYLG0CHYg3GCYjRpaY1kzOR0XsVzv0dvBl2LETHMgXOHskuOWZ5LoWJYmoVTdGlidxKYbcPotXtHQVN9b1/ra7XYg6G16gZIgf8ATnDBAg21K2WJILkm10dGkzBRq1TUqNfTaKYw+rcHyXyOuHNjqkHuIIX0uSBUkqLBZKmOU+CMSg349yEmWUSolEqAXKJUSiUBcolRKJQFSiVMolAOUSplEoBoCSRUgpBKQKCUA5ssb/t80ypc6baoCsfnzojH5+qhx04qS6Bz+aEGUvAMd/3881ixDKb5ZqHMkgnSeFpHzvFlpt7N49n2Nn4kPebspT1nc5/KBHvcrL1GLbpEN0rZsNq2+nSa59RwAbn2kwIGpPDPkuX73b7Vq7nUaQdSpSQZ6tR4Fod+lv8ATmdeC0vSm8u07RWFYvwFjsVNrbNpniBq7iTn8FrqlVznOe8kucSS4mS4kySStDDp9ruRUyZr4QqbY0+dvDzdber0RUdS9pAptpkujrFuIhwxBjX3cGl0Tf3YzidRKytfcAmWgOsSSAXNiQAReYMchMq0/scF9zLtIbAwum7mzhwyAZB+PcAFglZKdNhxYnYIFrFznGbCLAW1MLATopTIaKlZ6LHOwtDZvoLkkWBPd8SvlldD3b6NbW2GnU2fEyrRqPLpwH1zuqXwNI6oEwerzXjJk2Kz1CG50bnoDdgNaHP96Q/IWcCCIBuOY55r2N1p+hNpLmDEzDBwRBEECb8MvErbk8v4WTkk5S5NCEUlwZJRiUEpBcz2WCglYy9R6wCxN7fshBlJ8lY2VcQkTF8+qbEjIhKsJHmx5fFYSwnh+2ilA+yUKZRK8klyiVEolAXKJUSiUBcolRKJQFylKmUSgKlJxUyk4qQXKCfPNY8V/OaYQDefPb/CRfGfnTxQeJUFskHUT3fugKaT8EqjfPFYNu2ynRpuqVHhjG3LnGBy7TyXJt8d/am0zR2fFTo5E5VKo5/obyzOucLpjxub4PE5qK5PTb4ekBlGaOykVKos5+bKZ1A0e4cMgeMQuXV6z6jzUqOLnOMlzjJJWJjIVytLFijBFOc3IqUzayhErrZzozUngEEgniJiR26apOcTcjM5xEkASIFtR4rFKZdKWKMlR4Jyiwm5MmILr8TeFErJX2Z7AC9pbimJibG8jMd6x06bnGGtLjBMAEmAJJgaAAlLFG03f6HdtNanSEhryZcIkNb77o4CR2m3GO4dHbIKNJlMEnCAJgAuP6nYRnzXiPRSdpFN4ewjZ/eYS2C57iJLTm5sN7Lr3b6YJDryLi5jKLge9rms7U5HKW36FzDBKNlwNLa248+Kb3KQYUk+fqqp2KxKgscKpPegHCj1V9M/lknl2pgoCHmTHDh2fDNRjA5+eSdaoRYZxwmEU22uZ7vlyUg+iUSvg2DpajWfVZSqB7qTsNQD8rr255EdoPBfbKhqiSpRKmUnPA+2qgFyiVDSdf4TlAVKJUyiUBRKUpSlKAqVL3IUuvbxUgphtKc6qSU0AC9z4fdafebeihsTJqGXkdSk33nc/wClv9R+JsvOb4+kJlDFR2XDUrXDn506Z1/73cshrwXKdorvqvdUqvc97jJc4ySfOisYsDly+jjPKlwjZ7xbxV9tfiquhoPUpt9xnYNXR+Y37BZa1ohSE5V+KUVSKrbfZUolTKJXqyKLGU8Pry7vMpBSXKnuM8NYyF75KLASniy5KJRKWDPtW1VKjsdR7nu4ucXHjEnS58V0/wBF+74ZSO1VG9aqIYDpS4/5G/YBxXhN0egjte0MpkEUx16huPwwYIB4kjD48F3RoAAAsAIAFgAMgqmpyUtqO+GFvcyadIMDWsaGtaAAAIAAEAAaAK0u9JxVItDKSWLzwUPdCAsqgV8/rJ+v8LLiQgolGSRCT0JBvz8V4PeX0jez13UaNJtUMs5xcW9ce80QLgWE8Z4LYb+7zeyUcDD+PUBDOLGmzqn0HPsK42GqzhxbuWcMs64R2fdndqpsu116zdoD6FbGcFy7EX4gScur1xOsr1VSqB9lxj0edJVqW106HrCKbi8GmX4WhxGeHV0jLtXY6dLU3K55otS5PeNprgAXO/pHLPx+3xWVjAMv38VIqXI8+cla4nQaJSlEoByhKUSgGhKUSgAqWlInzyWn3i3kobGwGocVR3uUm3e86QNGzqfibKUm+EQ3Rtdr2llJhqVHhrGiS52Q88FyTfHf+ptE0dmxU6ORdlUqj/0byzOvBaXp3evaNseHVTDBiwMYSGtDhF5nEY1PE5ZLSgK5iwVzIrzy3whtaqlTKJVk4lSiVMolTYKlEqZRKWDLSqlpDmmCMiNFAKIy5+cldcOBh+IObDS1wIcIkRByiAI5qLBLbpSplew9G/Qfr6/rniaVA4gDk6qbtEcoDj2N4qJS2q2So26Pf7i9Cey7MA8fivh1Ti3PDT7GgnvLuK9FKjEk550WZKTk7ZdSpUZMSTVgLiePbMBZMSgkqSsL+/5JA3y+JSe8dnkoQNojWPPnznma6LD+O1fL6zI8Y+KyB+gN7c44ZdikGfh57l8nS3SbNnpPrVDDGCTxJ0aBqSSAO1ZxfsXH/SLvL7TW9TTP4NJxuPz1Mi7mBcDvOoXvHDc6PM5bUaHpfpOptVZ9eobnSbNaDDWNnMCdOZ4r5JUhOVoLhUU3ybndgU/aHH1NWsA0uptptaajXB7Cx5nqtwiZOQJXcMZIm4Ed/ZzXIPRe7/8AY4QJNJ17kgB9OYGXiNF1xoxHUxq42PY1U9Q/cWcXRnpkAAC/ZlzMrIpCarHYaEpQgGhJCAaFg2za6dJjqlV4YxokucYA88FyXfD0hVK80tlLqVLIv92pU+rG8szrFwvcIOXR5lJI6XvH0syhs1Sr6xjXBr8ElpmoAYaB+Y4oELg7tse+oa1Y+te6STUJOKQRccpBGggWiyxPrPLWsc4lrcWEEyG4yC+JykgFSrmLHtK857ip4eeKJUoXY5jlOVKJSwVKJUolLA5TlShLA5TLpuVKEBm2XZ31HtpsEveQ1o4kmAu8dAdFt2XZ2UW/lEud+t5u53echwgLw3or6Cz2yoOLKU+D3/No/wAl0cOVPPO3tLGKNKyXOPBTRp24AmYhZLWlUCq51AHgCoLjkArcsbQM58PugMTy7TIZzae8LH6wjMAE6TJ534ZeKzVOQ89hWBh1w3OpHHtPZl4qQZKcmYjuIN7TPNZKYA156XMR3rETpE/AL4unuk6WzUH16hMAQAM3u/KwTxPgJOidg0fpI3n9npez0nfjVRcg3p08i7k52Q7zoFyRghZtv22pXqvrVTL3mTwHAAaACAOxYlexw2oqzluY5RKUoXU8HrvRZ/rT/Zf/AM6a7FTy88AhCo6j5FnF8S0IQuB1BCEIASKEIDnvpo/0+z/3j/43LlTEIV3D8UV8vyMiEIXc4ghCEAIQhACEIQAhCEAIQhAd23L/ANBs39pvyW2dn54IQs6XyZcXSMjUHz4JoXk9ANVhfmewfVCEBiHu+H0Sq5O/7fqhClEGM/U/NeG9Lv8A0dn/ALjv+BQhe8fyR5n8Wc2ZkmhCvoqggJoQg//Z"/>
          <p:cNvSpPr>
            <a:spLocks noChangeAspect="1" noChangeArrowheads="1"/>
          </p:cNvSpPr>
          <p:nvPr/>
        </p:nvSpPr>
        <p:spPr bwMode="auto">
          <a:xfrm>
            <a:off x="1285875" y="697706"/>
            <a:ext cx="2286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th-TH" sz="2100" dirty="0">
              <a:solidFill>
                <a:prstClr val="black"/>
              </a:solidFill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1152525" y="960904"/>
            <a:ext cx="6858000" cy="55399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th-TH" sz="3000" b="1" dirty="0" smtClean="0">
                <a:solidFill>
                  <a:srgbClr val="2A0000"/>
                </a:solidFill>
                <a:latin typeface="TH SarabunIT๙" pitchFamily="34" charset="-34"/>
                <a:cs typeface="TH SarabunIT๙" pitchFamily="34" charset="-34"/>
              </a:rPr>
              <a:t>ข้อ</a:t>
            </a:r>
            <a:r>
              <a:rPr lang="th-TH" sz="3000" b="1" dirty="0">
                <a:solidFill>
                  <a:srgbClr val="2A0000"/>
                </a:solidFill>
                <a:latin typeface="TH SarabunIT๙" pitchFamily="34" charset="-34"/>
                <a:cs typeface="TH SarabunIT๙" pitchFamily="34" charset="-34"/>
              </a:rPr>
              <a:t>สั่งการของผู้บังคับบัญชา</a:t>
            </a: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1152525" y="1487864"/>
            <a:ext cx="6858001" cy="55399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th-TH" sz="3000" b="1" dirty="0">
                <a:solidFill>
                  <a:srgbClr val="2A0000"/>
                </a:solidFill>
                <a:latin typeface="TH SarabunIT๙" pitchFamily="34" charset="-34"/>
                <a:cs typeface="TH SarabunIT๙" pitchFamily="34" charset="-34"/>
              </a:rPr>
              <a:t>งานกฎหมายและคดี(กม)</a:t>
            </a:r>
          </a:p>
        </p:txBody>
      </p:sp>
      <p:sp>
        <p:nvSpPr>
          <p:cNvPr id="13" name="สี่เหลี่ยมมุมมน 9"/>
          <p:cNvSpPr/>
          <p:nvPr/>
        </p:nvSpPr>
        <p:spPr>
          <a:xfrm>
            <a:off x="2839901" y="5124450"/>
            <a:ext cx="3656163" cy="895350"/>
          </a:xfrm>
          <a:prstGeom prst="roundRect">
            <a:avLst/>
          </a:prstGeom>
          <a:noFill/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68540" tIns="34269" rIns="68540" bIns="34269" anchor="ctr"/>
          <a:lstStyle/>
          <a:p>
            <a:pPr algn="ctr">
              <a:defRPr/>
            </a:pPr>
            <a:r>
              <a:rPr lang="th-TH" sz="2700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พลตำรวจเอก กวี </a:t>
            </a:r>
            <a:r>
              <a:rPr lang="th-TH" sz="2700" b="1" kern="0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สุภานันท์</a:t>
            </a:r>
            <a:endParaRPr lang="th-TH" sz="2700" b="1" kern="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itchFamily="34" charset="-34"/>
              <a:cs typeface="TH SarabunIT๙" pitchFamily="34" charset="-34"/>
            </a:endParaRPr>
          </a:p>
          <a:p>
            <a:pPr algn="ctr">
              <a:defRPr/>
            </a:pPr>
            <a:r>
              <a:rPr lang="th-TH" sz="2700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ที่ปรึกษา </a:t>
            </a:r>
            <a:r>
              <a:rPr lang="th-TH" sz="2700" b="1" kern="0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ผบ.ตร</a:t>
            </a:r>
            <a:r>
              <a:rPr lang="th-TH" sz="2700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.(กม 1)</a:t>
            </a:r>
          </a:p>
        </p:txBody>
      </p:sp>
      <p:pic>
        <p:nvPicPr>
          <p:cNvPr id="11" name="Picture 34" descr="http://www.muang.chainat.police.go.th/images/images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2873"/>
          <a:stretch/>
        </p:blipFill>
        <p:spPr bwMode="auto">
          <a:xfrm>
            <a:off x="7236296" y="4656381"/>
            <a:ext cx="2107816" cy="1831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กล่องข้อความ 5"/>
          <p:cNvSpPr txBox="1"/>
          <p:nvPr/>
        </p:nvSpPr>
        <p:spPr>
          <a:xfrm>
            <a:off x="371476" y="2574705"/>
            <a:ext cx="2861867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700" b="1" dirty="0">
                <a:solidFill>
                  <a:schemeClr val="bg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กำชับข้าราชการตำรวจ </a:t>
            </a:r>
          </a:p>
          <a:p>
            <a:pPr algn="ctr"/>
            <a:r>
              <a:rPr lang="th-TH" sz="2700" b="1" dirty="0">
                <a:solidFill>
                  <a:schemeClr val="bg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เพื่อป้องกันไม่ให้</a:t>
            </a:r>
          </a:p>
          <a:p>
            <a:pPr algn="ctr"/>
            <a:r>
              <a:rPr lang="th-TH" sz="2700" b="1" dirty="0">
                <a:solidFill>
                  <a:schemeClr val="bg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สำนักงานตำรวจแห่งชาติ </a:t>
            </a:r>
          </a:p>
          <a:p>
            <a:pPr algn="ctr"/>
            <a:r>
              <a:rPr lang="th-TH" sz="2700" b="1" dirty="0">
                <a:solidFill>
                  <a:schemeClr val="bg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ถูกฟ้องเรียกค่าเสียหายทางแพ่งจากการปฏิบัติหน้าที่</a:t>
            </a: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81513" y="2076450"/>
            <a:ext cx="2572940" cy="3048000"/>
          </a:xfrm>
          <a:prstGeom prst="rect">
            <a:avLst/>
          </a:prstGeom>
        </p:spPr>
      </p:pic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38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28913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16" descr="data:image/jpeg;base64,/9j/4AAQSkZJRgABAQAAAQABAAD/2wCEAAkGBxITEhUSEhIWFhUXGBcYGBcXFhUVFxUWFxUYFxUWGBUYHSggGBolHRUVITEhJSorLi4uFx8zODMtNygtLisBCgoKDg0OGhAQGy0lICAtLS0tLS0tLS0tLy0tLS0tLS0tLS0tLS0tLS0tLS0tLS0tLS0tLS0tLS0tLS0tLS01Lf/AABEIALEBHAMBIgACEQEDEQH/xAAcAAADAAMBAQEAAAAAAAAAAAAAAQIDBQcGBAj/xAA/EAABAwIDBAYIBQMDBQEAAAABAAIRAyESMUEEBlFhBSJxgZHwBxMUMqGxwdEjQlLh8WJzgjSisjNys8LSJP/EABoBAQADAQEBAAAAAAAAAAAAAAABBAUDAgb/xAAoEQACAgEEAQMEAwEAAAAAAAAAAQIRAwQSITFBEyIyUWFxsQWR0SP/2gAMAwEAAhEDEQA/APo3J6UZsu0Gq+XTSe0NYJc55ewhom1w03mF2HZ9oFRjXtmHNDhILTBAIkG4zFiuAUS64GRAxGAYAcLkwS28ZL324O9XubJUaY92m6S4zmZmwb32loA4bP8AI6dy/wCkfHf4M3SZlH2M6IWAXAude2AfkPBGDXvsdftkqTWMaQ0oQhANI3QkUBrOmehNmrtJrUmusOsBD4BmA8QQO9eC9IGwOdVaRRwua2Ja4OD2NHUDR7xcAHTa0a5rplZmJpbJEgiQYIkRIPFIgTMXGR/fvPirGDUSxST7o45cMZqjhG01qVhTxERcuDc9CI0iM18UrqW9m5bKs1aADKurcmPN8v0Ge4/Fcw2ig+m4se0tc2xBsQt/S6iGWPHf0MrNhlB8kykkhWrONFJSkiUFDlEpIlBQ0JIlBQ5RKUoQUdr3H6e9q2cFx/Fpw2pzMdV/+Q+IK9CuG7o9OHZNobUJ/Dd1ag/oJzji038Rqu4NcCAQZBuCMiDkV81rtP6WTjp9f4bGmy+pDntFISQqZZJqVWiASBiOEXiTBMDnDSe5FVxAkNJysIGovc6fRMtBi2WXIxFu4nxQSgJi6klWkVIERqvHekTd311P2imPxaY6wAu+mLkcy25HKRwXsHTBgib3iYOltVNMGBiIm0kAgExcwT9SumLLLFNTj4OeSCnFxZ+fJRK9Tv8A7u+zVfW0x+DVJiMmPzLOQNyO8aLysr6jFljkgpx8mLPG4ScWOUJShdLPFG/3T2L1u1+oqEtDmuY8MLWSARLNAes0AgAzw1HUOit1Nk2d4qUqRDxPWL3uN87EwtWNwdmBL/WVjUL2v9ZjAcCDLowBoGK8nPULfbXtdPZaQLy7C3C0T6yo49/Wc4wDn4r53Van1X7G+eGjWwYdi9yX5NihfLsO1tq021GzDhImx7xoeWi+iVQLZSJUykEBcqCPMlEpEoBEJOHJMlYHVTlhPeW/dSQB4+ELU7wbvUdrZFRsPA6tQRiby5t5H53W0x6x9VDqp4LpCUou4vk8yipKmcY6e6CrbK/DUEtPuvHuu+x5G/zWrldv2ug2o0sqsDmOzaSCO3kuc70bnvoTUoTUpZlub6Y5/qbzz48Vt6bXKftnw/2ZmbTOPMejy0olTKJV+yqVKJUyiUsFSiVMolLJKlEqZRKWCpXU/Rh096ykdleevSEs/qpTEf4kgdhauVSvr6J6Rfs9Zlan7zDMaOGTmnkQSO9V9VhWbG4+fB1w5PTnZ+g0pXy9HbcyvSZWpmWPaHD6g8CDIPML6F8y1TpmynfJUolYdqY4tIY/A45Owh0c8JsVkJUEjJU4kiUSpBcqSkUpQHybf0a2vQdQrdYOEExEHMOA0IMHuXEOmOjn7NWfRqe8056OafdcORH20Xe2OkA6FeW3+3d9qo+spt/GpglsfnZm5nbqOfar+h1PpT2vplTVYd8bXaOQyiVMolb9mWfoqVrOm+iRtApj1j6Zp1BUBZAJIBaQTmAQ5w6pBvmtiSlK+RTado3mr4Zj2PZ202NptmGiBiJcY5k3KzyolOUZJUoUyiVAIe92jZHaPlIWJ1V/6D/tHxxH5LPKlxUpkGAF5zEd/wBjClodOUdmqzlEqbFGBzHcfn9/osRpTqPCfsvpeolTZFGMUeZ/2hW2lzTnXtWQJYo8RvNuQyriq7NDKkyWZMfP/B3wOvFc32ig+m4sqNLXNMFrhBB7F3x7RM65LTbx7u0tqbFQQ4WbUHvN/wDpvIrQ02ucPbPlFTNpVLmPZxiUStj0/wBBVtkfhqjqn3Xj3X9nA8jf5rVyteM1JWnwZ7i06ZcolRKJXqyKLlEqJRKWDI8AZGcuPDK6UqtmLcQxZWzmMwTMXykd6xg/XL4KLJo9/wCi3p/A87I89V5LqfJ8S5n+QE9oPFdPlfnYbXUlhDoLIwERLYdiEd5ldz3Z6X9q2anWiC4Q4aB7TDo5SJHasb+QwbZeovPf5NHSZLWx+DayglTKJWaXBkoUlEqQMFYWbPFV1TG6HNa3BbCC0uOIaycUHsCzSiUsFSlKjEqlQDlnpJ3c9TU9qpD8OoeuBkyodex3zniF4iV+g9t2RlWm6lUEseC1w5H5HWeS4ZvF0Q/ZK7qLpIF2uj32HJ1uwgjQgrc0Gp3x2S7X6MzVYdr3LpneZSlSSiVhmmUnKxlVKAqUSplKUAy5Sfihzko4qQEolBUBCBvKjsQ9ymFIKeE8Sgq5QCqOtPBN4m30UOy+HhmhhIHHj2g+fBAYdu2RlVvqqjQ9jsw7lryzz+S5jvXuY/Z5qUZqUtRm+n2j8zefjxXVWOkz2j5JOZ1p8i1/PJWMOolifHX0OWXDHIuT8+ynK6VvXuQ2riq7MAypm5mTH9n6HHwPK5XNtoovY4se0tc0wWuEEHsW1h1Ecqtf0ZuTFKD5EXBEqJTDrH7cOemZXWzmUCgnSbZ/dRKybPQc8w2OZc5rGiTF3OIARsmhYl6rcPeF+zV206jiKFWxBsGl3u1BykQTwPJaToXoavtdQsotxEAFziQGtGQk92kmyxdM9F1NmqmjVw4wBIaZEOuLwNPmuOTZkTxtnuG6PvR+g0pXkdxt4RV2ZzK7w2ps4io5zgAaYBw1C6coBBPKdV6ehXD2tewgsIkOBkOBEtIOoIMyvn543CTT8GtGakk0Zykvl2xmNjmRIc1zYktkER72navoleT0VKJUyglQBolYTXaC1pIDnTAnPD70cYlZCpBYKTqYOYB7QClKJQCJSBSlRVphzS0zBBBglpgiDBFweYUAvHeP4tGveqlQ0QABpbU/E5pygKlEqZRKAYGqCUpSlAOVLikUpUgkpypchSQW1KOCUplQCMQuPOkz4Jg89Y7fMo1nlfvskGZaKQZKbe42+Q+yh8/HxKZccviFDn2ynS3h+yAVQnK+gnQ3y46fFaPp7d6jtbTjaWvA6tURIzsf1N5HjZbyoeUyQPPIWXz7VlODHEdW0kg2iSAIzXuEnF2jzKKapnF+muhq2yuw1W2JOF4nC8DgePI37rrXLuu0UGVqbm1Wtew2LTf5ZEcRr3Ll+9W6D9nBq0pfRzP6qYmOt+oc/HitXBq1P2y4ZQy4HHldHmzEG99OYvJnw8VMqJRKuWcKNl0P01X2V+Og+Dq03a8DRzdczzE2IUdKdNV9pc11d2ItaWgwBaSb8Tf4L4ESvGyO7dXJO51Xgz0KxbiAc5rXDC/CYLmEjE3gZjI2sux7l7Qz2ZraT3PbHUxAfhgDC2mTmSMNzELioW+3X6bdQqAOccAMkYsORm9u23FcNVi9SPHZ1wT2S5Oz7NSfHXc0nESCBECZAP3X0vbIgz3Eg+Iuvj2faMbQ5uRvyg3vzX0h/n4rFZpIyBfCKu0e04cDDs5pyHzD21A6CwiesCDMgCIK+uUnOOgnvi2pUIMyBycrBSDxixOBBPVgYYbo3Myeds8leJCSy5MFYpQXoCpRKiUSoBUpyolEoCpTlRKJQFSiVMolAMpJSglAIoBSJSBUgsFIHVIolAIumfD90nusOP7hIjUIaZnw896EGWFgriDAzMQPPYsgKnnr/CAlziBz48B2JRNgVZyWOtxmO/JSBNpAfU5SZkdw0WFzzJBAjITJknORGWXiVV2gNaLZ5wSf5XwdEbTXqMJr0PUvxEYMYfI0cHN1ieGS9L6nlnh9/N3aVE06tJgax7/VuBeWgvIsesIYLOkzFgdSvKCkw9UXOIDGXMa0TAcCDYjEbOxAZns9tvzvJs1Rh2VlQPdiBe6XYGimMeHEPeLiMFjm7NeJ6QdQJcaReGFwwNdhLmgN65OExnGgm3ArV085OCUijlit3BG0EgNaagc0XEOxAFwBy0OUjIEZ5r5ycuOv0VioQyNLgjEYc6ZDoFiQDrwWCVYTOLLDllpHrXMX062vxXzys1QRhNribWiDF7Z2UtijrG5HSYLG0CHYg3GCYjRpaY1kzOR0XsVzv0dvBl2LETHMgXOHskuOWZ5LoWJYmoVTdGlidxKYbcPotXtHQVN9b1/ra7XYg6G16gZIgf8ATnDBAg21K2WJILkm10dGkzBRq1TUqNfTaKYw+rcHyXyOuHNjqkHuIIX0uSBUkqLBZKmOU+CMSg349yEmWUSolEqAXKJUSiUBcolRKJQFSiVMolAOUSplEoBoCSRUgpBKQKCUA5ssb/t80ypc6baoCsfnzojH5+qhx04qS6Bz+aEGUvAMd/3881ixDKb5ZqHMkgnSeFpHzvFlpt7N49n2Nn4kPebspT1nc5/KBHvcrL1GLbpEN0rZsNq2+nSa59RwAbn2kwIGpPDPkuX73b7Vq7nUaQdSpSQZ6tR4Fod+lv8ATmdeC0vSm8u07RWFYvwFjsVNrbNpniBq7iTn8FrqlVznOe8kucSS4mS4kySStDDp9ruRUyZr4QqbY0+dvDzdber0RUdS9pAptpkujrFuIhwxBjX3cGl0Tf3YzidRKytfcAmWgOsSSAXNiQAReYMchMq0/scF9zLtIbAwum7mzhwyAZB+PcAFglZKdNhxYnYIFrFznGbCLAW1MLATopTIaKlZ6LHOwtDZvoLkkWBPd8SvlldD3b6NbW2GnU2fEyrRqPLpwH1zuqXwNI6oEwerzXjJk2Kz1CG50bnoDdgNaHP96Q/IWcCCIBuOY55r2N1p+hNpLmDEzDBwRBEECb8MvErbk8v4WTkk5S5NCEUlwZJRiUEpBcz2WCglYy9R6wCxN7fshBlJ8lY2VcQkTF8+qbEjIhKsJHmx5fFYSwnh+2ilA+yUKZRK8klyiVEolAXKJUSiUBcolRKJQFylKmUSgKlJxUyk4qQXKCfPNY8V/OaYQDefPb/CRfGfnTxQeJUFskHUT3fugKaT8EqjfPFYNu2ynRpuqVHhjG3LnGBy7TyXJt8d/am0zR2fFTo5E5VKo5/obyzOucLpjxub4PE5qK5PTb4ekBlGaOykVKos5+bKZ1A0e4cMgeMQuXV6z6jzUqOLnOMlzjJJWJjIVytLFijBFOc3IqUzayhErrZzozUngEEgniJiR26apOcTcjM5xEkASIFtR4rFKZdKWKMlR4Jyiwm5MmILr8TeFErJX2Z7AC9pbimJibG8jMd6x06bnGGtLjBMAEmAJJgaAAlLFG03f6HdtNanSEhryZcIkNb77o4CR2m3GO4dHbIKNJlMEnCAJgAuP6nYRnzXiPRSdpFN4ewjZ/eYS2C57iJLTm5sN7Lr3b6YJDryLi5jKLge9rms7U5HKW36FzDBKNlwNLa248+Kb3KQYUk+fqqp2KxKgscKpPegHCj1V9M/lknl2pgoCHmTHDh2fDNRjA5+eSdaoRYZxwmEU22uZ7vlyUg+iUSvg2DpajWfVZSqB7qTsNQD8rr255EdoPBfbKhqiSpRKmUnPA+2qgFyiVDSdf4TlAVKJUyiUBRKUpSlKAqVL3IUuvbxUgphtKc6qSU0AC9z4fdafebeihsTJqGXkdSk33nc/wClv9R+JsvOb4+kJlDFR2XDUrXDn506Z1/73cshrwXKdorvqvdUqvc97jJc4ySfOisYsDly+jjPKlwjZ7xbxV9tfiquhoPUpt9xnYNXR+Y37BZa1ohSE5V+KUVSKrbfZUolTKJXqyKLGU8Pry7vMpBSXKnuM8NYyF75KLASniy5KJRKWDPtW1VKjsdR7nu4ucXHjEnS58V0/wBF+74ZSO1VG9aqIYDpS4/5G/YBxXhN0egjte0MpkEUx16huPwwYIB4kjD48F3RoAAAsAIAFgAMgqmpyUtqO+GFvcyadIMDWsaGtaAAAIAAEAAaAK0u9JxVItDKSWLzwUPdCAsqgV8/rJ+v8LLiQgolGSRCT0JBvz8V4PeX0jez13UaNJtUMs5xcW9ce80QLgWE8Z4LYb+7zeyUcDD+PUBDOLGmzqn0HPsK42GqzhxbuWcMs64R2fdndqpsu116zdoD6FbGcFy7EX4gScur1xOsr1VSqB9lxj0edJVqW106HrCKbi8GmX4WhxGeHV0jLtXY6dLU3K55otS5PeNprgAXO/pHLPx+3xWVjAMv38VIqXI8+cla4nQaJSlEoByhKUSgGhKUSgAqWlInzyWn3i3kobGwGocVR3uUm3e86QNGzqfibKUm+EQ3Rtdr2llJhqVHhrGiS52Q88FyTfHf+ptE0dmxU6ORdlUqj/0byzOvBaXp3evaNseHVTDBiwMYSGtDhF5nEY1PE5ZLSgK5iwVzIrzy3whtaqlTKJVk4lSiVMolTYKlEqZRKWDLSqlpDmmCMiNFAKIy5+cldcOBh+IObDS1wIcIkRByiAI5qLBLbpSplew9G/Qfr6/rniaVA4gDk6qbtEcoDj2N4qJS2q2So26Pf7i9Cey7MA8fivh1Ti3PDT7GgnvLuK9FKjEk550WZKTk7ZdSpUZMSTVgLiePbMBZMSgkqSsL+/5JA3y+JSe8dnkoQNojWPPnznma6LD+O1fL6zI8Y+KyB+gN7c44ZdikGfh57l8nS3SbNnpPrVDDGCTxJ0aBqSSAO1ZxfsXH/SLvL7TW9TTP4NJxuPz1Mi7mBcDvOoXvHDc6PM5bUaHpfpOptVZ9eobnSbNaDDWNnMCdOZ4r5JUhOVoLhUU3ybndgU/aHH1NWsA0uptptaajXB7Cx5nqtwiZOQJXcMZIm4Ed/ZzXIPRe7/8AY4QJNJ17kgB9OYGXiNF1xoxHUxq42PY1U9Q/cWcXRnpkAAC/ZlzMrIpCarHYaEpQgGhJCAaFg2za6dJjqlV4YxokucYA88FyXfD0hVK80tlLqVLIv92pU+rG8szrFwvcIOXR5lJI6XvH0syhs1Sr6xjXBr8ElpmoAYaB+Y4oELg7tse+oa1Y+te6STUJOKQRccpBGggWiyxPrPLWsc4lrcWEEyG4yC+JykgFSrmLHtK857ip4eeKJUoXY5jlOVKJSwVKJUolLA5TlShLA5TLpuVKEBm2XZ31HtpsEveQ1o4kmAu8dAdFt2XZ2UW/lEud+t5u53echwgLw3or6Cz2yoOLKU+D3/No/wAl0cOVPPO3tLGKNKyXOPBTRp24AmYhZLWlUCq51AHgCoLjkArcsbQM58PugMTy7TIZzae8LH6wjMAE6TJ534ZeKzVOQ89hWBh1w3OpHHtPZl4qQZKcmYjuIN7TPNZKYA156XMR3rETpE/AL4unuk6WzUH16hMAQAM3u/KwTxPgJOidg0fpI3n9npez0nfjVRcg3p08i7k52Q7zoFyRghZtv22pXqvrVTL3mTwHAAaACAOxYlexw2oqzluY5RKUoXU8HrvRZ/rT/Zf/AM6a7FTy88AhCo6j5FnF8S0IQuB1BCEIASKEIDnvpo/0+z/3j/43LlTEIV3D8UV8vyMiEIXc4ghCEAIQhACEIQAhCEAIQhAd23L/ANBs39pvyW2dn54IQs6XyZcXSMjUHz4JoXk9ANVhfmewfVCEBiHu+H0Sq5O/7fqhClEGM/U/NeG9Lv8A0dn/ALjv+BQhe8fyR5n8Wc2ZkmhCvoqggJoQg//Z"/>
          <p:cNvSpPr>
            <a:spLocks noChangeAspect="1" noChangeArrowheads="1"/>
          </p:cNvSpPr>
          <p:nvPr/>
        </p:nvSpPr>
        <p:spPr bwMode="auto">
          <a:xfrm>
            <a:off x="1285875" y="697706"/>
            <a:ext cx="2286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th-TH" sz="2100" dirty="0">
              <a:solidFill>
                <a:prstClr val="black"/>
              </a:solidFill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1133475" y="926306"/>
            <a:ext cx="6858000" cy="55399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th-TH" sz="3000" b="1" dirty="0" smtClean="0">
                <a:solidFill>
                  <a:srgbClr val="2A0000"/>
                </a:solidFill>
                <a:latin typeface="TH SarabunIT๙" pitchFamily="34" charset="-34"/>
                <a:cs typeface="TH SarabunIT๙" pitchFamily="34" charset="-34"/>
              </a:rPr>
              <a:t>ข้อ</a:t>
            </a:r>
            <a:r>
              <a:rPr lang="th-TH" sz="3000" b="1" dirty="0">
                <a:solidFill>
                  <a:srgbClr val="2A0000"/>
                </a:solidFill>
                <a:latin typeface="TH SarabunIT๙" pitchFamily="34" charset="-34"/>
                <a:cs typeface="TH SarabunIT๙" pitchFamily="34" charset="-34"/>
              </a:rPr>
              <a:t>สั่งการของผู้บังคับบัญชา</a:t>
            </a: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1133475" y="1411553"/>
            <a:ext cx="6858001" cy="55399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th-TH" sz="3000" b="1" dirty="0">
                <a:solidFill>
                  <a:srgbClr val="2A0000"/>
                </a:solidFill>
                <a:latin typeface="TH SarabunIT๙" pitchFamily="34" charset="-34"/>
                <a:cs typeface="TH SarabunIT๙" pitchFamily="34" charset="-34"/>
              </a:rPr>
              <a:t>งานจเรตำรวจ (</a:t>
            </a:r>
            <a:r>
              <a:rPr lang="th-TH" sz="3000" b="1" dirty="0" err="1">
                <a:solidFill>
                  <a:srgbClr val="2A0000"/>
                </a:solidFill>
                <a:latin typeface="TH SarabunIT๙" pitchFamily="34" charset="-34"/>
                <a:cs typeface="TH SarabunIT๙" pitchFamily="34" charset="-34"/>
              </a:rPr>
              <a:t>จต</a:t>
            </a:r>
            <a:r>
              <a:rPr lang="th-TH" sz="3000" b="1" dirty="0">
                <a:solidFill>
                  <a:srgbClr val="2A0000"/>
                </a:solidFill>
                <a:latin typeface="TH SarabunIT๙" pitchFamily="34" charset="-34"/>
                <a:cs typeface="TH SarabunIT๙" pitchFamily="34" charset="-34"/>
              </a:rPr>
              <a:t>)</a:t>
            </a:r>
          </a:p>
        </p:txBody>
      </p:sp>
      <p:sp>
        <p:nvSpPr>
          <p:cNvPr id="11" name="สี่เหลี่ยมมุมมน 9"/>
          <p:cNvSpPr/>
          <p:nvPr/>
        </p:nvSpPr>
        <p:spPr>
          <a:xfrm>
            <a:off x="2339387" y="4938814"/>
            <a:ext cx="4184123" cy="1061936"/>
          </a:xfrm>
          <a:prstGeom prst="roundRect">
            <a:avLst/>
          </a:prstGeom>
          <a:noFill/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68540" tIns="34269" rIns="68540" bIns="34269" anchor="ctr"/>
          <a:lstStyle/>
          <a:p>
            <a:pPr algn="ctr">
              <a:defRPr/>
            </a:pPr>
            <a:r>
              <a:rPr lang="th-TH" sz="2700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พลตำรวจโท ชน</a:t>
            </a:r>
            <a:r>
              <a:rPr lang="th-TH" sz="2700" b="1" kern="0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สิษฎ์</a:t>
            </a:r>
            <a:r>
              <a:rPr lang="th-TH" sz="2700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2700" b="1" kern="0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วัฒนวรางกูร</a:t>
            </a:r>
            <a:endParaRPr lang="th-TH" sz="2700" b="1" kern="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itchFamily="34" charset="-34"/>
              <a:cs typeface="TH SarabunIT๙" pitchFamily="34" charset="-34"/>
            </a:endParaRPr>
          </a:p>
          <a:p>
            <a:pPr algn="ctr">
              <a:defRPr/>
            </a:pPr>
            <a:r>
              <a:rPr lang="th-TH" sz="2700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รอง </a:t>
            </a:r>
            <a:r>
              <a:rPr lang="th-TH" sz="2700" b="1" kern="0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จตช</a:t>
            </a:r>
            <a:r>
              <a:rPr lang="th-TH" sz="2700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.(2)</a:t>
            </a:r>
          </a:p>
        </p:txBody>
      </p:sp>
      <p:pic>
        <p:nvPicPr>
          <p:cNvPr id="12" name="Picture 34" descr="http://www.muang.chainat.police.go.th/images/images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2873"/>
          <a:stretch/>
        </p:blipFill>
        <p:spPr bwMode="auto">
          <a:xfrm>
            <a:off x="7308304" y="4725144"/>
            <a:ext cx="2107816" cy="1831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7550" y="2072023"/>
            <a:ext cx="2257425" cy="2957177"/>
          </a:xfrm>
          <a:prstGeom prst="rect">
            <a:avLst/>
          </a:prstGeom>
        </p:spPr>
      </p:pic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39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10225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179512" y="1052736"/>
            <a:ext cx="8784976" cy="4525963"/>
          </a:xfrm>
        </p:spPr>
        <p:txBody>
          <a:bodyPr>
            <a:noAutofit/>
          </a:bodyPr>
          <a:lstStyle/>
          <a:p>
            <a:pPr marL="109728" indent="0" algn="thaiDist">
              <a:buNone/>
            </a:pPr>
            <a:r>
              <a:rPr lang="th-TH" sz="2200" b="1" dirty="0" smtClean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   ๑. </a:t>
            </a:r>
            <a:r>
              <a:rPr lang="th-TH" sz="22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กำชับการปฏิบัติเรื่องค้ามนุษย์ ค้าประเวณี ประมงผิดกฎหมาย การแก้ปัญหาทัวร์ศูนย์เหรียญ ผู้มีอิทธิพล มือปืนรับจ้าง อาวุธปืน อาวุธสงคราม เงินกู้นอกระบบ การละเมิดทรัพย์สินทางปัญญา เด็ก</a:t>
            </a:r>
            <a:r>
              <a:rPr lang="th-TH" sz="2200" b="1" dirty="0" err="1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แว้น</a:t>
            </a:r>
            <a:r>
              <a:rPr lang="th-TH" sz="22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 นักเรียนตีกัน  </a:t>
            </a:r>
            <a:r>
              <a:rPr lang="th-TH" sz="2200" b="1" dirty="0" smtClean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  </a:t>
            </a:r>
            <a:r>
              <a:rPr lang="th-TH" sz="2200" b="1" dirty="0" err="1" smtClean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ยา</a:t>
            </a:r>
            <a:r>
              <a:rPr lang="th-TH" sz="2200" b="1" dirty="0" err="1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เสพติด</a:t>
            </a:r>
            <a:r>
              <a:rPr lang="th-TH" sz="22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 การแก้ไขปัญหาการจราจร สถานบริการ สถานบันเทิงเปิดเกินเวลา เด็กอายุต่ำกว่า ๒๐ ปี เข้าไปใช้บริการ มั่วสุม</a:t>
            </a:r>
            <a:r>
              <a:rPr lang="th-TH" sz="2200" b="1" dirty="0" err="1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ยาเสพติด</a:t>
            </a:r>
            <a:r>
              <a:rPr lang="th-TH" sz="22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 ปัญหาเหล่านี้ เป็นปัญหา</a:t>
            </a:r>
            <a:r>
              <a:rPr lang="th-TH" sz="2200" b="1" dirty="0" smtClean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ที่สร้างความเดือดร้อนแก่พี่</a:t>
            </a:r>
            <a:r>
              <a:rPr lang="th-TH" sz="22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น้องประชาชนโดยตรง</a:t>
            </a:r>
            <a:endParaRPr lang="en-US" sz="2200" b="1" dirty="0">
              <a:solidFill>
                <a:srgbClr val="FFFF00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109728" indent="0" algn="thaiDist">
              <a:buNone/>
            </a:pPr>
            <a:r>
              <a:rPr lang="th-TH" sz="22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2200" b="1" dirty="0" smtClean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    ๒. </a:t>
            </a:r>
            <a:r>
              <a:rPr lang="th-TH" sz="22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เรื่องความมั่นคง  ช่วงนี้มีกลุ่มอยากเลือกตั้งออกมาเคลื่อนไหว สิ่งที่อยากให้ดำเนินการคือ สำรวจว่า ใครอยู่เบื้องหลัง ใครคิดแผน ใครสนับสนุนเรื่องการเงิน และขอให้สำรวจอุปกรณ์ควบคุมฝูงชน ตรวจสอบกำลังพลกองร้อยควบคุมฝูงชน ในส่วนของแต่ละหน่วยให้เตรียมความพร้อมและตรวจสอบการฝึกทบทวนต่างๆ </a:t>
            </a:r>
            <a:endParaRPr lang="en-US" sz="2200" b="1" dirty="0">
              <a:solidFill>
                <a:srgbClr val="FFFF00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109728" indent="0">
              <a:buNone/>
            </a:pPr>
            <a:r>
              <a:rPr lang="th-TH" sz="22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2200" b="1" dirty="0" smtClean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    ๓. </a:t>
            </a:r>
            <a:r>
              <a:rPr lang="th-TH" sz="22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เรื่องการตรวจสถานี</a:t>
            </a:r>
            <a:r>
              <a:rPr lang="th-TH" sz="2200" b="1" dirty="0" smtClean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ขนส่ง </a:t>
            </a:r>
            <a:r>
              <a:rPr lang="th-TH" sz="2200" b="1" dirty="0" err="1" smtClean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ตร</a:t>
            </a:r>
            <a:r>
              <a:rPr lang="th-TH" sz="2200" b="1" dirty="0" smtClean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. ได้</a:t>
            </a:r>
            <a:r>
              <a:rPr lang="th-TH" sz="22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สั่งการให้ทุกหน่วยทราบแล้ว ขอให้ดำเนินการอย่างต่อเนื่อง</a:t>
            </a:r>
            <a:endParaRPr lang="en-US" sz="2200" b="1" dirty="0">
              <a:solidFill>
                <a:srgbClr val="FFFF00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109728" indent="0" algn="thaiDist">
              <a:buNone/>
            </a:pPr>
            <a:r>
              <a:rPr lang="th-TH" sz="22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2200" b="1" dirty="0" smtClean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    ๔. </a:t>
            </a:r>
            <a:r>
              <a:rPr lang="th-TH" sz="22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สร.2 มีนโยบายให้สำรวจครุภัณฑ์ ให้ผู้บังคับบัญชา</a:t>
            </a:r>
            <a:r>
              <a:rPr lang="th-TH" sz="2200" b="1" dirty="0" smtClean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เสนอจัดซื้อ </a:t>
            </a:r>
            <a:r>
              <a:rPr lang="th-TH" sz="22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ส่วนหน่วยงานต่างๆ </a:t>
            </a:r>
            <a:r>
              <a:rPr lang="th-TH" sz="2200" b="1" dirty="0" smtClean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ควร</a:t>
            </a:r>
            <a:r>
              <a:rPr lang="th-TH" sz="22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มีเท่าไร </a:t>
            </a:r>
            <a:r>
              <a:rPr lang="th-TH" sz="2200" b="1" dirty="0" smtClean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ให้</a:t>
            </a:r>
            <a:r>
              <a:rPr lang="th-TH" sz="22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ผู้บังคับบัญชาต้นสังกัดพิจารณา และกำชับให้ใช้ตามกรอบครุภัณฑ์ที่มี ห้ามเคลื่อนย้ายโต๊ะ เก้าอี้ ตามปรากฏในข่าวออนไลน์</a:t>
            </a:r>
            <a:endParaRPr lang="en-US" sz="2200" b="1" dirty="0">
              <a:solidFill>
                <a:srgbClr val="FFFF00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109728" indent="0" algn="thaiDist">
              <a:buNone/>
            </a:pPr>
            <a:r>
              <a:rPr lang="th-TH" sz="22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2200" b="1" dirty="0" smtClean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    5</a:t>
            </a:r>
            <a:r>
              <a:rPr lang="th-TH" sz="22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. ช่วงเทศกาลสงกรานต์ ให้กวดขันเรื่อง</a:t>
            </a:r>
            <a:r>
              <a:rPr lang="th-TH" sz="2200" b="1" dirty="0" err="1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ยาเสพติด</a:t>
            </a:r>
            <a:r>
              <a:rPr lang="th-TH" sz="22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 อาจจะมีการลักลอบจำหน่าย ให้เพิ่มความเข้มในการปฏิบัติ </a:t>
            </a:r>
            <a:endParaRPr lang="en-US" sz="2200" b="1" dirty="0">
              <a:solidFill>
                <a:srgbClr val="FFFF00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109728" indent="0">
              <a:buNone/>
            </a:pPr>
            <a:r>
              <a:rPr lang="th-TH" sz="2200" b="1" dirty="0" smtClean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     6</a:t>
            </a:r>
            <a:r>
              <a:rPr lang="th-TH" sz="22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. กรณีเมาแล้วขับไม่มีใบขับขี่ ให้ยึดรถอย่างเดียว ปล่อยไปจะเกิดอันตรายแก่ชีวิตและทรัพย์สิน </a:t>
            </a:r>
            <a:endParaRPr lang="en-US" sz="2200" b="1" dirty="0">
              <a:solidFill>
                <a:srgbClr val="FFFF00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109728" indent="0">
              <a:buNone/>
            </a:pPr>
            <a:r>
              <a:rPr lang="th-TH" sz="2200" b="1" dirty="0" smtClean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	  </a:t>
            </a:r>
            <a:endParaRPr lang="en-US" sz="2200" b="1" dirty="0">
              <a:solidFill>
                <a:srgbClr val="FFFF00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109728" indent="0">
              <a:buNone/>
            </a:pPr>
            <a:endParaRPr lang="en-US" sz="2200" b="1" dirty="0">
              <a:solidFill>
                <a:srgbClr val="FFFF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>
          <a:xfrm>
            <a:off x="251520" y="116632"/>
            <a:ext cx="8507288" cy="1143000"/>
          </a:xfrm>
        </p:spPr>
        <p:txBody>
          <a:bodyPr>
            <a:noAutofit/>
          </a:bodyPr>
          <a:lstStyle/>
          <a:p>
            <a:pPr algn="ctr"/>
            <a:r>
              <a:rPr lang="th-TH" sz="3600" dirty="0">
                <a:solidFill>
                  <a:schemeClr val="bg1"/>
                </a:solidFill>
              </a:rPr>
              <a:t>ข้อสั่งการ</a:t>
            </a:r>
            <a:r>
              <a:rPr lang="th-TH" sz="3600" dirty="0" smtClean="0">
                <a:solidFill>
                  <a:schemeClr val="bg1"/>
                </a:solidFill>
              </a:rPr>
              <a:t>ของนายกรัฐมนตรี และรอง</a:t>
            </a:r>
            <a:r>
              <a:rPr lang="th-TH" sz="3600" dirty="0">
                <a:solidFill>
                  <a:schemeClr val="bg1"/>
                </a:solidFill>
              </a:rPr>
              <a:t>นายกรัฐมนตรี </a:t>
            </a:r>
            <a:r>
              <a:rPr lang="en-US" sz="3600" dirty="0">
                <a:solidFill>
                  <a:schemeClr val="bg1"/>
                </a:solidFill>
              </a:rPr>
              <a:t/>
            </a:r>
            <a:br>
              <a:rPr lang="en-US" sz="3600" dirty="0">
                <a:solidFill>
                  <a:schemeClr val="bg1"/>
                </a:solidFill>
              </a:rPr>
            </a:b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65799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16" descr="data:image/jpeg;base64,/9j/4AAQSkZJRgABAQAAAQABAAD/2wCEAAkGBxITEhUSEhIWFhUXGBcYGBcXFhUVFxUWFxUYFxUWGBUYHSggGBolHRUVITEhJSorLi4uFx8zODMtNygtLisBCgoKDg0OGhAQGy0lICAtLS0tLS0tLS0tLy0tLS0tLS0tLS0tLS0tLS0tLS0tLS0tLS0tLS0tLS0tLS0tLS01Lf/AABEIALEBHAMBIgACEQEDEQH/xAAcAAADAAMBAQEAAAAAAAAAAAAAAQIDBQcGBAj/xAA/EAABAwIDBAYIBQMDBQEAAAABAAIRAyESMUEEBlFhBSJxgZHwBxMUMqGxwdEjQlLh8WJzgjSisjNys8LSJP/EABoBAQADAQEBAAAAAAAAAAAAAAABBAUDAgb/xAAoEQACAgEEAQMEAwEAAAAAAAAAAQIRAwQSITFBEyIyUWFxsQWR0SP/2gAMAwEAAhEDEQA/APo3J6UZsu0Gq+XTSe0NYJc55ewhom1w03mF2HZ9oFRjXtmHNDhILTBAIkG4zFiuAUS64GRAxGAYAcLkwS28ZL324O9XubJUaY92m6S4zmZmwb32loA4bP8AI6dy/wCkfHf4M3SZlH2M6IWAXAude2AfkPBGDXvsdftkqTWMaQ0oQhANI3QkUBrOmehNmrtJrUmusOsBD4BmA8QQO9eC9IGwOdVaRRwua2Ja4OD2NHUDR7xcAHTa0a5rplZmJpbJEgiQYIkRIPFIgTMXGR/fvPirGDUSxST7o45cMZqjhG01qVhTxERcuDc9CI0iM18UrqW9m5bKs1aADKurcmPN8v0Ge4/Fcw2ig+m4se0tc2xBsQt/S6iGWPHf0MrNhlB8kykkhWrONFJSkiUFDlEpIlBQ0JIlBQ5RKUoQUdr3H6e9q2cFx/Fpw2pzMdV/+Q+IK9CuG7o9OHZNobUJ/Dd1ag/oJzji038Rqu4NcCAQZBuCMiDkV81rtP6WTjp9f4bGmy+pDntFISQqZZJqVWiASBiOEXiTBMDnDSe5FVxAkNJysIGovc6fRMtBi2WXIxFu4nxQSgJi6klWkVIERqvHekTd311P2imPxaY6wAu+mLkcy25HKRwXsHTBgib3iYOltVNMGBiIm0kAgExcwT9SumLLLFNTj4OeSCnFxZ+fJRK9Tv8A7u+zVfW0x+DVJiMmPzLOQNyO8aLysr6jFljkgpx8mLPG4ScWOUJShdLPFG/3T2L1u1+oqEtDmuY8MLWSARLNAes0AgAzw1HUOit1Nk2d4qUqRDxPWL3uN87EwtWNwdmBL/WVjUL2v9ZjAcCDLowBoGK8nPULfbXtdPZaQLy7C3C0T6yo49/Wc4wDn4r53Van1X7G+eGjWwYdi9yX5NihfLsO1tq021GzDhImx7xoeWi+iVQLZSJUykEBcqCPMlEpEoBEJOHJMlYHVTlhPeW/dSQB4+ELU7wbvUdrZFRsPA6tQRiby5t5H53W0x6x9VDqp4LpCUou4vk8yipKmcY6e6CrbK/DUEtPuvHuu+x5G/zWrldv2ug2o0sqsDmOzaSCO3kuc70bnvoTUoTUpZlub6Y5/qbzz48Vt6bXKftnw/2ZmbTOPMejy0olTKJV+yqVKJUyiUsFSiVMolLJKlEqZRKWCpXU/Rh096ykdleevSEs/qpTEf4kgdhauVSvr6J6Rfs9Zlan7zDMaOGTmnkQSO9V9VhWbG4+fB1w5PTnZ+g0pXy9HbcyvSZWpmWPaHD6g8CDIPML6F8y1TpmynfJUolYdqY4tIY/A45Owh0c8JsVkJUEjJU4kiUSpBcqSkUpQHybf0a2vQdQrdYOEExEHMOA0IMHuXEOmOjn7NWfRqe8056OafdcORH20Xe2OkA6FeW3+3d9qo+spt/GpglsfnZm5nbqOfar+h1PpT2vplTVYd8bXaOQyiVMolb9mWfoqVrOm+iRtApj1j6Zp1BUBZAJIBaQTmAQ5w6pBvmtiSlK+RTado3mr4Zj2PZ202NptmGiBiJcY5k3KzyolOUZJUoUyiVAIe92jZHaPlIWJ1V/6D/tHxxH5LPKlxUpkGAF5zEd/wBjClodOUdmqzlEqbFGBzHcfn9/osRpTqPCfsvpeolTZFGMUeZ/2hW2lzTnXtWQJYo8RvNuQyriq7NDKkyWZMfP/B3wOvFc32ig+m4sqNLXNMFrhBB7F3x7RM65LTbx7u0tqbFQQ4WbUHvN/wDpvIrQ02ucPbPlFTNpVLmPZxiUStj0/wBBVtkfhqjqn3Xj3X9nA8jf5rVyteM1JWnwZ7i06ZcolRKJXqyKLlEqJRKWDI8AZGcuPDK6UqtmLcQxZWzmMwTMXykd6xg/XL4KLJo9/wCi3p/A87I89V5LqfJ8S5n+QE9oPFdPlfnYbXUlhDoLIwERLYdiEd5ldz3Z6X9q2anWiC4Q4aB7TDo5SJHasb+QwbZeovPf5NHSZLWx+DayglTKJWaXBkoUlEqQMFYWbPFV1TG6HNa3BbCC0uOIaycUHsCzSiUsFSlKjEqlQDlnpJ3c9TU9qpD8OoeuBkyodex3zniF4iV+g9t2RlWm6lUEseC1w5H5HWeS4ZvF0Q/ZK7qLpIF2uj32HJ1uwgjQgrc0Gp3x2S7X6MzVYdr3LpneZSlSSiVhmmUnKxlVKAqUSplKUAy5Sfihzko4qQEolBUBCBvKjsQ9ymFIKeE8Sgq5QCqOtPBN4m30UOy+HhmhhIHHj2g+fBAYdu2RlVvqqjQ9jsw7lryzz+S5jvXuY/Z5qUZqUtRm+n2j8zefjxXVWOkz2j5JOZ1p8i1/PJWMOolifHX0OWXDHIuT8+ynK6VvXuQ2riq7MAypm5mTH9n6HHwPK5XNtoovY4se0tc0wWuEEHsW1h1Ecqtf0ZuTFKD5EXBEqJTDrH7cOemZXWzmUCgnSbZ/dRKybPQc8w2OZc5rGiTF3OIARsmhYl6rcPeF+zV206jiKFWxBsGl3u1BykQTwPJaToXoavtdQsotxEAFziQGtGQk92kmyxdM9F1NmqmjVw4wBIaZEOuLwNPmuOTZkTxtnuG6PvR+g0pXkdxt4RV2ZzK7w2ps4io5zgAaYBw1C6coBBPKdV6ehXD2tewgsIkOBkOBEtIOoIMyvn543CTT8GtGakk0Zykvl2xmNjmRIc1zYktkER72navoleT0VKJUyglQBolYTXaC1pIDnTAnPD70cYlZCpBYKTqYOYB7QClKJQCJSBSlRVphzS0zBBBglpgiDBFweYUAvHeP4tGveqlQ0QABpbU/E5pygKlEqZRKAYGqCUpSlAOVLikUpUgkpypchSQW1KOCUplQCMQuPOkz4Jg89Y7fMo1nlfvskGZaKQZKbe42+Q+yh8/HxKZccviFDn2ynS3h+yAVQnK+gnQ3y46fFaPp7d6jtbTjaWvA6tURIzsf1N5HjZbyoeUyQPPIWXz7VlODHEdW0kg2iSAIzXuEnF2jzKKapnF+muhq2yuw1W2JOF4nC8DgePI37rrXLuu0UGVqbm1Wtew2LTf5ZEcRr3Ll+9W6D9nBq0pfRzP6qYmOt+oc/HitXBq1P2y4ZQy4HHldHmzEG99OYvJnw8VMqJRKuWcKNl0P01X2V+Og+Dq03a8DRzdczzE2IUdKdNV9pc11d2ItaWgwBaSb8Tf4L4ESvGyO7dXJO51Xgz0KxbiAc5rXDC/CYLmEjE3gZjI2sux7l7Qz2ZraT3PbHUxAfhgDC2mTmSMNzELioW+3X6bdQqAOccAMkYsORm9u23FcNVi9SPHZ1wT2S5Oz7NSfHXc0nESCBECZAP3X0vbIgz3Eg+Iuvj2faMbQ5uRvyg3vzX0h/n4rFZpIyBfCKu0e04cDDs5pyHzD21A6CwiesCDMgCIK+uUnOOgnvi2pUIMyBycrBSDxixOBBPVgYYbo3Myeds8leJCSy5MFYpQXoCpRKiUSoBUpyolEoCpTlRKJQFSiVMolAMpJSglAIoBSJSBUgsFIHVIolAIumfD90nusOP7hIjUIaZnw896EGWFgriDAzMQPPYsgKnnr/CAlziBz48B2JRNgVZyWOtxmO/JSBNpAfU5SZkdw0WFzzJBAjITJknORGWXiVV2gNaLZ5wSf5XwdEbTXqMJr0PUvxEYMYfI0cHN1ieGS9L6nlnh9/N3aVE06tJgax7/VuBeWgvIsesIYLOkzFgdSvKCkw9UXOIDGXMa0TAcCDYjEbOxAZns9tvzvJs1Rh2VlQPdiBe6XYGimMeHEPeLiMFjm7NeJ6QdQJcaReGFwwNdhLmgN65OExnGgm3ArV085OCUijlit3BG0EgNaagc0XEOxAFwBy0OUjIEZ5r5ycuOv0VioQyNLgjEYc6ZDoFiQDrwWCVYTOLLDllpHrXMX062vxXzys1QRhNribWiDF7Z2UtijrG5HSYLG0CHYg3GCYjRpaY1kzOR0XsVzv0dvBl2LETHMgXOHskuOWZ5LoWJYmoVTdGlidxKYbcPotXtHQVN9b1/ra7XYg6G16gZIgf8ATnDBAg21K2WJILkm10dGkzBRq1TUqNfTaKYw+rcHyXyOuHNjqkHuIIX0uSBUkqLBZKmOU+CMSg349yEmWUSolEqAXKJUSiUBcolRKJQFSiVMolAOUSplEoBoCSRUgpBKQKCUA5ssb/t80ypc6baoCsfnzojH5+qhx04qS6Bz+aEGUvAMd/3881ixDKb5ZqHMkgnSeFpHzvFlpt7N49n2Nn4kPebspT1nc5/KBHvcrL1GLbpEN0rZsNq2+nSa59RwAbn2kwIGpPDPkuX73b7Vq7nUaQdSpSQZ6tR4Fod+lv8ATmdeC0vSm8u07RWFYvwFjsVNrbNpniBq7iTn8FrqlVznOe8kucSS4mS4kySStDDp9ruRUyZr4QqbY0+dvDzdber0RUdS9pAptpkujrFuIhwxBjX3cGl0Tf3YzidRKytfcAmWgOsSSAXNiQAReYMchMq0/scF9zLtIbAwum7mzhwyAZB+PcAFglZKdNhxYnYIFrFznGbCLAW1MLATopTIaKlZ6LHOwtDZvoLkkWBPd8SvlldD3b6NbW2GnU2fEyrRqPLpwH1zuqXwNI6oEwerzXjJk2Kz1CG50bnoDdgNaHP96Q/IWcCCIBuOY55r2N1p+hNpLmDEzDBwRBEECb8MvErbk8v4WTkk5S5NCEUlwZJRiUEpBcz2WCglYy9R6wCxN7fshBlJ8lY2VcQkTF8+qbEjIhKsJHmx5fFYSwnh+2ilA+yUKZRK8klyiVEolAXKJUSiUBcolRKJQFylKmUSgKlJxUyk4qQXKCfPNY8V/OaYQDefPb/CRfGfnTxQeJUFskHUT3fugKaT8EqjfPFYNu2ynRpuqVHhjG3LnGBy7TyXJt8d/am0zR2fFTo5E5VKo5/obyzOucLpjxub4PE5qK5PTb4ekBlGaOykVKos5+bKZ1A0e4cMgeMQuXV6z6jzUqOLnOMlzjJJWJjIVytLFijBFOc3IqUzayhErrZzozUngEEgniJiR26apOcTcjM5xEkASIFtR4rFKZdKWKMlR4Jyiwm5MmILr8TeFErJX2Z7AC9pbimJibG8jMd6x06bnGGtLjBMAEmAJJgaAAlLFG03f6HdtNanSEhryZcIkNb77o4CR2m3GO4dHbIKNJlMEnCAJgAuP6nYRnzXiPRSdpFN4ewjZ/eYS2C57iJLTm5sN7Lr3b6YJDryLi5jKLge9rms7U5HKW36FzDBKNlwNLa248+Kb3KQYUk+fqqp2KxKgscKpPegHCj1V9M/lknl2pgoCHmTHDh2fDNRjA5+eSdaoRYZxwmEU22uZ7vlyUg+iUSvg2DpajWfVZSqB7qTsNQD8rr255EdoPBfbKhqiSpRKmUnPA+2qgFyiVDSdf4TlAVKJUyiUBRKUpSlKAqVL3IUuvbxUgphtKc6qSU0AC9z4fdafebeihsTJqGXkdSk33nc/wClv9R+JsvOb4+kJlDFR2XDUrXDn506Z1/73cshrwXKdorvqvdUqvc97jJc4ySfOisYsDly+jjPKlwjZ7xbxV9tfiquhoPUpt9xnYNXR+Y37BZa1ohSE5V+KUVSKrbfZUolTKJXqyKLGU8Pry7vMpBSXKnuM8NYyF75KLASniy5KJRKWDPtW1VKjsdR7nu4ucXHjEnS58V0/wBF+74ZSO1VG9aqIYDpS4/5G/YBxXhN0egjte0MpkEUx16huPwwYIB4kjD48F3RoAAAsAIAFgAMgqmpyUtqO+GFvcyadIMDWsaGtaAAAIAAEAAaAK0u9JxVItDKSWLzwUPdCAsqgV8/rJ+v8LLiQgolGSRCT0JBvz8V4PeX0jez13UaNJtUMs5xcW9ce80QLgWE8Z4LYb+7zeyUcDD+PUBDOLGmzqn0HPsK42GqzhxbuWcMs64R2fdndqpsu116zdoD6FbGcFy7EX4gScur1xOsr1VSqB9lxj0edJVqW106HrCKbi8GmX4WhxGeHV0jLtXY6dLU3K55otS5PeNprgAXO/pHLPx+3xWVjAMv38VIqXI8+cla4nQaJSlEoByhKUSgGhKUSgAqWlInzyWn3i3kobGwGocVR3uUm3e86QNGzqfibKUm+EQ3Rtdr2llJhqVHhrGiS52Q88FyTfHf+ptE0dmxU6ORdlUqj/0byzOvBaXp3evaNseHVTDBiwMYSGtDhF5nEY1PE5ZLSgK5iwVzIrzy3whtaqlTKJVk4lSiVMolTYKlEqZRKWDLSqlpDmmCMiNFAKIy5+cldcOBh+IObDS1wIcIkRByiAI5qLBLbpSplew9G/Qfr6/rniaVA4gDk6qbtEcoDj2N4qJS2q2So26Pf7i9Cey7MA8fivh1Ti3PDT7GgnvLuK9FKjEk550WZKTk7ZdSpUZMSTVgLiePbMBZMSgkqSsL+/5JA3y+JSe8dnkoQNojWPPnznma6LD+O1fL6zI8Y+KyB+gN7c44ZdikGfh57l8nS3SbNnpPrVDDGCTxJ0aBqSSAO1ZxfsXH/SLvL7TW9TTP4NJxuPz1Mi7mBcDvOoXvHDc6PM5bUaHpfpOptVZ9eobnSbNaDDWNnMCdOZ4r5JUhOVoLhUU3ybndgU/aHH1NWsA0uptptaajXB7Cx5nqtwiZOQJXcMZIm4Ed/ZzXIPRe7/8AY4QJNJ17kgB9OYGXiNF1xoxHUxq42PY1U9Q/cWcXRnpkAAC/ZlzMrIpCarHYaEpQgGhJCAaFg2za6dJjqlV4YxokucYA88FyXfD0hVK80tlLqVLIv92pU+rG8szrFwvcIOXR5lJI6XvH0syhs1Sr6xjXBr8ElpmoAYaB+Y4oELg7tse+oa1Y+te6STUJOKQRccpBGggWiyxPrPLWsc4lrcWEEyG4yC+JykgFSrmLHtK857ip4eeKJUoXY5jlOVKJSwVKJUolLA5TlShLA5TLpuVKEBm2XZ31HtpsEveQ1o4kmAu8dAdFt2XZ2UW/lEud+t5u53echwgLw3or6Cz2yoOLKU+D3/No/wAl0cOVPPO3tLGKNKyXOPBTRp24AmYhZLWlUCq51AHgCoLjkArcsbQM58PugMTy7TIZzae8LH6wjMAE6TJ534ZeKzVOQ89hWBh1w3OpHHtPZl4qQZKcmYjuIN7TPNZKYA156XMR3rETpE/AL4unuk6WzUH16hMAQAM3u/KwTxPgJOidg0fpI3n9npez0nfjVRcg3p08i7k52Q7zoFyRghZtv22pXqvrVTL3mTwHAAaACAOxYlexw2oqzluY5RKUoXU8HrvRZ/rT/Zf/AM6a7FTy88AhCo6j5FnF8S0IQuB1BCEIASKEIDnvpo/0+z/3j/43LlTEIV3D8UV8vyMiEIXc4ghCEAIQhACEIQAhCEAIQhAd23L/ANBs39pvyW2dn54IQs6XyZcXSMjUHz4JoXk9ANVhfmewfVCEBiHu+H0Sq5O/7fqhClEGM/U/NeG9Lv8A0dn/ALjv+BQhe8fyR5n8Wc2ZkmhCvoqggJoQg//Z"/>
          <p:cNvSpPr>
            <a:spLocks noChangeAspect="1" noChangeArrowheads="1"/>
          </p:cNvSpPr>
          <p:nvPr/>
        </p:nvSpPr>
        <p:spPr bwMode="auto">
          <a:xfrm>
            <a:off x="1285875" y="697706"/>
            <a:ext cx="2286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th-TH" sz="2100" dirty="0">
              <a:solidFill>
                <a:prstClr val="black"/>
              </a:solidFill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1152525" y="946247"/>
            <a:ext cx="6645836" cy="60016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th-TH" sz="3300" b="1" dirty="0" smtClean="0">
                <a:solidFill>
                  <a:schemeClr val="bg2">
                    <a:lumMod val="50000"/>
                  </a:schemeClr>
                </a:solidFill>
                <a:latin typeface="TH SarabunIT๙" pitchFamily="34" charset="-34"/>
                <a:cs typeface="TH SarabunIT๙" pitchFamily="34" charset="-34"/>
              </a:rPr>
              <a:t>เรื่อง</a:t>
            </a:r>
            <a:r>
              <a:rPr lang="th-TH" sz="3300" b="1" dirty="0">
                <a:solidFill>
                  <a:schemeClr val="bg2">
                    <a:lumMod val="50000"/>
                  </a:schemeClr>
                </a:solidFill>
                <a:latin typeface="TH SarabunIT๙" pitchFamily="34" charset="-34"/>
                <a:cs typeface="TH SarabunIT๙" pitchFamily="34" charset="-34"/>
              </a:rPr>
              <a:t>เพื่อทราบ</a:t>
            </a: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1152525" y="1519143"/>
            <a:ext cx="6645836" cy="68223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b">
            <a:spAutoFit/>
          </a:bodyPr>
          <a:lstStyle/>
          <a:p>
            <a:pPr algn="ctr">
              <a:lnSpc>
                <a:spcPts val="2250"/>
              </a:lnSpc>
            </a:pPr>
            <a:r>
              <a:rPr lang="th-TH" sz="2400" b="1" dirty="0">
                <a:solidFill>
                  <a:schemeClr val="bg2">
                    <a:lumMod val="50000"/>
                  </a:schemeClr>
                </a:solidFill>
                <a:latin typeface="TH SarabunIT๙" pitchFamily="34" charset="-34"/>
                <a:cs typeface="TH SarabunIT๙" pitchFamily="34" charset="-34"/>
              </a:rPr>
              <a:t>3.2 โครงการจิตอาสาพระราชทานตามแนวพระราชดำริ </a:t>
            </a:r>
          </a:p>
          <a:p>
            <a:pPr algn="ctr">
              <a:lnSpc>
                <a:spcPts val="2250"/>
              </a:lnSpc>
            </a:pPr>
            <a:r>
              <a:rPr lang="th-TH" sz="2400" b="1" dirty="0">
                <a:solidFill>
                  <a:schemeClr val="bg2">
                    <a:lumMod val="50000"/>
                  </a:schemeClr>
                </a:solidFill>
                <a:latin typeface="TH SarabunIT๙" pitchFamily="34" charset="-34"/>
                <a:cs typeface="TH SarabunIT๙" pitchFamily="34" charset="-34"/>
              </a:rPr>
              <a:t>หลักสูตรหลักประจำรุ่นที่ 1</a:t>
            </a:r>
            <a:r>
              <a:rPr lang="th-TH" sz="2400" b="1" dirty="0">
                <a:solidFill>
                  <a:srgbClr val="2A0000"/>
                </a:solidFill>
                <a:latin typeface="TH SarabunIT๙" pitchFamily="34" charset="-34"/>
                <a:cs typeface="TH SarabunIT๙" pitchFamily="34" charset="-34"/>
              </a:rPr>
              <a:t> (</a:t>
            </a:r>
            <a:r>
              <a:rPr lang="th-TH" sz="2400" b="1" dirty="0" err="1">
                <a:solidFill>
                  <a:srgbClr val="2A0000"/>
                </a:solidFill>
                <a:latin typeface="TH SarabunIT๙" pitchFamily="34" charset="-34"/>
                <a:cs typeface="TH SarabunIT๙" pitchFamily="34" charset="-34"/>
              </a:rPr>
              <a:t>สยศ.ตร</a:t>
            </a:r>
            <a:r>
              <a:rPr lang="th-TH" sz="2400" b="1" dirty="0">
                <a:solidFill>
                  <a:srgbClr val="2A0000"/>
                </a:solidFill>
                <a:latin typeface="TH SarabunIT๙" pitchFamily="34" charset="-34"/>
                <a:cs typeface="TH SarabunIT๙" pitchFamily="34" charset="-34"/>
              </a:rPr>
              <a:t>.(ผก.))</a:t>
            </a:r>
          </a:p>
        </p:txBody>
      </p:sp>
      <p:pic>
        <p:nvPicPr>
          <p:cNvPr id="13" name="รูปภาพ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321719"/>
            <a:ext cx="8724900" cy="3555206"/>
          </a:xfrm>
          <a:prstGeom prst="rect">
            <a:avLst/>
          </a:prstGeom>
        </p:spPr>
      </p:pic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40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5827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25" name="AutoShape 37"/>
          <p:cNvSpPr>
            <a:spLocks noChangeArrowheads="1"/>
          </p:cNvSpPr>
          <p:nvPr/>
        </p:nvSpPr>
        <p:spPr bwMode="gray">
          <a:xfrm>
            <a:off x="251520" y="5022850"/>
            <a:ext cx="7698680" cy="530225"/>
          </a:xfrm>
          <a:prstGeom prst="hexagon">
            <a:avLst>
              <a:gd name="adj" fmla="val 21533"/>
              <a:gd name="vf" fmla="val 115470"/>
            </a:avLst>
          </a:prstGeom>
          <a:gradFill rotWithShape="1">
            <a:gsLst>
              <a:gs pos="0">
                <a:schemeClr val="accent1">
                  <a:gamma/>
                  <a:shade val="0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0"/>
                  <a:invGamma/>
                </a:schemeClr>
              </a:gs>
            </a:gsLst>
            <a:lin ang="5400000" scaled="1"/>
          </a:gradFill>
          <a:ln w="15875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/>
            <a:endParaRPr lang="en-US" altLang="ko-KR" sz="2000" b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ea typeface="HY견고딕" pitchFamily="18" charset="-127"/>
            </a:endParaRPr>
          </a:p>
        </p:txBody>
      </p:sp>
      <p:sp>
        <p:nvSpPr>
          <p:cNvPr id="37924" name="AutoShape 36"/>
          <p:cNvSpPr>
            <a:spLocks noChangeArrowheads="1"/>
          </p:cNvSpPr>
          <p:nvPr/>
        </p:nvSpPr>
        <p:spPr bwMode="gray">
          <a:xfrm>
            <a:off x="251520" y="3968750"/>
            <a:ext cx="7698680" cy="530225"/>
          </a:xfrm>
          <a:prstGeom prst="hexagon">
            <a:avLst>
              <a:gd name="adj" fmla="val 21533"/>
              <a:gd name="vf" fmla="val 115470"/>
            </a:avLst>
          </a:prstGeom>
          <a:gradFill rotWithShape="1">
            <a:gsLst>
              <a:gs pos="0">
                <a:schemeClr val="accent1">
                  <a:gamma/>
                  <a:shade val="0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0"/>
                  <a:invGamma/>
                </a:schemeClr>
              </a:gs>
            </a:gsLst>
            <a:lin ang="5400000" scaled="1"/>
          </a:gradFill>
          <a:ln w="15875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/>
            <a:endParaRPr lang="en-US" altLang="ko-KR" sz="2000" b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ea typeface="HY견고딕" pitchFamily="18" charset="-127"/>
            </a:endParaRPr>
          </a:p>
        </p:txBody>
      </p:sp>
      <p:sp>
        <p:nvSpPr>
          <p:cNvPr id="37923" name="AutoShape 35"/>
          <p:cNvSpPr>
            <a:spLocks noChangeArrowheads="1"/>
          </p:cNvSpPr>
          <p:nvPr/>
        </p:nvSpPr>
        <p:spPr bwMode="gray">
          <a:xfrm>
            <a:off x="251520" y="2898775"/>
            <a:ext cx="7698680" cy="530225"/>
          </a:xfrm>
          <a:prstGeom prst="hexagon">
            <a:avLst>
              <a:gd name="adj" fmla="val 21533"/>
              <a:gd name="vf" fmla="val 115470"/>
            </a:avLst>
          </a:prstGeom>
          <a:gradFill rotWithShape="1">
            <a:gsLst>
              <a:gs pos="0">
                <a:schemeClr val="accent1">
                  <a:gamma/>
                  <a:shade val="0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0"/>
                  <a:invGamma/>
                </a:schemeClr>
              </a:gs>
            </a:gsLst>
            <a:lin ang="5400000" scaled="1"/>
          </a:gradFill>
          <a:ln w="15875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/>
            <a:endParaRPr lang="en-US" altLang="ko-KR" sz="2000" b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ea typeface="HY견고딕" pitchFamily="18" charset="-127"/>
            </a:endParaRPr>
          </a:p>
        </p:txBody>
      </p:sp>
      <p:sp>
        <p:nvSpPr>
          <p:cNvPr id="37922" name="AutoShape 34"/>
          <p:cNvSpPr>
            <a:spLocks noChangeArrowheads="1"/>
          </p:cNvSpPr>
          <p:nvPr/>
        </p:nvSpPr>
        <p:spPr bwMode="gray">
          <a:xfrm>
            <a:off x="251520" y="1857375"/>
            <a:ext cx="7698680" cy="530225"/>
          </a:xfrm>
          <a:prstGeom prst="hexagon">
            <a:avLst>
              <a:gd name="adj" fmla="val 21533"/>
              <a:gd name="vf" fmla="val 115470"/>
            </a:avLst>
          </a:prstGeom>
          <a:gradFill rotWithShape="1">
            <a:gsLst>
              <a:gs pos="0">
                <a:schemeClr val="accent1">
                  <a:gamma/>
                  <a:shade val="0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0"/>
                  <a:invGamma/>
                </a:schemeClr>
              </a:gs>
            </a:gsLst>
            <a:lin ang="5400000" scaled="1"/>
          </a:gradFill>
          <a:ln w="15875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/>
            <a:endParaRPr lang="en-US" altLang="ko-KR" sz="2000" b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ea typeface="HY견고딕" pitchFamily="18" charset="-127"/>
            </a:endParaRPr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title"/>
          </p:nvPr>
        </p:nvSpPr>
        <p:spPr>
          <a:xfrm>
            <a:off x="3797954" y="38988"/>
            <a:ext cx="7239000" cy="838200"/>
          </a:xfrm>
        </p:spPr>
        <p:txBody>
          <a:bodyPr/>
          <a:lstStyle/>
          <a:p>
            <a:r>
              <a:rPr lang="th-TH" altLang="ko-KR" sz="4800" dirty="0">
                <a:solidFill>
                  <a:srgbClr val="FFFF00"/>
                </a:solidFill>
              </a:rPr>
              <a:t>วัตถุประสงค์</a:t>
            </a:r>
            <a:endParaRPr lang="en-US" altLang="ko-KR" sz="4800" dirty="0">
              <a:solidFill>
                <a:srgbClr val="FFFF00"/>
              </a:solidFill>
            </a:endParaRPr>
          </a:p>
        </p:txBody>
      </p:sp>
      <p:sp>
        <p:nvSpPr>
          <p:cNvPr id="37909" name="AutoShape 21"/>
          <p:cNvSpPr>
            <a:spLocks noChangeArrowheads="1"/>
          </p:cNvSpPr>
          <p:nvPr/>
        </p:nvSpPr>
        <p:spPr bwMode="gray">
          <a:xfrm>
            <a:off x="395536" y="2898775"/>
            <a:ext cx="8496944" cy="530225"/>
          </a:xfrm>
          <a:prstGeom prst="hexagon">
            <a:avLst>
              <a:gd name="adj" fmla="val 21533"/>
              <a:gd name="vf" fmla="val 115470"/>
            </a:avLst>
          </a:prstGeom>
          <a:gradFill rotWithShape="1">
            <a:gsLst>
              <a:gs pos="0">
                <a:schemeClr val="accent1">
                  <a:gamma/>
                  <a:shade val="75686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75686"/>
                  <a:invGamma/>
                </a:schemeClr>
              </a:gs>
            </a:gsLst>
            <a:lin ang="5400000" scaled="1"/>
          </a:gradFill>
          <a:ln w="15875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342900" indent="-342900" algn="l">
              <a:buFont typeface="Wingdings" pitchFamily="2" charset="2"/>
              <a:buChar char="v"/>
            </a:pPr>
            <a:r>
              <a:rPr lang="th-TH" altLang="ko-KR" sz="2400" b="1" dirty="0">
                <a:effectLst>
                  <a:glow rad="101600">
                    <a:srgbClr val="FFFF00">
                      <a:alpha val="60000"/>
                    </a:srgbClr>
                  </a:glow>
                </a:effectLst>
                <a:latin typeface="Angsana New" pitchFamily="18" charset="-34"/>
                <a:ea typeface="HY견고딕" pitchFamily="18" charset="-127"/>
                <a:cs typeface="Angsana New" pitchFamily="18" charset="-34"/>
              </a:rPr>
              <a:t>พัฒนา เสริมสร้าง และเพิ่มศักยภาพด้านร่างกาย ตลอดจนองค์ความรู้ด้านวิชาชีพ</a:t>
            </a:r>
            <a:endParaRPr lang="en-US" altLang="ko-KR" sz="2400" b="1" dirty="0">
              <a:effectLst>
                <a:glow rad="101600">
                  <a:srgbClr val="FFFF00">
                    <a:alpha val="60000"/>
                  </a:srgbClr>
                </a:glow>
              </a:effectLst>
              <a:latin typeface="Angsana New" pitchFamily="18" charset="-34"/>
              <a:ea typeface="HY견고딕" pitchFamily="18" charset="-127"/>
              <a:cs typeface="Angsana New" pitchFamily="18" charset="-34"/>
            </a:endParaRPr>
          </a:p>
        </p:txBody>
      </p:sp>
      <p:sp>
        <p:nvSpPr>
          <p:cNvPr id="37910" name="AutoShape 22"/>
          <p:cNvSpPr>
            <a:spLocks noChangeArrowheads="1"/>
          </p:cNvSpPr>
          <p:nvPr/>
        </p:nvSpPr>
        <p:spPr bwMode="gray">
          <a:xfrm>
            <a:off x="395536" y="3967163"/>
            <a:ext cx="8496944" cy="530225"/>
          </a:xfrm>
          <a:prstGeom prst="hexagon">
            <a:avLst>
              <a:gd name="adj" fmla="val 21533"/>
              <a:gd name="vf" fmla="val 115470"/>
            </a:avLst>
          </a:prstGeom>
          <a:gradFill rotWithShape="1">
            <a:gsLst>
              <a:gs pos="0">
                <a:schemeClr val="accent1">
                  <a:gamma/>
                  <a:shade val="75686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75686"/>
                  <a:invGamma/>
                </a:schemeClr>
              </a:gs>
            </a:gsLst>
            <a:lin ang="5400000" scaled="1"/>
          </a:gradFill>
          <a:ln w="15875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342900" indent="-342900" algn="l">
              <a:buFont typeface="Wingdings" pitchFamily="2" charset="2"/>
              <a:buChar char="v"/>
            </a:pPr>
            <a:r>
              <a:rPr lang="th-TH" altLang="ko-KR" sz="2400" b="1" dirty="0">
                <a:effectLst>
                  <a:glow rad="101600">
                    <a:srgbClr val="FFFF00">
                      <a:alpha val="60000"/>
                    </a:srgbClr>
                  </a:glow>
                </a:effectLst>
                <a:latin typeface="Angsana New" pitchFamily="18" charset="-34"/>
                <a:ea typeface="HY견고딕" pitchFamily="18" charset="-127"/>
                <a:cs typeface="Angsana New" pitchFamily="18" charset="-34"/>
              </a:rPr>
              <a:t>มีอุดมการณ์ชัดเจน เป็น “จิตอาสาต้นแบบ” ทำหน้าที่จิตอาสาฯ ดูแลช่วยเหลือผู้อื่นได้</a:t>
            </a:r>
            <a:endParaRPr lang="en-US" altLang="ko-KR" sz="2400" b="1" dirty="0">
              <a:effectLst>
                <a:glow rad="101600">
                  <a:srgbClr val="FFFF00">
                    <a:alpha val="60000"/>
                  </a:srgbClr>
                </a:glow>
              </a:effectLst>
              <a:latin typeface="Angsana New" pitchFamily="18" charset="-34"/>
              <a:ea typeface="HY견고딕" pitchFamily="18" charset="-127"/>
              <a:cs typeface="Angsana New" pitchFamily="18" charset="-34"/>
            </a:endParaRPr>
          </a:p>
        </p:txBody>
      </p:sp>
      <p:sp>
        <p:nvSpPr>
          <p:cNvPr id="37911" name="AutoShape 23"/>
          <p:cNvSpPr>
            <a:spLocks noChangeArrowheads="1"/>
          </p:cNvSpPr>
          <p:nvPr/>
        </p:nvSpPr>
        <p:spPr bwMode="gray">
          <a:xfrm>
            <a:off x="395536" y="5022850"/>
            <a:ext cx="8496944" cy="530225"/>
          </a:xfrm>
          <a:prstGeom prst="hexagon">
            <a:avLst>
              <a:gd name="adj" fmla="val 21533"/>
              <a:gd name="vf" fmla="val 115470"/>
            </a:avLst>
          </a:prstGeom>
          <a:gradFill rotWithShape="1">
            <a:gsLst>
              <a:gs pos="0">
                <a:schemeClr val="accent1">
                  <a:gamma/>
                  <a:shade val="75686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75686"/>
                  <a:invGamma/>
                </a:schemeClr>
              </a:gs>
            </a:gsLst>
            <a:lin ang="5400000" scaled="1"/>
          </a:gradFill>
          <a:ln w="15875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342900" indent="-342900" algn="l">
              <a:buFont typeface="Wingdings" pitchFamily="2" charset="2"/>
              <a:buChar char="v"/>
            </a:pPr>
            <a:r>
              <a:rPr lang="th-TH" altLang="ko-KR" sz="2400" b="1" dirty="0">
                <a:effectLst>
                  <a:glow rad="101600">
                    <a:srgbClr val="FFFF00">
                      <a:alpha val="60000"/>
                    </a:srgbClr>
                  </a:glow>
                </a:effectLst>
                <a:latin typeface="Angsana New" pitchFamily="18" charset="-34"/>
                <a:ea typeface="HY견고딕" pitchFamily="18" charset="-127"/>
                <a:cs typeface="Angsana New" pitchFamily="18" charset="-34"/>
              </a:rPr>
              <a:t>แก้ไขปัญหาพื้นฐานของบุคคล/สังคม ให้จงรักภักดี เลี้ยงชีพได้ และเป็นครูขยายผลได้</a:t>
            </a:r>
            <a:endParaRPr lang="en-US" altLang="ko-KR" sz="2400" b="1" dirty="0">
              <a:effectLst>
                <a:glow rad="101600">
                  <a:srgbClr val="FFFF00">
                    <a:alpha val="60000"/>
                  </a:srgbClr>
                </a:glow>
              </a:effectLst>
              <a:latin typeface="Angsana New" pitchFamily="18" charset="-34"/>
              <a:ea typeface="HY견고딕" pitchFamily="18" charset="-127"/>
              <a:cs typeface="Angsana New" pitchFamily="18" charset="-34"/>
            </a:endParaRPr>
          </a:p>
        </p:txBody>
      </p:sp>
      <p:sp>
        <p:nvSpPr>
          <p:cNvPr id="37895" name="AutoShape 7"/>
          <p:cNvSpPr>
            <a:spLocks noChangeArrowheads="1"/>
          </p:cNvSpPr>
          <p:nvPr/>
        </p:nvSpPr>
        <p:spPr bwMode="gray">
          <a:xfrm>
            <a:off x="395536" y="1857375"/>
            <a:ext cx="8496944" cy="530225"/>
          </a:xfrm>
          <a:prstGeom prst="hexagon">
            <a:avLst>
              <a:gd name="adj" fmla="val 21533"/>
              <a:gd name="vf" fmla="val 115470"/>
            </a:avLst>
          </a:prstGeom>
          <a:gradFill rotWithShape="1">
            <a:gsLst>
              <a:gs pos="0">
                <a:schemeClr val="accent1">
                  <a:gamma/>
                  <a:shade val="75686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75686"/>
                  <a:invGamma/>
                </a:schemeClr>
              </a:gs>
            </a:gsLst>
            <a:lin ang="5400000" scaled="1"/>
          </a:gradFill>
          <a:ln w="15875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342900" indent="-342900" algn="l">
              <a:buFont typeface="Wingdings" pitchFamily="2" charset="2"/>
              <a:buChar char="v"/>
            </a:pPr>
            <a:r>
              <a:rPr lang="th-TH" altLang="ko-KR" sz="2400" b="1" dirty="0">
                <a:effectLst>
                  <a:glow rad="101600">
                    <a:srgbClr val="FFFF00">
                      <a:alpha val="60000"/>
                    </a:srgbClr>
                  </a:glow>
                </a:effectLst>
                <a:latin typeface="Angsana New" pitchFamily="18" charset="-34"/>
                <a:ea typeface="HY견고딕" pitchFamily="18" charset="-127"/>
                <a:cs typeface="Angsana New" pitchFamily="18" charset="-34"/>
              </a:rPr>
              <a:t>ให้มีความจงรักภักดี มีวินัย ยึดถือแนวทาง ศาสตร์พระราชา และปรัชญาเศรษฐกิจพอเพียง</a:t>
            </a:r>
            <a:endParaRPr lang="en-US" altLang="ko-KR" sz="2400" b="1" dirty="0">
              <a:effectLst>
                <a:glow rad="101600">
                  <a:srgbClr val="FFFF00">
                    <a:alpha val="60000"/>
                  </a:srgbClr>
                </a:glow>
              </a:effectLst>
              <a:latin typeface="Angsana New" pitchFamily="18" charset="-34"/>
              <a:ea typeface="HY견고딕" pitchFamily="18" charset="-127"/>
              <a:cs typeface="Angsana New" pitchFamily="18" charset="-34"/>
            </a:endParaRPr>
          </a:p>
        </p:txBody>
      </p:sp>
      <p:sp>
        <p:nvSpPr>
          <p:cNvPr id="11" name="รูปแบบอิสระ 10"/>
          <p:cNvSpPr/>
          <p:nvPr/>
        </p:nvSpPr>
        <p:spPr>
          <a:xfrm>
            <a:off x="122830" y="423081"/>
            <a:ext cx="818866" cy="750626"/>
          </a:xfrm>
          <a:custGeom>
            <a:avLst/>
            <a:gdLst>
              <a:gd name="connsiteX0" fmla="*/ 259307 w 818866"/>
              <a:gd name="connsiteY0" fmla="*/ 0 h 750626"/>
              <a:gd name="connsiteX1" fmla="*/ 0 w 818866"/>
              <a:gd name="connsiteY1" fmla="*/ 272955 h 750626"/>
              <a:gd name="connsiteX2" fmla="*/ 68239 w 818866"/>
              <a:gd name="connsiteY2" fmla="*/ 545910 h 750626"/>
              <a:gd name="connsiteX3" fmla="*/ 614149 w 818866"/>
              <a:gd name="connsiteY3" fmla="*/ 750626 h 750626"/>
              <a:gd name="connsiteX4" fmla="*/ 818866 w 818866"/>
              <a:gd name="connsiteY4" fmla="*/ 300250 h 750626"/>
              <a:gd name="connsiteX5" fmla="*/ 696036 w 818866"/>
              <a:gd name="connsiteY5" fmla="*/ 81886 h 750626"/>
              <a:gd name="connsiteX6" fmla="*/ 259307 w 818866"/>
              <a:gd name="connsiteY6" fmla="*/ 0 h 750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8866" h="750626">
                <a:moveTo>
                  <a:pt x="259307" y="0"/>
                </a:moveTo>
                <a:lnTo>
                  <a:pt x="0" y="272955"/>
                </a:lnTo>
                <a:lnTo>
                  <a:pt x="68239" y="545910"/>
                </a:lnTo>
                <a:lnTo>
                  <a:pt x="614149" y="750626"/>
                </a:lnTo>
                <a:lnTo>
                  <a:pt x="818866" y="300250"/>
                </a:lnTo>
                <a:lnTo>
                  <a:pt x="696036" y="81886"/>
                </a:lnTo>
                <a:lnTo>
                  <a:pt x="259307" y="0"/>
                </a:lnTo>
                <a:close/>
              </a:path>
            </a:pathLst>
          </a:custGeom>
          <a:solidFill>
            <a:srgbClr val="92D050"/>
          </a:solidFill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sp>
        <p:nvSpPr>
          <p:cNvPr id="12" name="รูปแบบอิสระ 11"/>
          <p:cNvSpPr/>
          <p:nvPr/>
        </p:nvSpPr>
        <p:spPr>
          <a:xfrm>
            <a:off x="873457" y="259307"/>
            <a:ext cx="723331" cy="545911"/>
          </a:xfrm>
          <a:custGeom>
            <a:avLst/>
            <a:gdLst>
              <a:gd name="connsiteX0" fmla="*/ 122830 w 723331"/>
              <a:gd name="connsiteY0" fmla="*/ 0 h 545911"/>
              <a:gd name="connsiteX1" fmla="*/ 0 w 723331"/>
              <a:gd name="connsiteY1" fmla="*/ 204717 h 545911"/>
              <a:gd name="connsiteX2" fmla="*/ 136477 w 723331"/>
              <a:gd name="connsiteY2" fmla="*/ 409433 h 545911"/>
              <a:gd name="connsiteX3" fmla="*/ 682388 w 723331"/>
              <a:gd name="connsiteY3" fmla="*/ 545911 h 545911"/>
              <a:gd name="connsiteX4" fmla="*/ 723331 w 723331"/>
              <a:gd name="connsiteY4" fmla="*/ 245660 h 545911"/>
              <a:gd name="connsiteX5" fmla="*/ 504967 w 723331"/>
              <a:gd name="connsiteY5" fmla="*/ 81887 h 545911"/>
              <a:gd name="connsiteX6" fmla="*/ 122830 w 723331"/>
              <a:gd name="connsiteY6" fmla="*/ 0 h 545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3331" h="545911">
                <a:moveTo>
                  <a:pt x="122830" y="0"/>
                </a:moveTo>
                <a:lnTo>
                  <a:pt x="0" y="204717"/>
                </a:lnTo>
                <a:lnTo>
                  <a:pt x="136477" y="409433"/>
                </a:lnTo>
                <a:lnTo>
                  <a:pt x="682388" y="545911"/>
                </a:lnTo>
                <a:lnTo>
                  <a:pt x="723331" y="245660"/>
                </a:lnTo>
                <a:lnTo>
                  <a:pt x="504967" y="81887"/>
                </a:lnTo>
                <a:lnTo>
                  <a:pt x="122830" y="0"/>
                </a:lnTo>
                <a:close/>
              </a:path>
            </a:pathLst>
          </a:custGeom>
          <a:solidFill>
            <a:srgbClr val="00B0F0"/>
          </a:solidFill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sp>
        <p:nvSpPr>
          <p:cNvPr id="13" name="รูปแบบอิสระ 12"/>
          <p:cNvSpPr/>
          <p:nvPr/>
        </p:nvSpPr>
        <p:spPr>
          <a:xfrm>
            <a:off x="368490" y="109182"/>
            <a:ext cx="545910" cy="327546"/>
          </a:xfrm>
          <a:custGeom>
            <a:avLst/>
            <a:gdLst>
              <a:gd name="connsiteX0" fmla="*/ 163773 w 545910"/>
              <a:gd name="connsiteY0" fmla="*/ 0 h 327546"/>
              <a:gd name="connsiteX1" fmla="*/ 0 w 545910"/>
              <a:gd name="connsiteY1" fmla="*/ 136478 h 327546"/>
              <a:gd name="connsiteX2" fmla="*/ 81886 w 545910"/>
              <a:gd name="connsiteY2" fmla="*/ 272955 h 327546"/>
              <a:gd name="connsiteX3" fmla="*/ 395785 w 545910"/>
              <a:gd name="connsiteY3" fmla="*/ 327546 h 327546"/>
              <a:gd name="connsiteX4" fmla="*/ 545910 w 545910"/>
              <a:gd name="connsiteY4" fmla="*/ 150125 h 327546"/>
              <a:gd name="connsiteX5" fmla="*/ 477671 w 545910"/>
              <a:gd name="connsiteY5" fmla="*/ 40943 h 327546"/>
              <a:gd name="connsiteX6" fmla="*/ 163773 w 545910"/>
              <a:gd name="connsiteY6" fmla="*/ 0 h 327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5910" h="327546">
                <a:moveTo>
                  <a:pt x="163773" y="0"/>
                </a:moveTo>
                <a:lnTo>
                  <a:pt x="0" y="136478"/>
                </a:lnTo>
                <a:lnTo>
                  <a:pt x="81886" y="272955"/>
                </a:lnTo>
                <a:lnTo>
                  <a:pt x="395785" y="327546"/>
                </a:lnTo>
                <a:lnTo>
                  <a:pt x="545910" y="150125"/>
                </a:lnTo>
                <a:lnTo>
                  <a:pt x="477671" y="40943"/>
                </a:lnTo>
                <a:lnTo>
                  <a:pt x="163773" y="0"/>
                </a:lnTo>
                <a:close/>
              </a:path>
            </a:pathLst>
          </a:custGeom>
          <a:solidFill>
            <a:srgbClr val="FF66FF"/>
          </a:solidFill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41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24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4"/>
          <p:cNvSpPr>
            <a:spLocks noGrp="1" noChangeArrowheads="1"/>
          </p:cNvSpPr>
          <p:nvPr>
            <p:ph type="title"/>
          </p:nvPr>
        </p:nvSpPr>
        <p:spPr>
          <a:xfrm>
            <a:off x="-180528" y="0"/>
            <a:ext cx="7239000" cy="838200"/>
          </a:xfrm>
        </p:spPr>
        <p:txBody>
          <a:bodyPr/>
          <a:lstStyle/>
          <a:p>
            <a:pPr algn="ctr"/>
            <a:r>
              <a:rPr lang="th-TH" altLang="ko-KR" sz="4400" dirty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หลักสูตรหลักประจำ</a:t>
            </a:r>
            <a:endParaRPr lang="en-US" altLang="ko-KR" sz="4400" dirty="0">
              <a:solidFill>
                <a:srgbClr val="FFFF00"/>
              </a:solidFill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55299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3064" y="1052736"/>
            <a:ext cx="9389204" cy="5514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shade val="60784"/>
                        <a:invGamma/>
                      </a:schemeClr>
                    </a:gs>
                    <a:gs pos="50000">
                      <a:schemeClr val="accent1"/>
                    </a:gs>
                    <a:gs pos="100000">
                      <a:schemeClr val="accent1">
                        <a:gamma/>
                        <a:shade val="60784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bg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รูปแบบอิสระ 1"/>
          <p:cNvSpPr/>
          <p:nvPr/>
        </p:nvSpPr>
        <p:spPr>
          <a:xfrm>
            <a:off x="7930055" y="1513489"/>
            <a:ext cx="756745" cy="1103586"/>
          </a:xfrm>
          <a:custGeom>
            <a:avLst/>
            <a:gdLst>
              <a:gd name="connsiteX0" fmla="*/ 236482 w 756745"/>
              <a:gd name="connsiteY0" fmla="*/ 15765 h 1103586"/>
              <a:gd name="connsiteX1" fmla="*/ 0 w 756745"/>
              <a:gd name="connsiteY1" fmla="*/ 740979 h 1103586"/>
              <a:gd name="connsiteX2" fmla="*/ 204951 w 756745"/>
              <a:gd name="connsiteY2" fmla="*/ 1103586 h 1103586"/>
              <a:gd name="connsiteX3" fmla="*/ 567558 w 756745"/>
              <a:gd name="connsiteY3" fmla="*/ 1103586 h 1103586"/>
              <a:gd name="connsiteX4" fmla="*/ 756745 w 756745"/>
              <a:gd name="connsiteY4" fmla="*/ 788276 h 1103586"/>
              <a:gd name="connsiteX5" fmla="*/ 504496 w 756745"/>
              <a:gd name="connsiteY5" fmla="*/ 0 h 1103586"/>
              <a:gd name="connsiteX6" fmla="*/ 236482 w 756745"/>
              <a:gd name="connsiteY6" fmla="*/ 15765 h 1103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6745" h="1103586">
                <a:moveTo>
                  <a:pt x="236482" y="15765"/>
                </a:moveTo>
                <a:lnTo>
                  <a:pt x="0" y="740979"/>
                </a:lnTo>
                <a:lnTo>
                  <a:pt x="204951" y="1103586"/>
                </a:lnTo>
                <a:lnTo>
                  <a:pt x="567558" y="1103586"/>
                </a:lnTo>
                <a:lnTo>
                  <a:pt x="756745" y="788276"/>
                </a:lnTo>
                <a:lnTo>
                  <a:pt x="504496" y="0"/>
                </a:lnTo>
                <a:lnTo>
                  <a:pt x="236482" y="15765"/>
                </a:lnTo>
                <a:close/>
              </a:path>
            </a:pathLst>
          </a:custGeom>
          <a:solidFill>
            <a:srgbClr val="FFFF00"/>
          </a:solidFill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sp>
        <p:nvSpPr>
          <p:cNvPr id="5" name="รูปแบบอิสระ 4"/>
          <p:cNvSpPr/>
          <p:nvPr/>
        </p:nvSpPr>
        <p:spPr>
          <a:xfrm>
            <a:off x="122830" y="423081"/>
            <a:ext cx="818866" cy="750626"/>
          </a:xfrm>
          <a:custGeom>
            <a:avLst/>
            <a:gdLst>
              <a:gd name="connsiteX0" fmla="*/ 259307 w 818866"/>
              <a:gd name="connsiteY0" fmla="*/ 0 h 750626"/>
              <a:gd name="connsiteX1" fmla="*/ 0 w 818866"/>
              <a:gd name="connsiteY1" fmla="*/ 272955 h 750626"/>
              <a:gd name="connsiteX2" fmla="*/ 68239 w 818866"/>
              <a:gd name="connsiteY2" fmla="*/ 545910 h 750626"/>
              <a:gd name="connsiteX3" fmla="*/ 614149 w 818866"/>
              <a:gd name="connsiteY3" fmla="*/ 750626 h 750626"/>
              <a:gd name="connsiteX4" fmla="*/ 818866 w 818866"/>
              <a:gd name="connsiteY4" fmla="*/ 300250 h 750626"/>
              <a:gd name="connsiteX5" fmla="*/ 696036 w 818866"/>
              <a:gd name="connsiteY5" fmla="*/ 81886 h 750626"/>
              <a:gd name="connsiteX6" fmla="*/ 259307 w 818866"/>
              <a:gd name="connsiteY6" fmla="*/ 0 h 750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8866" h="750626">
                <a:moveTo>
                  <a:pt x="259307" y="0"/>
                </a:moveTo>
                <a:lnTo>
                  <a:pt x="0" y="272955"/>
                </a:lnTo>
                <a:lnTo>
                  <a:pt x="68239" y="545910"/>
                </a:lnTo>
                <a:lnTo>
                  <a:pt x="614149" y="750626"/>
                </a:lnTo>
                <a:lnTo>
                  <a:pt x="818866" y="300250"/>
                </a:lnTo>
                <a:lnTo>
                  <a:pt x="696036" y="81886"/>
                </a:lnTo>
                <a:lnTo>
                  <a:pt x="259307" y="0"/>
                </a:lnTo>
                <a:close/>
              </a:path>
            </a:pathLst>
          </a:custGeom>
          <a:solidFill>
            <a:srgbClr val="92D050"/>
          </a:solidFill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sp>
        <p:nvSpPr>
          <p:cNvPr id="6" name="รูปแบบอิสระ 5"/>
          <p:cNvSpPr/>
          <p:nvPr/>
        </p:nvSpPr>
        <p:spPr>
          <a:xfrm>
            <a:off x="873457" y="259307"/>
            <a:ext cx="723331" cy="545911"/>
          </a:xfrm>
          <a:custGeom>
            <a:avLst/>
            <a:gdLst>
              <a:gd name="connsiteX0" fmla="*/ 122830 w 723331"/>
              <a:gd name="connsiteY0" fmla="*/ 0 h 545911"/>
              <a:gd name="connsiteX1" fmla="*/ 0 w 723331"/>
              <a:gd name="connsiteY1" fmla="*/ 204717 h 545911"/>
              <a:gd name="connsiteX2" fmla="*/ 136477 w 723331"/>
              <a:gd name="connsiteY2" fmla="*/ 409433 h 545911"/>
              <a:gd name="connsiteX3" fmla="*/ 682388 w 723331"/>
              <a:gd name="connsiteY3" fmla="*/ 545911 h 545911"/>
              <a:gd name="connsiteX4" fmla="*/ 723331 w 723331"/>
              <a:gd name="connsiteY4" fmla="*/ 245660 h 545911"/>
              <a:gd name="connsiteX5" fmla="*/ 504967 w 723331"/>
              <a:gd name="connsiteY5" fmla="*/ 81887 h 545911"/>
              <a:gd name="connsiteX6" fmla="*/ 122830 w 723331"/>
              <a:gd name="connsiteY6" fmla="*/ 0 h 545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3331" h="545911">
                <a:moveTo>
                  <a:pt x="122830" y="0"/>
                </a:moveTo>
                <a:lnTo>
                  <a:pt x="0" y="204717"/>
                </a:lnTo>
                <a:lnTo>
                  <a:pt x="136477" y="409433"/>
                </a:lnTo>
                <a:lnTo>
                  <a:pt x="682388" y="545911"/>
                </a:lnTo>
                <a:lnTo>
                  <a:pt x="723331" y="245660"/>
                </a:lnTo>
                <a:lnTo>
                  <a:pt x="504967" y="81887"/>
                </a:lnTo>
                <a:lnTo>
                  <a:pt x="122830" y="0"/>
                </a:lnTo>
                <a:close/>
              </a:path>
            </a:pathLst>
          </a:custGeom>
          <a:solidFill>
            <a:srgbClr val="00B0F0"/>
          </a:solidFill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sp>
        <p:nvSpPr>
          <p:cNvPr id="7" name="รูปแบบอิสระ 6"/>
          <p:cNvSpPr/>
          <p:nvPr/>
        </p:nvSpPr>
        <p:spPr>
          <a:xfrm>
            <a:off x="368490" y="109182"/>
            <a:ext cx="545910" cy="327546"/>
          </a:xfrm>
          <a:custGeom>
            <a:avLst/>
            <a:gdLst>
              <a:gd name="connsiteX0" fmla="*/ 163773 w 545910"/>
              <a:gd name="connsiteY0" fmla="*/ 0 h 327546"/>
              <a:gd name="connsiteX1" fmla="*/ 0 w 545910"/>
              <a:gd name="connsiteY1" fmla="*/ 136478 h 327546"/>
              <a:gd name="connsiteX2" fmla="*/ 81886 w 545910"/>
              <a:gd name="connsiteY2" fmla="*/ 272955 h 327546"/>
              <a:gd name="connsiteX3" fmla="*/ 395785 w 545910"/>
              <a:gd name="connsiteY3" fmla="*/ 327546 h 327546"/>
              <a:gd name="connsiteX4" fmla="*/ 545910 w 545910"/>
              <a:gd name="connsiteY4" fmla="*/ 150125 h 327546"/>
              <a:gd name="connsiteX5" fmla="*/ 477671 w 545910"/>
              <a:gd name="connsiteY5" fmla="*/ 40943 h 327546"/>
              <a:gd name="connsiteX6" fmla="*/ 163773 w 545910"/>
              <a:gd name="connsiteY6" fmla="*/ 0 h 327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5910" h="327546">
                <a:moveTo>
                  <a:pt x="163773" y="0"/>
                </a:moveTo>
                <a:lnTo>
                  <a:pt x="0" y="136478"/>
                </a:lnTo>
                <a:lnTo>
                  <a:pt x="81886" y="272955"/>
                </a:lnTo>
                <a:lnTo>
                  <a:pt x="395785" y="327546"/>
                </a:lnTo>
                <a:lnTo>
                  <a:pt x="545910" y="150125"/>
                </a:lnTo>
                <a:lnTo>
                  <a:pt x="477671" y="40943"/>
                </a:lnTo>
                <a:lnTo>
                  <a:pt x="163773" y="0"/>
                </a:lnTo>
                <a:close/>
              </a:path>
            </a:pathLst>
          </a:custGeom>
          <a:solidFill>
            <a:srgbClr val="FF66FF"/>
          </a:solidFill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5805" b="28352" l="41837" r="600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0753" t="14419" r="38999" b="71717"/>
          <a:stretch/>
        </p:blipFill>
        <p:spPr bwMode="auto">
          <a:xfrm>
            <a:off x="4283968" y="-27384"/>
            <a:ext cx="5054797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ตัวแทน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42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21242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350" y="1402432"/>
            <a:ext cx="88773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shade val="60784"/>
                        <a:invGamma/>
                      </a:schemeClr>
                    </a:gs>
                    <a:gs pos="50000">
                      <a:schemeClr val="accent1"/>
                    </a:gs>
                    <a:gs pos="100000">
                      <a:schemeClr val="accent1">
                        <a:gamma/>
                        <a:shade val="60784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bg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 4"/>
          <p:cNvSpPr>
            <a:spLocks noGrp="1" noChangeArrowheads="1"/>
          </p:cNvSpPr>
          <p:nvPr>
            <p:ph type="title"/>
          </p:nvPr>
        </p:nvSpPr>
        <p:spPr>
          <a:xfrm>
            <a:off x="1905000" y="0"/>
            <a:ext cx="7239000" cy="838200"/>
          </a:xfrm>
        </p:spPr>
        <p:txBody>
          <a:bodyPr/>
          <a:lstStyle/>
          <a:p>
            <a:pPr algn="ctr"/>
            <a:r>
              <a:rPr lang="th-TH" altLang="ko-KR" sz="4400" dirty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ความเป็นมาของโครงการฯ</a:t>
            </a:r>
            <a:endParaRPr lang="en-US" altLang="ko-KR" sz="4400" dirty="0">
              <a:solidFill>
                <a:srgbClr val="FFFF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 bwMode="gray">
          <a:xfrm>
            <a:off x="1043608" y="2852936"/>
            <a:ext cx="72390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  <a:ea typeface="HY견고딕" pitchFamily="18" charset="-127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  <a:ea typeface="HY견고딕" pitchFamily="18" charset="-127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  <a:ea typeface="HY견고딕" pitchFamily="18" charset="-127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  <a:ea typeface="HY견고딕" pitchFamily="18" charset="-127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  <a:ea typeface="HY견고딕" pitchFamily="18" charset="-127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  <a:ea typeface="HY견고딕" pitchFamily="18" charset="-127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  <a:ea typeface="HY견고딕" pitchFamily="18" charset="-127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  <a:ea typeface="HY견고딕" pitchFamily="18" charset="-127"/>
              </a:defRPr>
            </a:lvl9pPr>
          </a:lstStyle>
          <a:p>
            <a:pPr algn="ctr"/>
            <a:r>
              <a:rPr lang="th-TH" altLang="ko-KR" sz="2800" dirty="0">
                <a:solidFill>
                  <a:srgbClr val="FFFF00"/>
                </a:solidFill>
                <a:effectLst>
                  <a:glow rad="101600">
                    <a:schemeClr val="accent4">
                      <a:alpha val="60000"/>
                    </a:schemeClr>
                  </a:glow>
                </a:effectLst>
                <a:latin typeface="Angsana New" pitchFamily="18" charset="-34"/>
                <a:cs typeface="Angsana New" pitchFamily="18" charset="-34"/>
              </a:rPr>
              <a:t>หลักสูตรหลักประจำ</a:t>
            </a:r>
            <a:endParaRPr lang="en-US" altLang="ko-KR" sz="2800" dirty="0">
              <a:solidFill>
                <a:srgbClr val="FFFF00"/>
              </a:solidFill>
              <a:effectLst>
                <a:glow rad="101600">
                  <a:schemeClr val="accent4">
                    <a:alpha val="60000"/>
                  </a:schemeClr>
                </a:glo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" name="รูปแบบอิสระ 1"/>
          <p:cNvSpPr/>
          <p:nvPr/>
        </p:nvSpPr>
        <p:spPr>
          <a:xfrm>
            <a:off x="122830" y="430531"/>
            <a:ext cx="818866" cy="750626"/>
          </a:xfrm>
          <a:custGeom>
            <a:avLst/>
            <a:gdLst>
              <a:gd name="connsiteX0" fmla="*/ 259307 w 818866"/>
              <a:gd name="connsiteY0" fmla="*/ 0 h 750626"/>
              <a:gd name="connsiteX1" fmla="*/ 0 w 818866"/>
              <a:gd name="connsiteY1" fmla="*/ 272955 h 750626"/>
              <a:gd name="connsiteX2" fmla="*/ 68239 w 818866"/>
              <a:gd name="connsiteY2" fmla="*/ 545910 h 750626"/>
              <a:gd name="connsiteX3" fmla="*/ 614149 w 818866"/>
              <a:gd name="connsiteY3" fmla="*/ 750626 h 750626"/>
              <a:gd name="connsiteX4" fmla="*/ 818866 w 818866"/>
              <a:gd name="connsiteY4" fmla="*/ 300250 h 750626"/>
              <a:gd name="connsiteX5" fmla="*/ 696036 w 818866"/>
              <a:gd name="connsiteY5" fmla="*/ 81886 h 750626"/>
              <a:gd name="connsiteX6" fmla="*/ 259307 w 818866"/>
              <a:gd name="connsiteY6" fmla="*/ 0 h 750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8866" h="750626">
                <a:moveTo>
                  <a:pt x="259307" y="0"/>
                </a:moveTo>
                <a:lnTo>
                  <a:pt x="0" y="272955"/>
                </a:lnTo>
                <a:lnTo>
                  <a:pt x="68239" y="545910"/>
                </a:lnTo>
                <a:lnTo>
                  <a:pt x="614149" y="750626"/>
                </a:lnTo>
                <a:lnTo>
                  <a:pt x="818866" y="300250"/>
                </a:lnTo>
                <a:lnTo>
                  <a:pt x="696036" y="81886"/>
                </a:lnTo>
                <a:lnTo>
                  <a:pt x="259307" y="0"/>
                </a:lnTo>
                <a:close/>
              </a:path>
            </a:pathLst>
          </a:custGeom>
          <a:solidFill>
            <a:srgbClr val="92D050"/>
          </a:solidFill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sp>
        <p:nvSpPr>
          <p:cNvPr id="5" name="รูปแบบอิสระ 4"/>
          <p:cNvSpPr/>
          <p:nvPr/>
        </p:nvSpPr>
        <p:spPr>
          <a:xfrm>
            <a:off x="873457" y="266757"/>
            <a:ext cx="723331" cy="545911"/>
          </a:xfrm>
          <a:custGeom>
            <a:avLst/>
            <a:gdLst>
              <a:gd name="connsiteX0" fmla="*/ 122830 w 723331"/>
              <a:gd name="connsiteY0" fmla="*/ 0 h 545911"/>
              <a:gd name="connsiteX1" fmla="*/ 0 w 723331"/>
              <a:gd name="connsiteY1" fmla="*/ 204717 h 545911"/>
              <a:gd name="connsiteX2" fmla="*/ 136477 w 723331"/>
              <a:gd name="connsiteY2" fmla="*/ 409433 h 545911"/>
              <a:gd name="connsiteX3" fmla="*/ 682388 w 723331"/>
              <a:gd name="connsiteY3" fmla="*/ 545911 h 545911"/>
              <a:gd name="connsiteX4" fmla="*/ 723331 w 723331"/>
              <a:gd name="connsiteY4" fmla="*/ 245660 h 545911"/>
              <a:gd name="connsiteX5" fmla="*/ 504967 w 723331"/>
              <a:gd name="connsiteY5" fmla="*/ 81887 h 545911"/>
              <a:gd name="connsiteX6" fmla="*/ 122830 w 723331"/>
              <a:gd name="connsiteY6" fmla="*/ 0 h 545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3331" h="545911">
                <a:moveTo>
                  <a:pt x="122830" y="0"/>
                </a:moveTo>
                <a:lnTo>
                  <a:pt x="0" y="204717"/>
                </a:lnTo>
                <a:lnTo>
                  <a:pt x="136477" y="409433"/>
                </a:lnTo>
                <a:lnTo>
                  <a:pt x="682388" y="545911"/>
                </a:lnTo>
                <a:lnTo>
                  <a:pt x="723331" y="245660"/>
                </a:lnTo>
                <a:lnTo>
                  <a:pt x="504967" y="81887"/>
                </a:lnTo>
                <a:lnTo>
                  <a:pt x="122830" y="0"/>
                </a:lnTo>
                <a:close/>
              </a:path>
            </a:pathLst>
          </a:custGeom>
          <a:solidFill>
            <a:srgbClr val="00B0F0"/>
          </a:solidFill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sp>
        <p:nvSpPr>
          <p:cNvPr id="6" name="รูปแบบอิสระ 5"/>
          <p:cNvSpPr/>
          <p:nvPr/>
        </p:nvSpPr>
        <p:spPr>
          <a:xfrm>
            <a:off x="368490" y="116632"/>
            <a:ext cx="545910" cy="327546"/>
          </a:xfrm>
          <a:custGeom>
            <a:avLst/>
            <a:gdLst>
              <a:gd name="connsiteX0" fmla="*/ 163773 w 545910"/>
              <a:gd name="connsiteY0" fmla="*/ 0 h 327546"/>
              <a:gd name="connsiteX1" fmla="*/ 0 w 545910"/>
              <a:gd name="connsiteY1" fmla="*/ 136478 h 327546"/>
              <a:gd name="connsiteX2" fmla="*/ 81886 w 545910"/>
              <a:gd name="connsiteY2" fmla="*/ 272955 h 327546"/>
              <a:gd name="connsiteX3" fmla="*/ 395785 w 545910"/>
              <a:gd name="connsiteY3" fmla="*/ 327546 h 327546"/>
              <a:gd name="connsiteX4" fmla="*/ 545910 w 545910"/>
              <a:gd name="connsiteY4" fmla="*/ 150125 h 327546"/>
              <a:gd name="connsiteX5" fmla="*/ 477671 w 545910"/>
              <a:gd name="connsiteY5" fmla="*/ 40943 h 327546"/>
              <a:gd name="connsiteX6" fmla="*/ 163773 w 545910"/>
              <a:gd name="connsiteY6" fmla="*/ 0 h 327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5910" h="327546">
                <a:moveTo>
                  <a:pt x="163773" y="0"/>
                </a:moveTo>
                <a:lnTo>
                  <a:pt x="0" y="136478"/>
                </a:lnTo>
                <a:lnTo>
                  <a:pt x="81886" y="272955"/>
                </a:lnTo>
                <a:lnTo>
                  <a:pt x="395785" y="327546"/>
                </a:lnTo>
                <a:lnTo>
                  <a:pt x="545910" y="150125"/>
                </a:lnTo>
                <a:lnTo>
                  <a:pt x="477671" y="40943"/>
                </a:lnTo>
                <a:lnTo>
                  <a:pt x="163773" y="0"/>
                </a:lnTo>
                <a:close/>
              </a:path>
            </a:pathLst>
          </a:custGeom>
          <a:solidFill>
            <a:srgbClr val="FF66FF"/>
          </a:solidFill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sp>
        <p:nvSpPr>
          <p:cNvPr id="3" name="ตัวแทน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43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19578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ลูกศร: ขวา 36">
            <a:extLst>
              <a:ext uri="{FF2B5EF4-FFF2-40B4-BE49-F238E27FC236}">
                <a16:creationId xmlns="" xmlns:a16="http://schemas.microsoft.com/office/drawing/2014/main" id="{0CBAFE61-821A-45F5-8825-5373D769E9E1}"/>
              </a:ext>
            </a:extLst>
          </p:cNvPr>
          <p:cNvSpPr/>
          <p:nvPr/>
        </p:nvSpPr>
        <p:spPr>
          <a:xfrm>
            <a:off x="4759807" y="1628800"/>
            <a:ext cx="2403213" cy="1356262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5" tIns="45718" rIns="91435" bIns="45718"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914357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500">
              <a:solidFill>
                <a:prstClr val="white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5" name="TextBox 29">
            <a:extLst>
              <a:ext uri="{FF2B5EF4-FFF2-40B4-BE49-F238E27FC236}">
                <a16:creationId xmlns="" xmlns:a16="http://schemas.microsoft.com/office/drawing/2014/main" id="{53D6F885-204A-4871-88D9-35B869CA46D0}"/>
              </a:ext>
            </a:extLst>
          </p:cNvPr>
          <p:cNvSpPr txBox="1"/>
          <p:nvPr/>
        </p:nvSpPr>
        <p:spPr>
          <a:xfrm>
            <a:off x="5070092" y="2062410"/>
            <a:ext cx="1681139" cy="489042"/>
          </a:xfrm>
          <a:prstGeom prst="rect">
            <a:avLst/>
          </a:prstGeom>
          <a:noFill/>
        </p:spPr>
        <p:txBody>
          <a:bodyPr wrap="square" lIns="35998" tIns="64005" rIns="35998" bIns="64005" rtlCol="0" anchor="ctr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defTabSz="156675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dirty="0">
                <a:solidFill>
                  <a:srgbClr val="FFFF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After</a:t>
            </a:r>
            <a:endParaRPr lang="th-TH" sz="8000" b="1" dirty="0">
              <a:solidFill>
                <a:srgbClr val="FFFF00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grpSp>
        <p:nvGrpSpPr>
          <p:cNvPr id="6" name="Group 1">
            <a:extLst>
              <a:ext uri="{FF2B5EF4-FFF2-40B4-BE49-F238E27FC236}">
                <a16:creationId xmlns="" xmlns:a16="http://schemas.microsoft.com/office/drawing/2014/main" id="{75D5DF22-8ECA-423C-8E01-3465601B5742}"/>
              </a:ext>
            </a:extLst>
          </p:cNvPr>
          <p:cNvGrpSpPr/>
          <p:nvPr/>
        </p:nvGrpSpPr>
        <p:grpSpPr>
          <a:xfrm>
            <a:off x="1532889" y="1628800"/>
            <a:ext cx="2036510" cy="1356262"/>
            <a:chOff x="3976327" y="92377"/>
            <a:chExt cx="2715347" cy="1356262"/>
          </a:xfrm>
        </p:grpSpPr>
        <p:sp>
          <p:nvSpPr>
            <p:cNvPr id="7" name="ลูกศร: ซ้าย 8">
              <a:extLst>
                <a:ext uri="{FF2B5EF4-FFF2-40B4-BE49-F238E27FC236}">
                  <a16:creationId xmlns="" xmlns:a16="http://schemas.microsoft.com/office/drawing/2014/main" id="{ED0FFB8B-CF0C-4744-8DB3-1B9C3827ED02}"/>
                </a:ext>
              </a:extLst>
            </p:cNvPr>
            <p:cNvSpPr/>
            <p:nvPr/>
          </p:nvSpPr>
          <p:spPr>
            <a:xfrm>
              <a:off x="3976327" y="92377"/>
              <a:ext cx="2620515" cy="1356262"/>
            </a:xfrm>
            <a:prstGeom prst="leftArrow">
              <a:avLst/>
            </a:prstGeom>
            <a:solidFill>
              <a:srgbClr val="FF0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defTabSz="914357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480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8" name="TextBox 29">
              <a:extLst>
                <a:ext uri="{FF2B5EF4-FFF2-40B4-BE49-F238E27FC236}">
                  <a16:creationId xmlns="" xmlns:a16="http://schemas.microsoft.com/office/drawing/2014/main" id="{7EFA0D1E-FC3D-4CA4-8A5A-275EE505D381}"/>
                </a:ext>
              </a:extLst>
            </p:cNvPr>
            <p:cNvSpPr txBox="1"/>
            <p:nvPr/>
          </p:nvSpPr>
          <p:spPr>
            <a:xfrm>
              <a:off x="4226038" y="471442"/>
              <a:ext cx="2465636" cy="487604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lIns="36000" tIns="64008" rIns="36000" bIns="64008" rtlCol="0" anchor="ctr">
              <a:no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defTabSz="914357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7200" b="1" dirty="0">
                  <a:solidFill>
                    <a:srgbClr val="FFFF00"/>
                  </a:solidFill>
                  <a:latin typeface="AngsanaUPC" panose="02020603050405020304" pitchFamily="18" charset="-34"/>
                  <a:cs typeface="AngsanaUPC" panose="02020603050405020304" pitchFamily="18" charset="-34"/>
                </a:rPr>
                <a:t>Before</a:t>
              </a:r>
              <a:endParaRPr lang="th-TH" sz="7200" b="1" dirty="0">
                <a:solidFill>
                  <a:srgbClr val="FFFF00"/>
                </a:solidFill>
                <a:latin typeface="AngsanaUPC" panose="02020603050405020304" pitchFamily="18" charset="-34"/>
                <a:cs typeface="AngsanaUPC" panose="02020603050405020304" pitchFamily="18" charset="-34"/>
              </a:endParaRPr>
            </a:p>
          </p:txBody>
        </p:sp>
      </p:grpSp>
      <p:pic>
        <p:nvPicPr>
          <p:cNvPr id="9" name="Picture 2">
            <a:extLst>
              <a:ext uri="{FF2B5EF4-FFF2-40B4-BE49-F238E27FC236}">
                <a16:creationId xmlns="" xmlns:a16="http://schemas.microsoft.com/office/drawing/2014/main" id="{DB111B11-7D5B-4B95-BD85-443F09016F1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186" y="3483387"/>
            <a:ext cx="3054152" cy="1948674"/>
          </a:xfrm>
          <a:prstGeom prst="rect">
            <a:avLst/>
          </a:prstGeom>
        </p:spPr>
      </p:pic>
      <p:pic>
        <p:nvPicPr>
          <p:cNvPr id="10" name="Picture 10">
            <a:extLst>
              <a:ext uri="{FF2B5EF4-FFF2-40B4-BE49-F238E27FC236}">
                <a16:creationId xmlns="" xmlns:a16="http://schemas.microsoft.com/office/drawing/2014/main" id="{89E812F6-40A5-4ECC-8979-FDC74149C43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7337" y="3439942"/>
            <a:ext cx="2769327" cy="2059675"/>
          </a:xfrm>
          <a:prstGeom prst="rect">
            <a:avLst/>
          </a:prstGeom>
        </p:spPr>
      </p:pic>
      <p:pic>
        <p:nvPicPr>
          <p:cNvPr id="11" name="Picture 11">
            <a:extLst>
              <a:ext uri="{FF2B5EF4-FFF2-40B4-BE49-F238E27FC236}">
                <a16:creationId xmlns="" xmlns:a16="http://schemas.microsoft.com/office/drawing/2014/main" id="{5773192E-4987-4370-98B0-AA60227D343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6664" y="3348997"/>
            <a:ext cx="3054152" cy="2083064"/>
          </a:xfrm>
          <a:prstGeom prst="rect">
            <a:avLst/>
          </a:prstGeom>
        </p:spPr>
      </p:pic>
      <p:sp>
        <p:nvSpPr>
          <p:cNvPr id="12" name="สี่เหลี่ยมผืนผ้า 11"/>
          <p:cNvSpPr/>
          <p:nvPr/>
        </p:nvSpPr>
        <p:spPr>
          <a:xfrm>
            <a:off x="5910660" y="3312976"/>
            <a:ext cx="3100156" cy="2150617"/>
          </a:xfrm>
          <a:prstGeom prst="rect">
            <a:avLst/>
          </a:prstGeom>
          <a:noFill/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357" eaLnBrk="1" fontAlgn="auto" hangingPunct="1">
              <a:spcBef>
                <a:spcPts val="0"/>
              </a:spcBef>
              <a:spcAft>
                <a:spcPts val="0"/>
              </a:spcAft>
            </a:pPr>
            <a:endParaRPr lang="th-TH">
              <a:solidFill>
                <a:prstClr val="white"/>
              </a:solidFill>
            </a:endParaRPr>
          </a:p>
        </p:txBody>
      </p:sp>
      <p:sp>
        <p:nvSpPr>
          <p:cNvPr id="14" name="Rectangle 4"/>
          <p:cNvSpPr>
            <a:spLocks noGrp="1" noChangeArrowheads="1"/>
          </p:cNvSpPr>
          <p:nvPr>
            <p:ph type="title"/>
          </p:nvPr>
        </p:nvSpPr>
        <p:spPr>
          <a:xfrm>
            <a:off x="1905000" y="0"/>
            <a:ext cx="7239000" cy="838200"/>
          </a:xfrm>
        </p:spPr>
        <p:txBody>
          <a:bodyPr/>
          <a:lstStyle/>
          <a:p>
            <a:pPr algn="ctr"/>
            <a:r>
              <a:rPr lang="th-TH" altLang="ko-KR" sz="4400" dirty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ความเป็นมาของโครงการฯ</a:t>
            </a:r>
            <a:endParaRPr lang="en-US" altLang="ko-KR" sz="4400" dirty="0">
              <a:solidFill>
                <a:srgbClr val="FFFF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3" name="Rectangle 4"/>
          <p:cNvSpPr txBox="1">
            <a:spLocks noChangeArrowheads="1"/>
          </p:cNvSpPr>
          <p:nvPr/>
        </p:nvSpPr>
        <p:spPr bwMode="gray">
          <a:xfrm>
            <a:off x="5292080" y="2924944"/>
            <a:ext cx="432048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  <a:ea typeface="HY견고딕" pitchFamily="18" charset="-127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  <a:ea typeface="HY견고딕" pitchFamily="18" charset="-127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  <a:ea typeface="HY견고딕" pitchFamily="18" charset="-127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  <a:ea typeface="HY견고딕" pitchFamily="18" charset="-127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  <a:ea typeface="HY견고딕" pitchFamily="18" charset="-127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  <a:ea typeface="HY견고딕" pitchFamily="18" charset="-127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  <a:ea typeface="HY견고딕" pitchFamily="18" charset="-127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  <a:ea typeface="HY견고딕" pitchFamily="18" charset="-127"/>
              </a:defRPr>
            </a:lvl9pPr>
          </a:lstStyle>
          <a:p>
            <a:pPr algn="ctr"/>
            <a:r>
              <a:rPr lang="th-TH" altLang="ko-KR" sz="2800" dirty="0">
                <a:solidFill>
                  <a:srgbClr val="FFFF00"/>
                </a:solidFill>
                <a:effectLst>
                  <a:glow rad="101600">
                    <a:schemeClr val="accent4">
                      <a:alpha val="60000"/>
                    </a:schemeClr>
                  </a:glow>
                </a:effectLst>
                <a:latin typeface="Angsana New" pitchFamily="18" charset="-34"/>
                <a:cs typeface="Angsana New" pitchFamily="18" charset="-34"/>
              </a:rPr>
              <a:t>หลักสูตรเร่งรัด</a:t>
            </a:r>
            <a:endParaRPr lang="en-US" altLang="ko-KR" sz="2800" dirty="0">
              <a:solidFill>
                <a:srgbClr val="FFFF00"/>
              </a:solidFill>
              <a:effectLst>
                <a:glow rad="101600">
                  <a:schemeClr val="accent4">
                    <a:alpha val="60000"/>
                  </a:schemeClr>
                </a:glow>
              </a:effectLst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5" name="รูปแบบอิสระ 14"/>
          <p:cNvSpPr/>
          <p:nvPr/>
        </p:nvSpPr>
        <p:spPr>
          <a:xfrm>
            <a:off x="122830" y="430531"/>
            <a:ext cx="818866" cy="750626"/>
          </a:xfrm>
          <a:custGeom>
            <a:avLst/>
            <a:gdLst>
              <a:gd name="connsiteX0" fmla="*/ 259307 w 818866"/>
              <a:gd name="connsiteY0" fmla="*/ 0 h 750626"/>
              <a:gd name="connsiteX1" fmla="*/ 0 w 818866"/>
              <a:gd name="connsiteY1" fmla="*/ 272955 h 750626"/>
              <a:gd name="connsiteX2" fmla="*/ 68239 w 818866"/>
              <a:gd name="connsiteY2" fmla="*/ 545910 h 750626"/>
              <a:gd name="connsiteX3" fmla="*/ 614149 w 818866"/>
              <a:gd name="connsiteY3" fmla="*/ 750626 h 750626"/>
              <a:gd name="connsiteX4" fmla="*/ 818866 w 818866"/>
              <a:gd name="connsiteY4" fmla="*/ 300250 h 750626"/>
              <a:gd name="connsiteX5" fmla="*/ 696036 w 818866"/>
              <a:gd name="connsiteY5" fmla="*/ 81886 h 750626"/>
              <a:gd name="connsiteX6" fmla="*/ 259307 w 818866"/>
              <a:gd name="connsiteY6" fmla="*/ 0 h 750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8866" h="750626">
                <a:moveTo>
                  <a:pt x="259307" y="0"/>
                </a:moveTo>
                <a:lnTo>
                  <a:pt x="0" y="272955"/>
                </a:lnTo>
                <a:lnTo>
                  <a:pt x="68239" y="545910"/>
                </a:lnTo>
                <a:lnTo>
                  <a:pt x="614149" y="750626"/>
                </a:lnTo>
                <a:lnTo>
                  <a:pt x="818866" y="300250"/>
                </a:lnTo>
                <a:lnTo>
                  <a:pt x="696036" y="81886"/>
                </a:lnTo>
                <a:lnTo>
                  <a:pt x="259307" y="0"/>
                </a:lnTo>
                <a:close/>
              </a:path>
            </a:pathLst>
          </a:custGeom>
          <a:solidFill>
            <a:srgbClr val="92D050"/>
          </a:solidFill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sp>
        <p:nvSpPr>
          <p:cNvPr id="16" name="รูปแบบอิสระ 15"/>
          <p:cNvSpPr/>
          <p:nvPr/>
        </p:nvSpPr>
        <p:spPr>
          <a:xfrm>
            <a:off x="873457" y="266757"/>
            <a:ext cx="723331" cy="545911"/>
          </a:xfrm>
          <a:custGeom>
            <a:avLst/>
            <a:gdLst>
              <a:gd name="connsiteX0" fmla="*/ 122830 w 723331"/>
              <a:gd name="connsiteY0" fmla="*/ 0 h 545911"/>
              <a:gd name="connsiteX1" fmla="*/ 0 w 723331"/>
              <a:gd name="connsiteY1" fmla="*/ 204717 h 545911"/>
              <a:gd name="connsiteX2" fmla="*/ 136477 w 723331"/>
              <a:gd name="connsiteY2" fmla="*/ 409433 h 545911"/>
              <a:gd name="connsiteX3" fmla="*/ 682388 w 723331"/>
              <a:gd name="connsiteY3" fmla="*/ 545911 h 545911"/>
              <a:gd name="connsiteX4" fmla="*/ 723331 w 723331"/>
              <a:gd name="connsiteY4" fmla="*/ 245660 h 545911"/>
              <a:gd name="connsiteX5" fmla="*/ 504967 w 723331"/>
              <a:gd name="connsiteY5" fmla="*/ 81887 h 545911"/>
              <a:gd name="connsiteX6" fmla="*/ 122830 w 723331"/>
              <a:gd name="connsiteY6" fmla="*/ 0 h 545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3331" h="545911">
                <a:moveTo>
                  <a:pt x="122830" y="0"/>
                </a:moveTo>
                <a:lnTo>
                  <a:pt x="0" y="204717"/>
                </a:lnTo>
                <a:lnTo>
                  <a:pt x="136477" y="409433"/>
                </a:lnTo>
                <a:lnTo>
                  <a:pt x="682388" y="545911"/>
                </a:lnTo>
                <a:lnTo>
                  <a:pt x="723331" y="245660"/>
                </a:lnTo>
                <a:lnTo>
                  <a:pt x="504967" y="81887"/>
                </a:lnTo>
                <a:lnTo>
                  <a:pt x="122830" y="0"/>
                </a:lnTo>
                <a:close/>
              </a:path>
            </a:pathLst>
          </a:custGeom>
          <a:solidFill>
            <a:srgbClr val="00B0F0"/>
          </a:solidFill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sp>
        <p:nvSpPr>
          <p:cNvPr id="17" name="รูปแบบอิสระ 16"/>
          <p:cNvSpPr/>
          <p:nvPr/>
        </p:nvSpPr>
        <p:spPr>
          <a:xfrm>
            <a:off x="368490" y="116632"/>
            <a:ext cx="545910" cy="327546"/>
          </a:xfrm>
          <a:custGeom>
            <a:avLst/>
            <a:gdLst>
              <a:gd name="connsiteX0" fmla="*/ 163773 w 545910"/>
              <a:gd name="connsiteY0" fmla="*/ 0 h 327546"/>
              <a:gd name="connsiteX1" fmla="*/ 0 w 545910"/>
              <a:gd name="connsiteY1" fmla="*/ 136478 h 327546"/>
              <a:gd name="connsiteX2" fmla="*/ 81886 w 545910"/>
              <a:gd name="connsiteY2" fmla="*/ 272955 h 327546"/>
              <a:gd name="connsiteX3" fmla="*/ 395785 w 545910"/>
              <a:gd name="connsiteY3" fmla="*/ 327546 h 327546"/>
              <a:gd name="connsiteX4" fmla="*/ 545910 w 545910"/>
              <a:gd name="connsiteY4" fmla="*/ 150125 h 327546"/>
              <a:gd name="connsiteX5" fmla="*/ 477671 w 545910"/>
              <a:gd name="connsiteY5" fmla="*/ 40943 h 327546"/>
              <a:gd name="connsiteX6" fmla="*/ 163773 w 545910"/>
              <a:gd name="connsiteY6" fmla="*/ 0 h 327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5910" h="327546">
                <a:moveTo>
                  <a:pt x="163773" y="0"/>
                </a:moveTo>
                <a:lnTo>
                  <a:pt x="0" y="136478"/>
                </a:lnTo>
                <a:lnTo>
                  <a:pt x="81886" y="272955"/>
                </a:lnTo>
                <a:lnTo>
                  <a:pt x="395785" y="327546"/>
                </a:lnTo>
                <a:lnTo>
                  <a:pt x="545910" y="150125"/>
                </a:lnTo>
                <a:lnTo>
                  <a:pt x="477671" y="40943"/>
                </a:lnTo>
                <a:lnTo>
                  <a:pt x="163773" y="0"/>
                </a:lnTo>
                <a:close/>
              </a:path>
            </a:pathLst>
          </a:custGeom>
          <a:solidFill>
            <a:srgbClr val="FF66FF"/>
          </a:solidFill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44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68239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411760" y="0"/>
            <a:ext cx="7239000" cy="838200"/>
          </a:xfrm>
        </p:spPr>
        <p:txBody>
          <a:bodyPr/>
          <a:lstStyle/>
          <a:p>
            <a:r>
              <a:rPr lang="th-TH" sz="4000" dirty="0">
                <a:solidFill>
                  <a:srgbClr val="FFC000"/>
                </a:solidFill>
              </a:rPr>
              <a:t>ภาพบรรยากาศการคัดเลือกกำลังพล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395"/>
          <a:stretch/>
        </p:blipFill>
        <p:spPr bwMode="auto">
          <a:xfrm>
            <a:off x="416676" y="4012363"/>
            <a:ext cx="4443356" cy="2743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980727"/>
            <a:ext cx="4443356" cy="2962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056" y="1038867"/>
            <a:ext cx="3850902" cy="5774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ตัวแทน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45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86618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825" t="19194" b="8912"/>
          <a:stretch/>
        </p:blipFill>
        <p:spPr bwMode="auto">
          <a:xfrm>
            <a:off x="6068889" y="2680002"/>
            <a:ext cx="2938666" cy="1719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9158" name="Rectangle 6"/>
          <p:cNvSpPr>
            <a:spLocks noGrp="1" noChangeArrowheads="1"/>
          </p:cNvSpPr>
          <p:nvPr>
            <p:ph type="title"/>
          </p:nvPr>
        </p:nvSpPr>
        <p:spPr>
          <a:xfrm>
            <a:off x="1691680" y="0"/>
            <a:ext cx="7239000" cy="838200"/>
          </a:xfrm>
        </p:spPr>
        <p:txBody>
          <a:bodyPr/>
          <a:lstStyle/>
          <a:p>
            <a:pPr algn="ctr"/>
            <a:r>
              <a:rPr lang="th-TH" altLang="ko-KR" sz="4000" dirty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รายการสิ่งของที่ </a:t>
            </a:r>
            <a:r>
              <a:rPr lang="th-TH" altLang="ko-KR" sz="4000" dirty="0" err="1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ตร</a:t>
            </a:r>
            <a:r>
              <a:rPr lang="th-TH" altLang="ko-KR" sz="4000" dirty="0">
                <a:solidFill>
                  <a:srgbClr val="FFFF00"/>
                </a:solidFill>
                <a:latin typeface="Angsana New" pitchFamily="18" charset="-34"/>
                <a:cs typeface="Angsana New" pitchFamily="18" charset="-34"/>
              </a:rPr>
              <a:t>.จัดหา</a:t>
            </a:r>
            <a:endParaRPr lang="en-US" altLang="ko-KR" sz="4000" dirty="0">
              <a:solidFill>
                <a:srgbClr val="FFFF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" name="รูปแบบอิสระ 5"/>
          <p:cNvSpPr/>
          <p:nvPr/>
        </p:nvSpPr>
        <p:spPr>
          <a:xfrm>
            <a:off x="122830" y="423081"/>
            <a:ext cx="818866" cy="750626"/>
          </a:xfrm>
          <a:custGeom>
            <a:avLst/>
            <a:gdLst>
              <a:gd name="connsiteX0" fmla="*/ 259307 w 818866"/>
              <a:gd name="connsiteY0" fmla="*/ 0 h 750626"/>
              <a:gd name="connsiteX1" fmla="*/ 0 w 818866"/>
              <a:gd name="connsiteY1" fmla="*/ 272955 h 750626"/>
              <a:gd name="connsiteX2" fmla="*/ 68239 w 818866"/>
              <a:gd name="connsiteY2" fmla="*/ 545910 h 750626"/>
              <a:gd name="connsiteX3" fmla="*/ 614149 w 818866"/>
              <a:gd name="connsiteY3" fmla="*/ 750626 h 750626"/>
              <a:gd name="connsiteX4" fmla="*/ 818866 w 818866"/>
              <a:gd name="connsiteY4" fmla="*/ 300250 h 750626"/>
              <a:gd name="connsiteX5" fmla="*/ 696036 w 818866"/>
              <a:gd name="connsiteY5" fmla="*/ 81886 h 750626"/>
              <a:gd name="connsiteX6" fmla="*/ 259307 w 818866"/>
              <a:gd name="connsiteY6" fmla="*/ 0 h 750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8866" h="750626">
                <a:moveTo>
                  <a:pt x="259307" y="0"/>
                </a:moveTo>
                <a:lnTo>
                  <a:pt x="0" y="272955"/>
                </a:lnTo>
                <a:lnTo>
                  <a:pt x="68239" y="545910"/>
                </a:lnTo>
                <a:lnTo>
                  <a:pt x="614149" y="750626"/>
                </a:lnTo>
                <a:lnTo>
                  <a:pt x="818866" y="300250"/>
                </a:lnTo>
                <a:lnTo>
                  <a:pt x="696036" y="81886"/>
                </a:lnTo>
                <a:lnTo>
                  <a:pt x="259307" y="0"/>
                </a:lnTo>
                <a:close/>
              </a:path>
            </a:pathLst>
          </a:custGeom>
          <a:solidFill>
            <a:srgbClr val="92D050"/>
          </a:solidFill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sp>
        <p:nvSpPr>
          <p:cNvPr id="7" name="รูปแบบอิสระ 6"/>
          <p:cNvSpPr/>
          <p:nvPr/>
        </p:nvSpPr>
        <p:spPr>
          <a:xfrm>
            <a:off x="873457" y="259307"/>
            <a:ext cx="723331" cy="545911"/>
          </a:xfrm>
          <a:custGeom>
            <a:avLst/>
            <a:gdLst>
              <a:gd name="connsiteX0" fmla="*/ 122830 w 723331"/>
              <a:gd name="connsiteY0" fmla="*/ 0 h 545911"/>
              <a:gd name="connsiteX1" fmla="*/ 0 w 723331"/>
              <a:gd name="connsiteY1" fmla="*/ 204717 h 545911"/>
              <a:gd name="connsiteX2" fmla="*/ 136477 w 723331"/>
              <a:gd name="connsiteY2" fmla="*/ 409433 h 545911"/>
              <a:gd name="connsiteX3" fmla="*/ 682388 w 723331"/>
              <a:gd name="connsiteY3" fmla="*/ 545911 h 545911"/>
              <a:gd name="connsiteX4" fmla="*/ 723331 w 723331"/>
              <a:gd name="connsiteY4" fmla="*/ 245660 h 545911"/>
              <a:gd name="connsiteX5" fmla="*/ 504967 w 723331"/>
              <a:gd name="connsiteY5" fmla="*/ 81887 h 545911"/>
              <a:gd name="connsiteX6" fmla="*/ 122830 w 723331"/>
              <a:gd name="connsiteY6" fmla="*/ 0 h 545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3331" h="545911">
                <a:moveTo>
                  <a:pt x="122830" y="0"/>
                </a:moveTo>
                <a:lnTo>
                  <a:pt x="0" y="204717"/>
                </a:lnTo>
                <a:lnTo>
                  <a:pt x="136477" y="409433"/>
                </a:lnTo>
                <a:lnTo>
                  <a:pt x="682388" y="545911"/>
                </a:lnTo>
                <a:lnTo>
                  <a:pt x="723331" y="245660"/>
                </a:lnTo>
                <a:lnTo>
                  <a:pt x="504967" y="81887"/>
                </a:lnTo>
                <a:lnTo>
                  <a:pt x="122830" y="0"/>
                </a:lnTo>
                <a:close/>
              </a:path>
            </a:pathLst>
          </a:custGeom>
          <a:solidFill>
            <a:srgbClr val="00B0F0"/>
          </a:solidFill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sp>
        <p:nvSpPr>
          <p:cNvPr id="8" name="รูปแบบอิสระ 7"/>
          <p:cNvSpPr/>
          <p:nvPr/>
        </p:nvSpPr>
        <p:spPr>
          <a:xfrm>
            <a:off x="368490" y="109182"/>
            <a:ext cx="545910" cy="327546"/>
          </a:xfrm>
          <a:custGeom>
            <a:avLst/>
            <a:gdLst>
              <a:gd name="connsiteX0" fmla="*/ 163773 w 545910"/>
              <a:gd name="connsiteY0" fmla="*/ 0 h 327546"/>
              <a:gd name="connsiteX1" fmla="*/ 0 w 545910"/>
              <a:gd name="connsiteY1" fmla="*/ 136478 h 327546"/>
              <a:gd name="connsiteX2" fmla="*/ 81886 w 545910"/>
              <a:gd name="connsiteY2" fmla="*/ 272955 h 327546"/>
              <a:gd name="connsiteX3" fmla="*/ 395785 w 545910"/>
              <a:gd name="connsiteY3" fmla="*/ 327546 h 327546"/>
              <a:gd name="connsiteX4" fmla="*/ 545910 w 545910"/>
              <a:gd name="connsiteY4" fmla="*/ 150125 h 327546"/>
              <a:gd name="connsiteX5" fmla="*/ 477671 w 545910"/>
              <a:gd name="connsiteY5" fmla="*/ 40943 h 327546"/>
              <a:gd name="connsiteX6" fmla="*/ 163773 w 545910"/>
              <a:gd name="connsiteY6" fmla="*/ 0 h 327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5910" h="327546">
                <a:moveTo>
                  <a:pt x="163773" y="0"/>
                </a:moveTo>
                <a:lnTo>
                  <a:pt x="0" y="136478"/>
                </a:lnTo>
                <a:lnTo>
                  <a:pt x="81886" y="272955"/>
                </a:lnTo>
                <a:lnTo>
                  <a:pt x="395785" y="327546"/>
                </a:lnTo>
                <a:lnTo>
                  <a:pt x="545910" y="150125"/>
                </a:lnTo>
                <a:lnTo>
                  <a:pt x="477671" y="40943"/>
                </a:lnTo>
                <a:lnTo>
                  <a:pt x="163773" y="0"/>
                </a:lnTo>
                <a:close/>
              </a:path>
            </a:pathLst>
          </a:custGeom>
          <a:solidFill>
            <a:srgbClr val="FF66FF"/>
          </a:solidFill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75214" y="1278176"/>
            <a:ext cx="2075888" cy="2224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47176" y="2716931"/>
            <a:ext cx="1517602" cy="2026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6143" l="1986" r="9675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0413" y="1025968"/>
            <a:ext cx="2184472" cy="2914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71967" y="4844716"/>
            <a:ext cx="2762719" cy="1841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7" b="100000" l="3441" r="9822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246" y="2975660"/>
            <a:ext cx="1612818" cy="1410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951" y="4844715"/>
            <a:ext cx="1841685" cy="1841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4297" r="9609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018" y="805218"/>
            <a:ext cx="2402207" cy="1861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6621" y="3680933"/>
            <a:ext cx="1044130" cy="90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84" b="97457" l="2038" r="979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53092" y="2271732"/>
            <a:ext cx="2390614" cy="2476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0" b="96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4553" y="5429250"/>
            <a:ext cx="2066925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0" b="100000" l="9579" r="8563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7636" y="4399380"/>
            <a:ext cx="1956751" cy="2138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395" t="36926" r="37986" b="18629"/>
          <a:stretch/>
        </p:blipFill>
        <p:spPr bwMode="auto">
          <a:xfrm>
            <a:off x="6277970" y="937095"/>
            <a:ext cx="2689198" cy="1641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70751" y="4102597"/>
            <a:ext cx="1598605" cy="1615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46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32307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1694679" y="129406"/>
            <a:ext cx="705674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h-TH" sz="4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การฝึกอบรมและปรับพื้นฐานกำลังพลฯ (</a:t>
            </a:r>
            <a:r>
              <a:rPr lang="th-TH" sz="4000" b="1" dirty="0" err="1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รร.นรต</a:t>
            </a:r>
            <a:r>
              <a:rPr lang="th-TH" sz="4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.)</a:t>
            </a:r>
            <a:endParaRPr lang="th-TH" sz="4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00654" y="3573016"/>
            <a:ext cx="4379154" cy="328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68" b="19147"/>
          <a:stretch/>
        </p:blipFill>
        <p:spPr bwMode="auto">
          <a:xfrm>
            <a:off x="0" y="3488297"/>
            <a:ext cx="5518802" cy="3369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44464" y="836712"/>
            <a:ext cx="3724530" cy="2793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37292"/>
            <a:ext cx="5518802" cy="4139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47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38604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1694679" y="129406"/>
            <a:ext cx="705674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h-TH" sz="4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การฝึกอบรมและปรับพื้นฐานกำลังพลฯ (</a:t>
            </a:r>
            <a:r>
              <a:rPr lang="th-TH" sz="4000" b="1" dirty="0" err="1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รร.นรต</a:t>
            </a:r>
            <a:r>
              <a:rPr lang="th-TH" sz="4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.)</a:t>
            </a:r>
            <a:endParaRPr lang="th-TH" sz="4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8700" y="3313796"/>
            <a:ext cx="4724716" cy="3544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09372" y="3429000"/>
            <a:ext cx="457114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972" t="24028" r="14451" b="19851"/>
          <a:stretch/>
        </p:blipFill>
        <p:spPr bwMode="auto">
          <a:xfrm>
            <a:off x="5340527" y="837292"/>
            <a:ext cx="3803473" cy="3229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111" b="23968"/>
          <a:stretch/>
        </p:blipFill>
        <p:spPr bwMode="auto">
          <a:xfrm>
            <a:off x="-36512" y="837292"/>
            <a:ext cx="5377039" cy="3229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48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38604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6627" y="4823281"/>
            <a:ext cx="9144000" cy="2062103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h-TH" sz="32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พิธีเปิดการฝึกอบรม</a:t>
            </a:r>
          </a:p>
          <a:p>
            <a:pPr algn="ctr"/>
            <a:r>
              <a:rPr lang="th-TH" sz="32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โครงการจิตอาสาพระราชทานตามแนวพระราชดำริ</a:t>
            </a:r>
          </a:p>
          <a:p>
            <a:pPr algn="ctr"/>
            <a:r>
              <a:rPr lang="th-TH" sz="3200" b="1" cap="none" spc="0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เมื่อวันที่ 15 มีนาคม 2561 เวลา 08.00 น. </a:t>
            </a:r>
          </a:p>
          <a:p>
            <a:pPr algn="ctr"/>
            <a:r>
              <a:rPr lang="th-TH" sz="3200" b="1" cap="none" spc="0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ณ อาคารกองพันฝึกส่วนหลัง ร.1 รอ.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631" y="-1"/>
            <a:ext cx="7244549" cy="4823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07050" y="44624"/>
            <a:ext cx="3354491" cy="2236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360"/>
          <a:stretch/>
        </p:blipFill>
        <p:spPr bwMode="auto">
          <a:xfrm>
            <a:off x="5807050" y="2281546"/>
            <a:ext cx="3345806" cy="2541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49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52677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4525963"/>
          </a:xfrm>
        </p:spPr>
        <p:txBody>
          <a:bodyPr>
            <a:noAutofit/>
          </a:bodyPr>
          <a:lstStyle/>
          <a:p>
            <a:pPr marL="109728" indent="0">
              <a:buNone/>
            </a:pPr>
            <a:r>
              <a:rPr lang="th-TH" sz="2800" b="1" dirty="0" smtClean="0">
                <a:solidFill>
                  <a:srgbClr val="00B0F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ข้อ</a:t>
            </a:r>
            <a:r>
              <a:rPr lang="th-TH" sz="2800" b="1" dirty="0">
                <a:solidFill>
                  <a:srgbClr val="00B0F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ห่วงใยมี ๓ ประเด็น </a:t>
            </a:r>
            <a:endParaRPr lang="en-US" sz="2800" b="1" dirty="0">
              <a:solidFill>
                <a:srgbClr val="00B0F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109728" indent="0">
              <a:buNone/>
            </a:pPr>
            <a:r>
              <a:rPr lang="th-TH" sz="2400" b="1" dirty="0" smtClean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   </a:t>
            </a:r>
            <a:r>
              <a:rPr lang="th-TH" sz="24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๑. ตามที่มีข่าวผู้ที่ตกเป็นผู้เสียหายในคดีค้ามนุษย์ มีกฎหมายที่เกี่ยวข้องเรื่องการเปิดเผยชื่อ </a:t>
            </a:r>
            <a:endParaRPr lang="th-TH" sz="2400" b="1" dirty="0" smtClean="0">
              <a:solidFill>
                <a:srgbClr val="FFFF00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109728" indent="0">
              <a:buNone/>
            </a:pPr>
            <a:r>
              <a:rPr lang="th-TH" sz="2400" b="1" dirty="0" smtClean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การ</a:t>
            </a:r>
            <a:r>
              <a:rPr lang="th-TH" sz="24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แพร่ภาพและเสียง หรืออะไรที่ระบุตัวผู้เสียหาย ขอความร่วมมือให้แจ้ง </a:t>
            </a:r>
            <a:r>
              <a:rPr lang="th-TH" sz="2400" b="1" dirty="0" err="1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พงส</a:t>
            </a:r>
            <a:r>
              <a:rPr lang="th-TH" sz="24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. เพื่อทราบ</a:t>
            </a:r>
            <a:endParaRPr lang="en-US" sz="2400" b="1" dirty="0">
              <a:solidFill>
                <a:srgbClr val="FFFF00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109728" indent="0">
              <a:buNone/>
            </a:pPr>
            <a:r>
              <a:rPr lang="th-TH" sz="2400" b="1" dirty="0" smtClean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     ๒. </a:t>
            </a:r>
            <a:r>
              <a:rPr lang="th-TH" sz="24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เรื่องการแถลงข่าวเกี่ยวกับคดีเด็กและคดีทางเพศ อยากให้ยึดถือปฏิบัติตามคำสั่งของท่าน </a:t>
            </a:r>
            <a:r>
              <a:rPr lang="th-TH" sz="2400" b="1" dirty="0" err="1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ผบ.ตร</a:t>
            </a:r>
            <a:r>
              <a:rPr lang="th-TH" sz="24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. และระเบียบตำรวจไม่เกี่ยวกับคดีเรื่องการแถลงข่าว อย่างเคร่งครัด </a:t>
            </a:r>
            <a:endParaRPr lang="en-US" sz="2400" b="1" dirty="0">
              <a:solidFill>
                <a:srgbClr val="FFFF00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109728" indent="0">
              <a:buNone/>
            </a:pPr>
            <a:r>
              <a:rPr lang="th-TH" sz="2400" b="1" dirty="0" smtClean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     ๓. </a:t>
            </a:r>
            <a:r>
              <a:rPr lang="th-TH" sz="24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ท่าน ผบ.ทบ. ได้แจ้งให้ทราบว่า มีภาพทางสื่อออนไลน์ต่างๆ  มีการผูกผ้าสีเหลือง </a:t>
            </a:r>
            <a:r>
              <a:rPr lang="th-TH" sz="2400" b="1" dirty="0" smtClean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เป็น</a:t>
            </a:r>
            <a:r>
              <a:rPr lang="th-TH" sz="24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สี</a:t>
            </a:r>
            <a:r>
              <a:rPr lang="th-TH" sz="2400" b="1" dirty="0" smtClean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เดียว</a:t>
            </a:r>
          </a:p>
          <a:p>
            <a:pPr marL="109728" indent="0">
              <a:buNone/>
            </a:pPr>
            <a:r>
              <a:rPr lang="th-TH" sz="2400" b="1" dirty="0" smtClean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กับ</a:t>
            </a:r>
            <a:r>
              <a:rPr lang="th-TH" sz="24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จิตอาสา จึงฝากความห่วงใย ให้ทุกหน่วยร่วมกันตรวจสอบ</a:t>
            </a:r>
            <a:endParaRPr lang="en-US" sz="2400" b="1" dirty="0">
              <a:solidFill>
                <a:srgbClr val="FFFF00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109728" indent="0" algn="thaiDist">
              <a:buNone/>
            </a:pPr>
            <a:endParaRPr lang="en-US" sz="2400" b="1" dirty="0">
              <a:solidFill>
                <a:srgbClr val="FFFF00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109728" indent="0">
              <a:buNone/>
            </a:pPr>
            <a:r>
              <a:rPr lang="th-TH" sz="2400" b="1" dirty="0" smtClean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	  </a:t>
            </a:r>
            <a:endParaRPr lang="en-US" sz="2400" b="1" dirty="0">
              <a:solidFill>
                <a:srgbClr val="FFFF00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109728" indent="0">
              <a:buNone/>
            </a:pPr>
            <a:endParaRPr lang="en-US" sz="2400" b="1" dirty="0">
              <a:solidFill>
                <a:srgbClr val="FFFF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07288" cy="1143000"/>
          </a:xfrm>
        </p:spPr>
        <p:txBody>
          <a:bodyPr>
            <a:noAutofit/>
          </a:bodyPr>
          <a:lstStyle/>
          <a:p>
            <a:r>
              <a:rPr lang="th-TH" sz="3600" dirty="0">
                <a:solidFill>
                  <a:schemeClr val="bg1"/>
                </a:solidFill>
              </a:rPr>
              <a:t>ข้อสั่งการ</a:t>
            </a:r>
            <a:r>
              <a:rPr lang="th-TH" sz="3600" dirty="0" smtClean="0">
                <a:solidFill>
                  <a:schemeClr val="bg1"/>
                </a:solidFill>
              </a:rPr>
              <a:t>ของนายกรัฐมนตรี และรอง</a:t>
            </a:r>
            <a:r>
              <a:rPr lang="th-TH" sz="3600" dirty="0">
                <a:solidFill>
                  <a:schemeClr val="bg1"/>
                </a:solidFill>
              </a:rPr>
              <a:t>นายกรัฐมนตรี </a:t>
            </a:r>
            <a:r>
              <a:rPr lang="en-US" sz="3600" dirty="0">
                <a:solidFill>
                  <a:schemeClr val="bg1"/>
                </a:solidFill>
              </a:rPr>
              <a:t/>
            </a:r>
            <a:br>
              <a:rPr lang="en-US" sz="3600" dirty="0">
                <a:solidFill>
                  <a:schemeClr val="bg1"/>
                </a:solidFill>
              </a:rPr>
            </a:b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52495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97" y="452516"/>
            <a:ext cx="988491" cy="100811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7471" y="153133"/>
            <a:ext cx="960399" cy="9264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5476" y="0"/>
            <a:ext cx="782121" cy="707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5736" y="0"/>
            <a:ext cx="51432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50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67252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551" t="35828"/>
          <a:stretch>
            <a:fillRect/>
          </a:stretch>
        </p:blipFill>
        <p:spPr bwMode="auto">
          <a:xfrm>
            <a:off x="643305" y="0"/>
            <a:ext cx="81856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สี่เหลี่ยมผืนผ้า 1"/>
          <p:cNvSpPr/>
          <p:nvPr/>
        </p:nvSpPr>
        <p:spPr>
          <a:xfrm>
            <a:off x="4113336" y="876300"/>
            <a:ext cx="1355480" cy="18923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32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๑.ศูนย์ใหญ่</a:t>
            </a: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4070839" y="2908300"/>
            <a:ext cx="1355481" cy="18938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๒. ศูนย์ภาคสนาม</a:t>
            </a:r>
          </a:p>
          <a:p>
            <a:pPr algn="ctr">
              <a:defRPr/>
            </a:pPr>
            <a:r>
              <a:rPr lang="th-TH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(รวมพล,</a:t>
            </a:r>
          </a:p>
          <a:p>
            <a:pPr algn="ctr">
              <a:defRPr/>
            </a:pPr>
            <a:r>
              <a:rPr lang="th-TH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ตอกบัตร)</a:t>
            </a: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4059116" y="4927600"/>
            <a:ext cx="1354015" cy="18938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๓. ศูนย์กิจกรรม</a:t>
            </a:r>
          </a:p>
          <a:p>
            <a:pPr algn="ctr">
              <a:defRPr/>
            </a:pPr>
            <a:r>
              <a:rPr lang="th-TH" sz="24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(ห่างจาก </a:t>
            </a:r>
            <a:r>
              <a:rPr lang="th-TH" sz="2400" b="1" dirty="0" err="1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ศอส</a:t>
            </a:r>
            <a:r>
              <a:rPr lang="th-TH" sz="24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.ไม่เกิน 5 กิโล</a:t>
            </a:r>
          </a:p>
        </p:txBody>
      </p:sp>
      <p:sp>
        <p:nvSpPr>
          <p:cNvPr id="3" name="ตัวแทน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51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28661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16" descr="data:image/jpeg;base64,/9j/4AAQSkZJRgABAQAAAQABAAD/2wCEAAkGBxITEhUSEhIWFhUXGBcYGBcXFhUVFxUWFxUYFxUWGBUYHSggGBolHRUVITEhJSorLi4uFx8zODMtNygtLisBCgoKDg0OGhAQGy0lICAtLS0tLS0tLS0tLy0tLS0tLS0tLS0tLS0tLS0tLS0tLS0tLS0tLS0tLS0tLS0tLS01Lf/AABEIALEBHAMBIgACEQEDEQH/xAAcAAADAAMBAQEAAAAAAAAAAAAAAQIDBQcGBAj/xAA/EAABAwIDBAYIBQMDBQEAAAABAAIRAyESMUEEBlFhBSJxgZHwBxMUMqGxwdEjQlLh8WJzgjSisjNys8LSJP/EABoBAQADAQEBAAAAAAAAAAAAAAABBAUDAgb/xAAoEQACAgEEAQMEAwEAAAAAAAAAAQIRAwQSITFBEyIyUWFxsQWR0SP/2gAMAwEAAhEDEQA/APo3J6UZsu0Gq+XTSe0NYJc55ewhom1w03mF2HZ9oFRjXtmHNDhILTBAIkG4zFiuAUS64GRAxGAYAcLkwS28ZL324O9XubJUaY92m6S4zmZmwb32loA4bP8AI6dy/wCkfHf4M3SZlH2M6IWAXAude2AfkPBGDXvsdftkqTWMaQ0oQhANI3QkUBrOmehNmrtJrUmusOsBD4BmA8QQO9eC9IGwOdVaRRwua2Ja4OD2NHUDR7xcAHTa0a5rplZmJpbJEgiQYIkRIPFIgTMXGR/fvPirGDUSxST7o45cMZqjhG01qVhTxERcuDc9CI0iM18UrqW9m5bKs1aADKurcmPN8v0Ge4/Fcw2ig+m4se0tc2xBsQt/S6iGWPHf0MrNhlB8kykkhWrONFJSkiUFDlEpIlBQ0JIlBQ5RKUoQUdr3H6e9q2cFx/Fpw2pzMdV/+Q+IK9CuG7o9OHZNobUJ/Dd1ag/oJzji038Rqu4NcCAQZBuCMiDkV81rtP6WTjp9f4bGmy+pDntFISQqZZJqVWiASBiOEXiTBMDnDSe5FVxAkNJysIGovc6fRMtBi2WXIxFu4nxQSgJi6klWkVIERqvHekTd311P2imPxaY6wAu+mLkcy25HKRwXsHTBgib3iYOltVNMGBiIm0kAgExcwT9SumLLLFNTj4OeSCnFxZ+fJRK9Tv8A7u+zVfW0x+DVJiMmPzLOQNyO8aLysr6jFljkgpx8mLPG4ScWOUJShdLPFG/3T2L1u1+oqEtDmuY8MLWSARLNAes0AgAzw1HUOit1Nk2d4qUqRDxPWL3uN87EwtWNwdmBL/WVjUL2v9ZjAcCDLowBoGK8nPULfbXtdPZaQLy7C3C0T6yo49/Wc4wDn4r53Van1X7G+eGjWwYdi9yX5NihfLsO1tq021GzDhImx7xoeWi+iVQLZSJUykEBcqCPMlEpEoBEJOHJMlYHVTlhPeW/dSQB4+ELU7wbvUdrZFRsPA6tQRiby5t5H53W0x6x9VDqp4LpCUou4vk8yipKmcY6e6CrbK/DUEtPuvHuu+x5G/zWrldv2ug2o0sqsDmOzaSCO3kuc70bnvoTUoTUpZlub6Y5/qbzz48Vt6bXKftnw/2ZmbTOPMejy0olTKJV+yqVKJUyiUsFSiVMolLJKlEqZRKWCpXU/Rh096ykdleevSEs/qpTEf4kgdhauVSvr6J6Rfs9Zlan7zDMaOGTmnkQSO9V9VhWbG4+fB1w5PTnZ+g0pXy9HbcyvSZWpmWPaHD6g8CDIPML6F8y1TpmynfJUolYdqY4tIY/A45Owh0c8JsVkJUEjJU4kiUSpBcqSkUpQHybf0a2vQdQrdYOEExEHMOA0IMHuXEOmOjn7NWfRqe8056OafdcORH20Xe2OkA6FeW3+3d9qo+spt/GpglsfnZm5nbqOfar+h1PpT2vplTVYd8bXaOQyiVMolb9mWfoqVrOm+iRtApj1j6Zp1BUBZAJIBaQTmAQ5w6pBvmtiSlK+RTado3mr4Zj2PZ202NptmGiBiJcY5k3KzyolOUZJUoUyiVAIe92jZHaPlIWJ1V/6D/tHxxH5LPKlxUpkGAF5zEd/wBjClodOUdmqzlEqbFGBzHcfn9/osRpTqPCfsvpeolTZFGMUeZ/2hW2lzTnXtWQJYo8RvNuQyriq7NDKkyWZMfP/B3wOvFc32ig+m4sqNLXNMFrhBB7F3x7RM65LTbx7u0tqbFQQ4WbUHvN/wDpvIrQ02ucPbPlFTNpVLmPZxiUStj0/wBBVtkfhqjqn3Xj3X9nA8jf5rVyteM1JWnwZ7i06ZcolRKJXqyKLlEqJRKWDI8AZGcuPDK6UqtmLcQxZWzmMwTMXykd6xg/XL4KLJo9/wCi3p/A87I89V5LqfJ8S5n+QE9oPFdPlfnYbXUlhDoLIwERLYdiEd5ldz3Z6X9q2anWiC4Q4aB7TDo5SJHasb+QwbZeovPf5NHSZLWx+DayglTKJWaXBkoUlEqQMFYWbPFV1TG6HNa3BbCC0uOIaycUHsCzSiUsFSlKjEqlQDlnpJ3c9TU9qpD8OoeuBkyodex3zniF4iV+g9t2RlWm6lUEseC1w5H5HWeS4ZvF0Q/ZK7qLpIF2uj32HJ1uwgjQgrc0Gp3x2S7X6MzVYdr3LpneZSlSSiVhmmUnKxlVKAqUSplKUAy5Sfihzko4qQEolBUBCBvKjsQ9ymFIKeE8Sgq5QCqOtPBN4m30UOy+HhmhhIHHj2g+fBAYdu2RlVvqqjQ9jsw7lryzz+S5jvXuY/Z5qUZqUtRm+n2j8zefjxXVWOkz2j5JOZ1p8i1/PJWMOolifHX0OWXDHIuT8+ynK6VvXuQ2riq7MAypm5mTH9n6HHwPK5XNtoovY4se0tc0wWuEEHsW1h1Ecqtf0ZuTFKD5EXBEqJTDrH7cOemZXWzmUCgnSbZ/dRKybPQc8w2OZc5rGiTF3OIARsmhYl6rcPeF+zV206jiKFWxBsGl3u1BykQTwPJaToXoavtdQsotxEAFziQGtGQk92kmyxdM9F1NmqmjVw4wBIaZEOuLwNPmuOTZkTxtnuG6PvR+g0pXkdxt4RV2ZzK7w2ps4io5zgAaYBw1C6coBBPKdV6ehXD2tewgsIkOBkOBEtIOoIMyvn543CTT8GtGakk0Zykvl2xmNjmRIc1zYktkER72navoleT0VKJUyglQBolYTXaC1pIDnTAnPD70cYlZCpBYKTqYOYB7QClKJQCJSBSlRVphzS0zBBBglpgiDBFweYUAvHeP4tGveqlQ0QABpbU/E5pygKlEqZRKAYGqCUpSlAOVLikUpUgkpypchSQW1KOCUplQCMQuPOkz4Jg89Y7fMo1nlfvskGZaKQZKbe42+Q+yh8/HxKZccviFDn2ynS3h+yAVQnK+gnQ3y46fFaPp7d6jtbTjaWvA6tURIzsf1N5HjZbyoeUyQPPIWXz7VlODHEdW0kg2iSAIzXuEnF2jzKKapnF+muhq2yuw1W2JOF4nC8DgePI37rrXLuu0UGVqbm1Wtew2LTf5ZEcRr3Ll+9W6D9nBq0pfRzP6qYmOt+oc/HitXBq1P2y4ZQy4HHldHmzEG99OYvJnw8VMqJRKuWcKNl0P01X2V+Og+Dq03a8DRzdczzE2IUdKdNV9pc11d2ItaWgwBaSb8Tf4L4ESvGyO7dXJO51Xgz0KxbiAc5rXDC/CYLmEjE3gZjI2sux7l7Qz2ZraT3PbHUxAfhgDC2mTmSMNzELioW+3X6bdQqAOccAMkYsORm9u23FcNVi9SPHZ1wT2S5Oz7NSfHXc0nESCBECZAP3X0vbIgz3Eg+Iuvj2faMbQ5uRvyg3vzX0h/n4rFZpIyBfCKu0e04cDDs5pyHzD21A6CwiesCDMgCIK+uUnOOgnvi2pUIMyBycrBSDxixOBBPVgYYbo3Myeds8leJCSy5MFYpQXoCpRKiUSoBUpyolEoCpTlRKJQFSiVMolAMpJSglAIoBSJSBUgsFIHVIolAIumfD90nusOP7hIjUIaZnw896EGWFgriDAzMQPPYsgKnnr/CAlziBz48B2JRNgVZyWOtxmO/JSBNpAfU5SZkdw0WFzzJBAjITJknORGWXiVV2gNaLZ5wSf5XwdEbTXqMJr0PUvxEYMYfI0cHN1ieGS9L6nlnh9/N3aVE06tJgax7/VuBeWgvIsesIYLOkzFgdSvKCkw9UXOIDGXMa0TAcCDYjEbOxAZns9tvzvJs1Rh2VlQPdiBe6XYGimMeHEPeLiMFjm7NeJ6QdQJcaReGFwwNdhLmgN65OExnGgm3ArV085OCUijlit3BG0EgNaagc0XEOxAFwBy0OUjIEZ5r5ycuOv0VioQyNLgjEYc6ZDoFiQDrwWCVYTOLLDllpHrXMX062vxXzys1QRhNribWiDF7Z2UtijrG5HSYLG0CHYg3GCYjRpaY1kzOR0XsVzv0dvBl2LETHMgXOHskuOWZ5LoWJYmoVTdGlidxKYbcPotXtHQVN9b1/ra7XYg6G16gZIgf8ATnDBAg21K2WJILkm10dGkzBRq1TUqNfTaKYw+rcHyXyOuHNjqkHuIIX0uSBUkqLBZKmOU+CMSg349yEmWUSolEqAXKJUSiUBcolRKJQFSiVMolAOUSplEoBoCSRUgpBKQKCUA5ssb/t80ypc6baoCsfnzojH5+qhx04qS6Bz+aEGUvAMd/3881ixDKb5ZqHMkgnSeFpHzvFlpt7N49n2Nn4kPebspT1nc5/KBHvcrL1GLbpEN0rZsNq2+nSa59RwAbn2kwIGpPDPkuX73b7Vq7nUaQdSpSQZ6tR4Fod+lv8ATmdeC0vSm8u07RWFYvwFjsVNrbNpniBq7iTn8FrqlVznOe8kucSS4mS4kySStDDp9ruRUyZr4QqbY0+dvDzdber0RUdS9pAptpkujrFuIhwxBjX3cGl0Tf3YzidRKytfcAmWgOsSSAXNiQAReYMchMq0/scF9zLtIbAwum7mzhwyAZB+PcAFglZKdNhxYnYIFrFznGbCLAW1MLATopTIaKlZ6LHOwtDZvoLkkWBPd8SvlldD3b6NbW2GnU2fEyrRqPLpwH1zuqXwNI6oEwerzXjJk2Kz1CG50bnoDdgNaHP96Q/IWcCCIBuOY55r2N1p+hNpLmDEzDBwRBEECb8MvErbk8v4WTkk5S5NCEUlwZJRiUEpBcz2WCglYy9R6wCxN7fshBlJ8lY2VcQkTF8+qbEjIhKsJHmx5fFYSwnh+2ilA+yUKZRK8klyiVEolAXKJUSiUBcolRKJQFylKmUSgKlJxUyk4qQXKCfPNY8V/OaYQDefPb/CRfGfnTxQeJUFskHUT3fugKaT8EqjfPFYNu2ynRpuqVHhjG3LnGBy7TyXJt8d/am0zR2fFTo5E5VKo5/obyzOucLpjxub4PE5qK5PTb4ekBlGaOykVKos5+bKZ1A0e4cMgeMQuXV6z6jzUqOLnOMlzjJJWJjIVytLFijBFOc3IqUzayhErrZzozUngEEgniJiR26apOcTcjM5xEkASIFtR4rFKZdKWKMlR4Jyiwm5MmILr8TeFErJX2Z7AC9pbimJibG8jMd6x06bnGGtLjBMAEmAJJgaAAlLFG03f6HdtNanSEhryZcIkNb77o4CR2m3GO4dHbIKNJlMEnCAJgAuP6nYRnzXiPRSdpFN4ewjZ/eYS2C57iJLTm5sN7Lr3b6YJDryLi5jKLge9rms7U5HKW36FzDBKNlwNLa248+Kb3KQYUk+fqqp2KxKgscKpPegHCj1V9M/lknl2pgoCHmTHDh2fDNRjA5+eSdaoRYZxwmEU22uZ7vlyUg+iUSvg2DpajWfVZSqB7qTsNQD8rr255EdoPBfbKhqiSpRKmUnPA+2qgFyiVDSdf4TlAVKJUyiUBRKUpSlKAqVL3IUuvbxUgphtKc6qSU0AC9z4fdafebeihsTJqGXkdSk33nc/wClv9R+JsvOb4+kJlDFR2XDUrXDn506Z1/73cshrwXKdorvqvdUqvc97jJc4ySfOisYsDly+jjPKlwjZ7xbxV9tfiquhoPUpt9xnYNXR+Y37BZa1ohSE5V+KUVSKrbfZUolTKJXqyKLGU8Pry7vMpBSXKnuM8NYyF75KLASniy5KJRKWDPtW1VKjsdR7nu4ucXHjEnS58V0/wBF+74ZSO1VG9aqIYDpS4/5G/YBxXhN0egjte0MpkEUx16huPwwYIB4kjD48F3RoAAAsAIAFgAMgqmpyUtqO+GFvcyadIMDWsaGtaAAAIAAEAAaAK0u9JxVItDKSWLzwUPdCAsqgV8/rJ+v8LLiQgolGSRCT0JBvz8V4PeX0jez13UaNJtUMs5xcW9ce80QLgWE8Z4LYb+7zeyUcDD+PUBDOLGmzqn0HPsK42GqzhxbuWcMs64R2fdndqpsu116zdoD6FbGcFy7EX4gScur1xOsr1VSqB9lxj0edJVqW106HrCKbi8GmX4WhxGeHV0jLtXY6dLU3K55otS5PeNprgAXO/pHLPx+3xWVjAMv38VIqXI8+cla4nQaJSlEoByhKUSgGhKUSgAqWlInzyWn3i3kobGwGocVR3uUm3e86QNGzqfibKUm+EQ3Rtdr2llJhqVHhrGiS52Q88FyTfHf+ptE0dmxU6ORdlUqj/0byzOvBaXp3evaNseHVTDBiwMYSGtDhF5nEY1PE5ZLSgK5iwVzIrzy3whtaqlTKJVk4lSiVMolTYKlEqZRKWDLSqlpDmmCMiNFAKIy5+cldcOBh+IObDS1wIcIkRByiAI5qLBLbpSplew9G/Qfr6/rniaVA4gDk6qbtEcoDj2N4qJS2q2So26Pf7i9Cey7MA8fivh1Ti3PDT7GgnvLuK9FKjEk550WZKTk7ZdSpUZMSTVgLiePbMBZMSgkqSsL+/5JA3y+JSe8dnkoQNojWPPnznma6LD+O1fL6zI8Y+KyB+gN7c44ZdikGfh57l8nS3SbNnpPrVDDGCTxJ0aBqSSAO1ZxfsXH/SLvL7TW9TTP4NJxuPz1Mi7mBcDvOoXvHDc6PM5bUaHpfpOptVZ9eobnSbNaDDWNnMCdOZ4r5JUhOVoLhUU3ybndgU/aHH1NWsA0uptptaajXB7Cx5nqtwiZOQJXcMZIm4Ed/ZzXIPRe7/8AY4QJNJ17kgB9OYGXiNF1xoxHUxq42PY1U9Q/cWcXRnpkAAC/ZlzMrIpCarHYaEpQgGhJCAaFg2za6dJjqlV4YxokucYA88FyXfD0hVK80tlLqVLIv92pU+rG8szrFwvcIOXR5lJI6XvH0syhs1Sr6xjXBr8ElpmoAYaB+Y4oELg7tse+oa1Y+te6STUJOKQRccpBGggWiyxPrPLWsc4lrcWEEyG4yC+JykgFSrmLHtK857ip4eeKJUoXY5jlOVKJSwVKJUolLA5TlShLA5TLpuVKEBm2XZ31HtpsEveQ1o4kmAu8dAdFt2XZ2UW/lEud+t5u53echwgLw3or6Cz2yoOLKU+D3/No/wAl0cOVPPO3tLGKNKyXOPBTRp24AmYhZLWlUCq51AHgCoLjkArcsbQM58PugMTy7TIZzae8LH6wjMAE6TJ534ZeKzVOQ89hWBh1w3OpHHtPZl4qQZKcmYjuIN7TPNZKYA156XMR3rETpE/AL4unuk6WzUH16hMAQAM3u/KwTxPgJOidg0fpI3n9npez0nfjVRcg3p08i7k52Q7zoFyRghZtv22pXqvrVTL3mTwHAAaACAOxYlexw2oqzluY5RKUoXU8HrvRZ/rT/Zf/AM6a7FTy88AhCo6j5FnF8S0IQuB1BCEIASKEIDnvpo/0+z/3j/43LlTEIV3D8UV8vyMiEIXc4ghCEAIQhACEIQAhCEAIQhAd23L/ANBs39pvyW2dn54IQs6XyZcXSMjUHz4JoXk9ANVhfmewfVCEBiHu+H0Sq5O/7fqhClEGM/U/NeG9Lv8A0dn/ALjv+BQhe8fyR5n8Wc2ZkmhCvoqggJoQg//Z"/>
          <p:cNvSpPr>
            <a:spLocks noChangeAspect="1" noChangeArrowheads="1"/>
          </p:cNvSpPr>
          <p:nvPr/>
        </p:nvSpPr>
        <p:spPr bwMode="auto">
          <a:xfrm>
            <a:off x="1285875" y="697706"/>
            <a:ext cx="2286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th-TH" sz="2100" dirty="0">
              <a:solidFill>
                <a:prstClr val="black"/>
              </a:solidFill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1123950" y="1021556"/>
            <a:ext cx="6457950" cy="60016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th-TH" sz="3300" b="1" dirty="0" smtClean="0">
                <a:solidFill>
                  <a:schemeClr val="bg2">
                    <a:lumMod val="50000"/>
                  </a:schemeClr>
                </a:solidFill>
                <a:latin typeface="TH SarabunIT๙" pitchFamily="34" charset="-34"/>
                <a:cs typeface="TH SarabunIT๙" pitchFamily="34" charset="-34"/>
              </a:rPr>
              <a:t>เรื่อง</a:t>
            </a:r>
            <a:r>
              <a:rPr lang="th-TH" sz="3300" b="1" dirty="0">
                <a:solidFill>
                  <a:schemeClr val="bg2">
                    <a:lumMod val="50000"/>
                  </a:schemeClr>
                </a:solidFill>
                <a:latin typeface="TH SarabunIT๙" pitchFamily="34" charset="-34"/>
                <a:cs typeface="TH SarabunIT๙" pitchFamily="34" charset="-34"/>
              </a:rPr>
              <a:t>เพื่อทราบ</a:t>
            </a: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2100263" y="1670804"/>
            <a:ext cx="4505325" cy="110799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b">
            <a:spAutoFit/>
          </a:bodyPr>
          <a:lstStyle/>
          <a:p>
            <a:pPr algn="ctr"/>
            <a:r>
              <a:rPr lang="th-TH" sz="3300" b="1" dirty="0">
                <a:solidFill>
                  <a:srgbClr val="2A0000"/>
                </a:solidFill>
                <a:latin typeface="TH SarabunIT๙" pitchFamily="34" charset="-34"/>
                <a:cs typeface="TH SarabunIT๙" pitchFamily="34" charset="-34"/>
              </a:rPr>
              <a:t>3.3 การจัดชุดถวายความปลอดภัย </a:t>
            </a:r>
            <a:r>
              <a:rPr lang="en-US" sz="3300" b="1" dirty="0">
                <a:solidFill>
                  <a:srgbClr val="2A0000"/>
                </a:solidFill>
                <a:latin typeface="TH SarabunIT๙" pitchFamily="34" charset="-34"/>
                <a:cs typeface="TH SarabunIT๙" pitchFamily="34" charset="-34"/>
              </a:rPr>
              <a:t>(LOCAL CAT)</a:t>
            </a:r>
            <a:r>
              <a:rPr lang="th-TH" sz="3300" b="1" dirty="0">
                <a:solidFill>
                  <a:srgbClr val="2A0000"/>
                </a:solidFill>
                <a:latin typeface="TH SarabunIT๙" pitchFamily="34" charset="-34"/>
                <a:cs typeface="TH SarabunIT๙" pitchFamily="34" charset="-34"/>
              </a:rPr>
              <a:t> (</a:t>
            </a:r>
            <a:r>
              <a:rPr lang="th-TH" sz="3300" b="1" dirty="0" err="1">
                <a:solidFill>
                  <a:srgbClr val="2A0000"/>
                </a:solidFill>
                <a:latin typeface="TH SarabunIT๙" pitchFamily="34" charset="-34"/>
                <a:cs typeface="TH SarabunIT๙" pitchFamily="34" charset="-34"/>
              </a:rPr>
              <a:t>สยศ.ตร</a:t>
            </a:r>
            <a:r>
              <a:rPr lang="th-TH" sz="3300" b="1" dirty="0">
                <a:solidFill>
                  <a:srgbClr val="2A0000"/>
                </a:solidFill>
                <a:latin typeface="TH SarabunIT๙" pitchFamily="34" charset="-34"/>
                <a:cs typeface="TH SarabunIT๙" pitchFamily="34" charset="-34"/>
              </a:rPr>
              <a:t>.)</a:t>
            </a:r>
          </a:p>
        </p:txBody>
      </p:sp>
      <p:pic>
        <p:nvPicPr>
          <p:cNvPr id="5" name="Picture 2" descr="C:\Users\dell\Desktop\S__1457391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7417" y="3017518"/>
            <a:ext cx="6831017" cy="26174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52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4688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4342777"/>
              </p:ext>
            </p:extLst>
          </p:nvPr>
        </p:nvGraphicFramePr>
        <p:xfrm>
          <a:off x="323528" y="242647"/>
          <a:ext cx="8424935" cy="6354709"/>
        </p:xfrm>
        <a:graphic>
          <a:graphicData uri="http://schemas.openxmlformats.org/drawingml/2006/table">
            <a:tbl>
              <a:tblPr/>
              <a:tblGrid>
                <a:gridCol w="1684987"/>
                <a:gridCol w="1684987"/>
                <a:gridCol w="1684987"/>
                <a:gridCol w="1684987"/>
                <a:gridCol w="1684987"/>
              </a:tblGrid>
              <a:tr h="730822">
                <a:tc gridSpan="5">
                  <a:txBody>
                    <a:bodyPr/>
                    <a:lstStyle/>
                    <a:p>
                      <a:pPr algn="ctr" fontAlgn="ctr"/>
                      <a:endParaRPr lang="th-TH" sz="17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/>
                      </a:endParaRPr>
                    </a:p>
                  </a:txBody>
                  <a:tcPr marL="3021" marR="3021" marT="537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99343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หน่วยงาน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บก./</a:t>
                      </a:r>
                      <a:r>
                        <a:rPr lang="th-TH" sz="20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ภ.จว</a:t>
                      </a:r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.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ชาย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หญิง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รวม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99343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บช.น</a:t>
                      </a:r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.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9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360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chemeClr val="bg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72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chemeClr val="bg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432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9343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ภ.1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9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360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72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chemeClr val="bg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432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9343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ภ.2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8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chemeClr val="bg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320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64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384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9343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ภ.3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8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320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64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384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428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ภ.4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12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480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chemeClr val="bg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96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576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9343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ภ.5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9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360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72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432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9343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ภ.6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9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360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72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432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9343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ภ.7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8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chemeClr val="bg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320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64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384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9343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ภ.8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8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chemeClr val="bg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320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64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384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9343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ภ.9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8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320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64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384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9343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บช.ก</a:t>
                      </a:r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.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chemeClr val="bg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11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44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44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88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9343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บช.ส</a:t>
                      </a:r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.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chemeClr val="bg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6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48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 -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48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9343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รวม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   3,612 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     748 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H SarabunIT๙" pitchFamily="34" charset="-34"/>
                          <a:cs typeface="TH SarabunIT๙" pitchFamily="34" charset="-34"/>
                        </a:rPr>
                        <a:t>  4,360 </a:t>
                      </a:r>
                    </a:p>
                  </a:txBody>
                  <a:tcPr marL="3021" marR="3021" marT="53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ชื่อเรื่อง 1"/>
          <p:cNvSpPr>
            <a:spLocks noGrp="1"/>
          </p:cNvSpPr>
          <p:nvPr>
            <p:ph type="ctrTitle"/>
          </p:nvPr>
        </p:nvSpPr>
        <p:spPr>
          <a:xfrm>
            <a:off x="2000250" y="44624"/>
            <a:ext cx="5143500" cy="846093"/>
          </a:xfrm>
          <a:prstGeom prst="rect">
            <a:avLst/>
          </a:prstGeom>
          <a:solidFill>
            <a:srgbClr val="C0504D">
              <a:lumMod val="75000"/>
            </a:srgbClr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>
            <a:noAutofit/>
          </a:bodyPr>
          <a:lstStyle/>
          <a:p>
            <a:pPr algn="ctr">
              <a:spcBef>
                <a:spcPts val="0"/>
              </a:spcBef>
            </a:pPr>
            <a:r>
              <a:rPr lang="th-TH" sz="2400" kern="0" dirty="0">
                <a:solidFill>
                  <a:sysClr val="window" lastClr="FFFFFF"/>
                </a:solidFill>
                <a:effectLst/>
                <a:latin typeface="TH SarabunIT๙" pitchFamily="34" charset="-34"/>
                <a:ea typeface="+mn-ea"/>
                <a:cs typeface="TH SarabunIT๙" pitchFamily="34" charset="-34"/>
              </a:rPr>
              <a:t>จำนวนข้าราชการตำรวจปฏิบัติภารกิจถวายความปลอดภัย </a:t>
            </a:r>
            <a:br>
              <a:rPr lang="th-TH" sz="2400" kern="0" dirty="0">
                <a:solidFill>
                  <a:sysClr val="window" lastClr="FFFFFF"/>
                </a:solidFill>
                <a:effectLst/>
                <a:latin typeface="TH SarabunIT๙" pitchFamily="34" charset="-34"/>
                <a:ea typeface="+mn-ea"/>
                <a:cs typeface="TH SarabunIT๙" pitchFamily="34" charset="-34"/>
              </a:rPr>
            </a:br>
            <a:r>
              <a:rPr lang="th-TH" sz="2400" kern="0" dirty="0">
                <a:solidFill>
                  <a:sysClr val="window" lastClr="FFFFFF"/>
                </a:solidFill>
                <a:effectLst/>
                <a:latin typeface="TH SarabunIT๙" pitchFamily="34" charset="-34"/>
                <a:ea typeface="+mn-ea"/>
                <a:cs typeface="TH SarabunIT๙" pitchFamily="34" charset="-34"/>
              </a:rPr>
              <a:t>(</a:t>
            </a:r>
            <a:r>
              <a:rPr lang="en-US" sz="2400" kern="0" dirty="0">
                <a:solidFill>
                  <a:sysClr val="window" lastClr="FFFFFF"/>
                </a:solidFill>
                <a:effectLst/>
                <a:latin typeface="TH SarabunIT๙" pitchFamily="34" charset="-34"/>
                <a:ea typeface="+mn-ea"/>
                <a:cs typeface="TH SarabunIT๙" pitchFamily="34" charset="-34"/>
              </a:rPr>
              <a:t>LOCAL CAT</a:t>
            </a:r>
            <a:r>
              <a:rPr lang="th-TH" sz="2400" kern="0" dirty="0">
                <a:solidFill>
                  <a:sysClr val="window" lastClr="FFFFFF"/>
                </a:solidFill>
                <a:effectLst/>
                <a:latin typeface="TH SarabunIT๙" pitchFamily="34" charset="-34"/>
                <a:ea typeface="+mn-ea"/>
                <a:cs typeface="TH SarabunIT๙" pitchFamily="34" charset="-34"/>
              </a:rPr>
              <a:t>)</a:t>
            </a:r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53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2291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7363" t="4168" r="5871" b="3721"/>
          <a:stretch/>
        </p:blipFill>
        <p:spPr>
          <a:xfrm>
            <a:off x="2010486" y="9070"/>
            <a:ext cx="5133265" cy="6848930"/>
          </a:xfrm>
          <a:prstGeom prst="rect">
            <a:avLst/>
          </a:prstGeom>
        </p:spPr>
      </p:pic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54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00974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950" t="7005" r="9254" b="9742"/>
          <a:stretch/>
        </p:blipFill>
        <p:spPr>
          <a:xfrm>
            <a:off x="1975705" y="0"/>
            <a:ext cx="5168045" cy="6858000"/>
          </a:xfrm>
          <a:prstGeom prst="rect">
            <a:avLst/>
          </a:prstGeom>
        </p:spPr>
      </p:pic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55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90213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16" descr="data:image/jpeg;base64,/9j/4AAQSkZJRgABAQAAAQABAAD/2wCEAAkGBxITEhUSEhIWFhUXGBcYGBcXFhUVFxUWFxUYFxUWGBUYHSggGBolHRUVITEhJSorLi4uFx8zODMtNygtLisBCgoKDg0OGhAQGy0lICAtLS0tLS0tLS0tLy0tLS0tLS0tLS0tLS0tLS0tLS0tLS0tLS0tLS0tLS0tLS0tLS01Lf/AABEIALEBHAMBIgACEQEDEQH/xAAcAAADAAMBAQEAAAAAAAAAAAAAAQIDBQcGBAj/xAA/EAABAwIDBAYIBQMDBQEAAAABAAIRAyESMUEEBlFhBSJxgZHwBxMUMqGxwdEjQlLh8WJzgjSisjNys8LSJP/EABoBAQADAQEBAAAAAAAAAAAAAAABBAUDAgb/xAAoEQACAgEEAQMEAwEAAAAAAAAAAQIRAwQSITFBEyIyUWFxsQWR0SP/2gAMAwEAAhEDEQA/APo3J6UZsu0Gq+XTSe0NYJc55ewhom1w03mF2HZ9oFRjXtmHNDhILTBAIkG4zFiuAUS64GRAxGAYAcLkwS28ZL324O9XubJUaY92m6S4zmZmwb32loA4bP8AI6dy/wCkfHf4M3SZlH2M6IWAXAude2AfkPBGDXvsdftkqTWMaQ0oQhANI3QkUBrOmehNmrtJrUmusOsBD4BmA8QQO9eC9IGwOdVaRRwua2Ja4OD2NHUDR7xcAHTa0a5rplZmJpbJEgiQYIkRIPFIgTMXGR/fvPirGDUSxST7o45cMZqjhG01qVhTxERcuDc9CI0iM18UrqW9m5bKs1aADKurcmPN8v0Ge4/Fcw2ig+m4se0tc2xBsQt/S6iGWPHf0MrNhlB8kykkhWrONFJSkiUFDlEpIlBQ0JIlBQ5RKUoQUdr3H6e9q2cFx/Fpw2pzMdV/+Q+IK9CuG7o9OHZNobUJ/Dd1ag/oJzji038Rqu4NcCAQZBuCMiDkV81rtP6WTjp9f4bGmy+pDntFISQqZZJqVWiASBiOEXiTBMDnDSe5FVxAkNJysIGovc6fRMtBi2WXIxFu4nxQSgJi6klWkVIERqvHekTd311P2imPxaY6wAu+mLkcy25HKRwXsHTBgib3iYOltVNMGBiIm0kAgExcwT9SumLLLFNTj4OeSCnFxZ+fJRK9Tv8A7u+zVfW0x+DVJiMmPzLOQNyO8aLysr6jFljkgpx8mLPG4ScWOUJShdLPFG/3T2L1u1+oqEtDmuY8MLWSARLNAes0AgAzw1HUOit1Nk2d4qUqRDxPWL3uN87EwtWNwdmBL/WVjUL2v9ZjAcCDLowBoGK8nPULfbXtdPZaQLy7C3C0T6yo49/Wc4wDn4r53Van1X7G+eGjWwYdi9yX5NihfLsO1tq021GzDhImx7xoeWi+iVQLZSJUykEBcqCPMlEpEoBEJOHJMlYHVTlhPeW/dSQB4+ELU7wbvUdrZFRsPA6tQRiby5t5H53W0x6x9VDqp4LpCUou4vk8yipKmcY6e6CrbK/DUEtPuvHuu+x5G/zWrldv2ug2o0sqsDmOzaSCO3kuc70bnvoTUoTUpZlub6Y5/qbzz48Vt6bXKftnw/2ZmbTOPMejy0olTKJV+yqVKJUyiUsFSiVMolLJKlEqZRKWCpXU/Rh096ykdleevSEs/qpTEf4kgdhauVSvr6J6Rfs9Zlan7zDMaOGTmnkQSO9V9VhWbG4+fB1w5PTnZ+g0pXy9HbcyvSZWpmWPaHD6g8CDIPML6F8y1TpmynfJUolYdqY4tIY/A45Owh0c8JsVkJUEjJU4kiUSpBcqSkUpQHybf0a2vQdQrdYOEExEHMOA0IMHuXEOmOjn7NWfRqe8056OafdcORH20Xe2OkA6FeW3+3d9qo+spt/GpglsfnZm5nbqOfar+h1PpT2vplTVYd8bXaOQyiVMolb9mWfoqVrOm+iRtApj1j6Zp1BUBZAJIBaQTmAQ5w6pBvmtiSlK+RTado3mr4Zj2PZ202NptmGiBiJcY5k3KzyolOUZJUoUyiVAIe92jZHaPlIWJ1V/6D/tHxxH5LPKlxUpkGAF5zEd/wBjClodOUdmqzlEqbFGBzHcfn9/osRpTqPCfsvpeolTZFGMUeZ/2hW2lzTnXtWQJYo8RvNuQyriq7NDKkyWZMfP/B3wOvFc32ig+m4sqNLXNMFrhBB7F3x7RM65LTbx7u0tqbFQQ4WbUHvN/wDpvIrQ02ucPbPlFTNpVLmPZxiUStj0/wBBVtkfhqjqn3Xj3X9nA8jf5rVyteM1JWnwZ7i06ZcolRKJXqyKLlEqJRKWDI8AZGcuPDK6UqtmLcQxZWzmMwTMXykd6xg/XL4KLJo9/wCi3p/A87I89V5LqfJ8S5n+QE9oPFdPlfnYbXUlhDoLIwERLYdiEd5ldz3Z6X9q2anWiC4Q4aB7TDo5SJHasb+QwbZeovPf5NHSZLWx+DayglTKJWaXBkoUlEqQMFYWbPFV1TG6HNa3BbCC0uOIaycUHsCzSiUsFSlKjEqlQDlnpJ3c9TU9qpD8OoeuBkyodex3zniF4iV+g9t2RlWm6lUEseC1w5H5HWeS4ZvF0Q/ZK7qLpIF2uj32HJ1uwgjQgrc0Gp3x2S7X6MzVYdr3LpneZSlSSiVhmmUnKxlVKAqUSplKUAy5Sfihzko4qQEolBUBCBvKjsQ9ymFIKeE8Sgq5QCqOtPBN4m30UOy+HhmhhIHHj2g+fBAYdu2RlVvqqjQ9jsw7lryzz+S5jvXuY/Z5qUZqUtRm+n2j8zefjxXVWOkz2j5JOZ1p8i1/PJWMOolifHX0OWXDHIuT8+ynK6VvXuQ2riq7MAypm5mTH9n6HHwPK5XNtoovY4se0tc0wWuEEHsW1h1Ecqtf0ZuTFKD5EXBEqJTDrH7cOemZXWzmUCgnSbZ/dRKybPQc8w2OZc5rGiTF3OIARsmhYl6rcPeF+zV206jiKFWxBsGl3u1BykQTwPJaToXoavtdQsotxEAFziQGtGQk92kmyxdM9F1NmqmjVw4wBIaZEOuLwNPmuOTZkTxtnuG6PvR+g0pXkdxt4RV2ZzK7w2ps4io5zgAaYBw1C6coBBPKdV6ehXD2tewgsIkOBkOBEtIOoIMyvn543CTT8GtGakk0Zykvl2xmNjmRIc1zYktkER72navoleT0VKJUyglQBolYTXaC1pIDnTAnPD70cYlZCpBYKTqYOYB7QClKJQCJSBSlRVphzS0zBBBglpgiDBFweYUAvHeP4tGveqlQ0QABpbU/E5pygKlEqZRKAYGqCUpSlAOVLikUpUgkpypchSQW1KOCUplQCMQuPOkz4Jg89Y7fMo1nlfvskGZaKQZKbe42+Q+yh8/HxKZccviFDn2ynS3h+yAVQnK+gnQ3y46fFaPp7d6jtbTjaWvA6tURIzsf1N5HjZbyoeUyQPPIWXz7VlODHEdW0kg2iSAIzXuEnF2jzKKapnF+muhq2yuw1W2JOF4nC8DgePI37rrXLuu0UGVqbm1Wtew2LTf5ZEcRr3Ll+9W6D9nBq0pfRzP6qYmOt+oc/HitXBq1P2y4ZQy4HHldHmzEG99OYvJnw8VMqJRKuWcKNl0P01X2V+Og+Dq03a8DRzdczzE2IUdKdNV9pc11d2ItaWgwBaSb8Tf4L4ESvGyO7dXJO51Xgz0KxbiAc5rXDC/CYLmEjE3gZjI2sux7l7Qz2ZraT3PbHUxAfhgDC2mTmSMNzELioW+3X6bdQqAOccAMkYsORm9u23FcNVi9SPHZ1wT2S5Oz7NSfHXc0nESCBECZAP3X0vbIgz3Eg+Iuvj2faMbQ5uRvyg3vzX0h/n4rFZpIyBfCKu0e04cDDs5pyHzD21A6CwiesCDMgCIK+uUnOOgnvi2pUIMyBycrBSDxixOBBPVgYYbo3Myeds8leJCSy5MFYpQXoCpRKiUSoBUpyolEoCpTlRKJQFSiVMolAMpJSglAIoBSJSBUgsFIHVIolAIumfD90nusOP7hIjUIaZnw896EGWFgriDAzMQPPYsgKnnr/CAlziBz48B2JRNgVZyWOtxmO/JSBNpAfU5SZkdw0WFzzJBAjITJknORGWXiVV2gNaLZ5wSf5XwdEbTXqMJr0PUvxEYMYfI0cHN1ieGS9L6nlnh9/N3aVE06tJgax7/VuBeWgvIsesIYLOkzFgdSvKCkw9UXOIDGXMa0TAcCDYjEbOxAZns9tvzvJs1Rh2VlQPdiBe6XYGimMeHEPeLiMFjm7NeJ6QdQJcaReGFwwNdhLmgN65OExnGgm3ArV085OCUijlit3BG0EgNaagc0XEOxAFwBy0OUjIEZ5r5ycuOv0VioQyNLgjEYc6ZDoFiQDrwWCVYTOLLDllpHrXMX062vxXzys1QRhNribWiDF7Z2UtijrG5HSYLG0CHYg3GCYjRpaY1kzOR0XsVzv0dvBl2LETHMgXOHskuOWZ5LoWJYmoVTdGlidxKYbcPotXtHQVN9b1/ra7XYg6G16gZIgf8ATnDBAg21K2WJILkm10dGkzBRq1TUqNfTaKYw+rcHyXyOuHNjqkHuIIX0uSBUkqLBZKmOU+CMSg349yEmWUSolEqAXKJUSiUBcolRKJQFSiVMolAOUSplEoBoCSRUgpBKQKCUA5ssb/t80ypc6baoCsfnzojH5+qhx04qS6Bz+aEGUvAMd/3881ixDKb5ZqHMkgnSeFpHzvFlpt7N49n2Nn4kPebspT1nc5/KBHvcrL1GLbpEN0rZsNq2+nSa59RwAbn2kwIGpPDPkuX73b7Vq7nUaQdSpSQZ6tR4Fod+lv8ATmdeC0vSm8u07RWFYvwFjsVNrbNpniBq7iTn8FrqlVznOe8kucSS4mS4kySStDDp9ruRUyZr4QqbY0+dvDzdber0RUdS9pAptpkujrFuIhwxBjX3cGl0Tf3YzidRKytfcAmWgOsSSAXNiQAReYMchMq0/scF9zLtIbAwum7mzhwyAZB+PcAFglZKdNhxYnYIFrFznGbCLAW1MLATopTIaKlZ6LHOwtDZvoLkkWBPd8SvlldD3b6NbW2GnU2fEyrRqPLpwH1zuqXwNI6oEwerzXjJk2Kz1CG50bnoDdgNaHP96Q/IWcCCIBuOY55r2N1p+hNpLmDEzDBwRBEECb8MvErbk8v4WTkk5S5NCEUlwZJRiUEpBcz2WCglYy9R6wCxN7fshBlJ8lY2VcQkTF8+qbEjIhKsJHmx5fFYSwnh+2ilA+yUKZRK8klyiVEolAXKJUSiUBcolRKJQFylKmUSgKlJxUyk4qQXKCfPNY8V/OaYQDefPb/CRfGfnTxQeJUFskHUT3fugKaT8EqjfPFYNu2ynRpuqVHhjG3LnGBy7TyXJt8d/am0zR2fFTo5E5VKo5/obyzOucLpjxub4PE5qK5PTb4ekBlGaOykVKos5+bKZ1A0e4cMgeMQuXV6z6jzUqOLnOMlzjJJWJjIVytLFijBFOc3IqUzayhErrZzozUngEEgniJiR26apOcTcjM5xEkASIFtR4rFKZdKWKMlR4Jyiwm5MmILr8TeFErJX2Z7AC9pbimJibG8jMd6x06bnGGtLjBMAEmAJJgaAAlLFG03f6HdtNanSEhryZcIkNb77o4CR2m3GO4dHbIKNJlMEnCAJgAuP6nYRnzXiPRSdpFN4ewjZ/eYS2C57iJLTm5sN7Lr3b6YJDryLi5jKLge9rms7U5HKW36FzDBKNlwNLa248+Kb3KQYUk+fqqp2KxKgscKpPegHCj1V9M/lknl2pgoCHmTHDh2fDNRjA5+eSdaoRYZxwmEU22uZ7vlyUg+iUSvg2DpajWfVZSqB7qTsNQD8rr255EdoPBfbKhqiSpRKmUnPA+2qgFyiVDSdf4TlAVKJUyiUBRKUpSlKAqVL3IUuvbxUgphtKc6qSU0AC9z4fdafebeihsTJqGXkdSk33nc/wClv9R+JsvOb4+kJlDFR2XDUrXDn506Z1/73cshrwXKdorvqvdUqvc97jJc4ySfOisYsDly+jjPKlwjZ7xbxV9tfiquhoPUpt9xnYNXR+Y37BZa1ohSE5V+KUVSKrbfZUolTKJXqyKLGU8Pry7vMpBSXKnuM8NYyF75KLASniy5KJRKWDPtW1VKjsdR7nu4ucXHjEnS58V0/wBF+74ZSO1VG9aqIYDpS4/5G/YBxXhN0egjte0MpkEUx16huPwwYIB4kjD48F3RoAAAsAIAFgAMgqmpyUtqO+GFvcyadIMDWsaGtaAAAIAAEAAaAK0u9JxVItDKSWLzwUPdCAsqgV8/rJ+v8LLiQgolGSRCT0JBvz8V4PeX0jez13UaNJtUMs5xcW9ce80QLgWE8Z4LYb+7zeyUcDD+PUBDOLGmzqn0HPsK42GqzhxbuWcMs64R2fdndqpsu116zdoD6FbGcFy7EX4gScur1xOsr1VSqB9lxj0edJVqW106HrCKbi8GmX4WhxGeHV0jLtXY6dLU3K55otS5PeNprgAXO/pHLPx+3xWVjAMv38VIqXI8+cla4nQaJSlEoByhKUSgGhKUSgAqWlInzyWn3i3kobGwGocVR3uUm3e86QNGzqfibKUm+EQ3Rtdr2llJhqVHhrGiS52Q88FyTfHf+ptE0dmxU6ORdlUqj/0byzOvBaXp3evaNseHVTDBiwMYSGtDhF5nEY1PE5ZLSgK5iwVzIrzy3whtaqlTKJVk4lSiVMolTYKlEqZRKWDLSqlpDmmCMiNFAKIy5+cldcOBh+IObDS1wIcIkRByiAI5qLBLbpSplew9G/Qfr6/rniaVA4gDk6qbtEcoDj2N4qJS2q2So26Pf7i9Cey7MA8fivh1Ti3PDT7GgnvLuK9FKjEk550WZKTk7ZdSpUZMSTVgLiePbMBZMSgkqSsL+/5JA3y+JSe8dnkoQNojWPPnznma6LD+O1fL6zI8Y+KyB+gN7c44ZdikGfh57l8nS3SbNnpPrVDDGCTxJ0aBqSSAO1ZxfsXH/SLvL7TW9TTP4NJxuPz1Mi7mBcDvOoXvHDc6PM5bUaHpfpOptVZ9eobnSbNaDDWNnMCdOZ4r5JUhOVoLhUU3ybndgU/aHH1NWsA0uptptaajXB7Cx5nqtwiZOQJXcMZIm4Ed/ZzXIPRe7/8AY4QJNJ17kgB9OYGXiNF1xoxHUxq42PY1U9Q/cWcXRnpkAAC/ZlzMrIpCarHYaEpQgGhJCAaFg2za6dJjqlV4YxokucYA88FyXfD0hVK80tlLqVLIv92pU+rG8szrFwvcIOXR5lJI6XvH0syhs1Sr6xjXBr8ElpmoAYaB+Y4oELg7tse+oa1Y+te6STUJOKQRccpBGggWiyxPrPLWsc4lrcWEEyG4yC+JykgFSrmLHtK857ip4eeKJUoXY5jlOVKJSwVKJUolLA5TlShLA5TLpuVKEBm2XZ31HtpsEveQ1o4kmAu8dAdFt2XZ2UW/lEud+t5u53echwgLw3or6Cz2yoOLKU+D3/No/wAl0cOVPPO3tLGKNKyXOPBTRp24AmYhZLWlUCq51AHgCoLjkArcsbQM58PugMTy7TIZzae8LH6wjMAE6TJ534ZeKzVOQ89hWBh1w3OpHHtPZl4qQZKcmYjuIN7TPNZKYA156XMR3rETpE/AL4unuk6WzUH16hMAQAM3u/KwTxPgJOidg0fpI3n9npez0nfjVRcg3p08i7k52Q7zoFyRghZtv22pXqvrVTL3mTwHAAaACAOxYlexw2oqzluY5RKUoXU8HrvRZ/rT/Zf/AM6a7FTy88AhCo6j5FnF8S0IQuB1BCEIASKEIDnvpo/0+z/3j/43LlTEIV3D8UV8vyMiEIXc4ghCEAIQhACEIQAhCEAIQhAd23L/ANBs39pvyW2dn54IQs6XyZcXSMjUHz4JoXk9ANVhfmewfVCEBiHu+H0Sq5O/7fqhClEGM/U/NeG9Lv8A0dn/ALjv+BQhe8fyR5n8Wc2ZkmhCvoqggJoQg//Z"/>
          <p:cNvSpPr>
            <a:spLocks noChangeAspect="1" noChangeArrowheads="1"/>
          </p:cNvSpPr>
          <p:nvPr/>
        </p:nvSpPr>
        <p:spPr bwMode="auto">
          <a:xfrm>
            <a:off x="1285875" y="697706"/>
            <a:ext cx="2286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th-TH" sz="2100" dirty="0">
              <a:solidFill>
                <a:prstClr val="black"/>
              </a:solidFill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809625" y="926306"/>
            <a:ext cx="6972300" cy="60016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th-TH" sz="3300" b="1" dirty="0" smtClean="0">
                <a:solidFill>
                  <a:schemeClr val="bg2">
                    <a:lumMod val="50000"/>
                  </a:schemeClr>
                </a:solidFill>
                <a:latin typeface="TH SarabunIT๙" pitchFamily="34" charset="-34"/>
                <a:cs typeface="TH SarabunIT๙" pitchFamily="34" charset="-34"/>
              </a:rPr>
              <a:t>เรื่อง</a:t>
            </a:r>
            <a:r>
              <a:rPr lang="th-TH" sz="3300" b="1" dirty="0">
                <a:solidFill>
                  <a:schemeClr val="bg2">
                    <a:lumMod val="50000"/>
                  </a:schemeClr>
                </a:solidFill>
                <a:latin typeface="TH SarabunIT๙" pitchFamily="34" charset="-34"/>
                <a:cs typeface="TH SarabunIT๙" pitchFamily="34" charset="-34"/>
              </a:rPr>
              <a:t>เพื่อทราบ</a:t>
            </a: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809625" y="1528748"/>
            <a:ext cx="6972300" cy="13388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b">
            <a:spAutoFit/>
          </a:bodyPr>
          <a:lstStyle/>
          <a:p>
            <a:pPr algn="ctr"/>
            <a:r>
              <a:rPr lang="th-TH" sz="2700" b="1" dirty="0">
                <a:solidFill>
                  <a:srgbClr val="2A0000"/>
                </a:solidFill>
                <a:latin typeface="TH SarabunIT๙" pitchFamily="34" charset="-34"/>
                <a:cs typeface="TH SarabunIT๙" pitchFamily="34" charset="-34"/>
              </a:rPr>
              <a:t>3.4 การเตรียมการรักษาความปลอดภัยและอำนวยความสะดวกการจราจรจัดงาน “เถลิงศกสุขสันต์ สงกรานต์ตำนานไทย” </a:t>
            </a:r>
          </a:p>
          <a:p>
            <a:pPr algn="ctr"/>
            <a:r>
              <a:rPr lang="th-TH" sz="2700" b="1" dirty="0">
                <a:solidFill>
                  <a:srgbClr val="2A0000"/>
                </a:solidFill>
                <a:latin typeface="TH SarabunIT๙" pitchFamily="34" charset="-34"/>
                <a:cs typeface="TH SarabunIT๙" pitchFamily="34" charset="-34"/>
              </a:rPr>
              <a:t>ระหว่างวันที่ 6 – 8 เมษายน 2561 (</a:t>
            </a:r>
            <a:r>
              <a:rPr lang="th-TH" sz="2700" b="1" dirty="0" err="1">
                <a:solidFill>
                  <a:srgbClr val="2A0000"/>
                </a:solidFill>
                <a:latin typeface="TH SarabunIT๙" pitchFamily="34" charset="-34"/>
                <a:cs typeface="TH SarabunIT๙" pitchFamily="34" charset="-34"/>
              </a:rPr>
              <a:t>สยศ.ตร</a:t>
            </a:r>
            <a:r>
              <a:rPr lang="th-TH" sz="2700" b="1" dirty="0">
                <a:solidFill>
                  <a:srgbClr val="2A0000"/>
                </a:solidFill>
                <a:latin typeface="TH SarabunIT๙" pitchFamily="34" charset="-34"/>
                <a:cs typeface="TH SarabunIT๙" pitchFamily="34" charset="-34"/>
              </a:rPr>
              <a:t>.)</a:t>
            </a:r>
          </a:p>
        </p:txBody>
      </p:sp>
      <p:pic>
        <p:nvPicPr>
          <p:cNvPr id="2" name="รูปภาพ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191" y="3086101"/>
            <a:ext cx="3019127" cy="2247900"/>
          </a:xfrm>
          <a:prstGeom prst="rect">
            <a:avLst/>
          </a:prstGeom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6193" y="2942886"/>
            <a:ext cx="1814513" cy="1343025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8335" y="4361221"/>
            <a:ext cx="1850231" cy="1300163"/>
          </a:xfrm>
          <a:prstGeom prst="rect">
            <a:avLst/>
          </a:prstGeom>
        </p:spPr>
      </p:pic>
      <p:pic>
        <p:nvPicPr>
          <p:cNvPr id="10" name="รูปภาพ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75721" y="3018196"/>
            <a:ext cx="3025379" cy="2506304"/>
          </a:xfrm>
          <a:prstGeom prst="rect">
            <a:avLst/>
          </a:prstGeom>
        </p:spPr>
      </p:pic>
      <p:sp>
        <p:nvSpPr>
          <p:cNvPr id="3" name="ตัวแทน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56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86196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กล่องข้อความ 4"/>
          <p:cNvSpPr txBox="1"/>
          <p:nvPr/>
        </p:nvSpPr>
        <p:spPr>
          <a:xfrm>
            <a:off x="1187624" y="404664"/>
            <a:ext cx="720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การจัดงาน “เถลิงศกสุขสันต์ มหาสงกรานต์ตำนานไทย”</a:t>
            </a:r>
            <a:endParaRPr lang="th-TH" sz="3600" b="1" dirty="0">
              <a:solidFill>
                <a:prstClr val="black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pic>
        <p:nvPicPr>
          <p:cNvPr id="7" name="รูปภาพ 6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27" t="3002" r="4007" b="2843"/>
          <a:stretch/>
        </p:blipFill>
        <p:spPr>
          <a:xfrm>
            <a:off x="0" y="1196752"/>
            <a:ext cx="9128923" cy="5547576"/>
          </a:xfrm>
          <a:prstGeom prst="rect">
            <a:avLst/>
          </a:prstGeom>
        </p:spPr>
      </p:pic>
      <p:sp>
        <p:nvSpPr>
          <p:cNvPr id="13" name="ดาว 5 แฉก 12"/>
          <p:cNvSpPr/>
          <p:nvPr/>
        </p:nvSpPr>
        <p:spPr>
          <a:xfrm>
            <a:off x="211230" y="6134382"/>
            <a:ext cx="180279" cy="21602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14" name="ดาว 5 แฉก 13"/>
          <p:cNvSpPr/>
          <p:nvPr/>
        </p:nvSpPr>
        <p:spPr>
          <a:xfrm>
            <a:off x="4474321" y="1412776"/>
            <a:ext cx="180279" cy="21602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15" name="ดาว 5 แฉก 14"/>
          <p:cNvSpPr/>
          <p:nvPr/>
        </p:nvSpPr>
        <p:spPr>
          <a:xfrm>
            <a:off x="3707904" y="6057728"/>
            <a:ext cx="180279" cy="21602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17" name="คำบรรยายภาพแบบสี่เหลี่ยม 16"/>
          <p:cNvSpPr/>
          <p:nvPr/>
        </p:nvSpPr>
        <p:spPr>
          <a:xfrm>
            <a:off x="910403" y="6273752"/>
            <a:ext cx="1588203" cy="432048"/>
          </a:xfrm>
          <a:prstGeom prst="wedgeRectCallout">
            <a:avLst>
              <a:gd name="adj1" fmla="val -83563"/>
              <a:gd name="adj2" fmla="val -54378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จุดคัดกรอง ๑</a:t>
            </a:r>
          </a:p>
        </p:txBody>
      </p:sp>
      <p:sp>
        <p:nvSpPr>
          <p:cNvPr id="18" name="คำบรรยายภาพแบบสี่เหลี่ยม 17"/>
          <p:cNvSpPr/>
          <p:nvPr/>
        </p:nvSpPr>
        <p:spPr>
          <a:xfrm>
            <a:off x="5096858" y="1196752"/>
            <a:ext cx="1588203" cy="432048"/>
          </a:xfrm>
          <a:prstGeom prst="wedgeRectCallout">
            <a:avLst>
              <a:gd name="adj1" fmla="val -77548"/>
              <a:gd name="adj2" fmla="val 30911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จุดคัดกรอง </a:t>
            </a:r>
            <a:r>
              <a:rPr lang="th-TH" b="1" dirty="0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๓</a:t>
            </a:r>
            <a:endParaRPr lang="th-TH" b="1" dirty="0">
              <a:solidFill>
                <a:prstClr val="black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9" name="คำบรรยายภาพแบบสี่เหลี่ยม 18"/>
          <p:cNvSpPr/>
          <p:nvPr/>
        </p:nvSpPr>
        <p:spPr>
          <a:xfrm>
            <a:off x="3993922" y="6365929"/>
            <a:ext cx="1588203" cy="432048"/>
          </a:xfrm>
          <a:prstGeom prst="wedgeRectCallout">
            <a:avLst>
              <a:gd name="adj1" fmla="val -55206"/>
              <a:gd name="adj2" fmla="val -859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จุดคัดกรอง ๒</a:t>
            </a:r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57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91933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23528" y="260648"/>
            <a:ext cx="8363272" cy="6192688"/>
          </a:xfrm>
        </p:spPr>
        <p:txBody>
          <a:bodyPr>
            <a:noAutofit/>
          </a:bodyPr>
          <a:lstStyle/>
          <a:p>
            <a:pPr marL="0" indent="0" algn="thaiDist">
              <a:buNone/>
            </a:pPr>
            <a:r>
              <a:rPr lang="th-TH" sz="2800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การจัดงาน “เถลิงศกสุขสันต์ มหาสงกรานต์ตำนานไทย” </a:t>
            </a:r>
          </a:p>
          <a:p>
            <a:pPr algn="thaiDist">
              <a:buFontTx/>
              <a:buChar char="-"/>
            </a:pPr>
            <a:r>
              <a:rPr lang="th-TH" sz="2800" b="1" dirty="0" smtClean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วันที่ ๖ </a:t>
            </a:r>
            <a:r>
              <a:rPr lang="th-TH" sz="2800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– ๘ เม.ย.๖๑ เวลา ๑๔.๐๐ – ๒๑.๐๐ น. ณ พระลานพระราชวังดุสิต และสนามเสือป่า</a:t>
            </a:r>
          </a:p>
          <a:p>
            <a:pPr algn="thaiDist">
              <a:buFontTx/>
              <a:buChar char="-"/>
            </a:pPr>
            <a:r>
              <a:rPr lang="th-TH" sz="2800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จัดตั้งจุดคัดกรอง จำนวน ๔ </a:t>
            </a:r>
            <a:r>
              <a:rPr lang="th-TH" sz="2800" b="1" dirty="0" smtClean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จุด</a:t>
            </a:r>
            <a:endParaRPr lang="th-TH" sz="2800" b="1" dirty="0">
              <a:solidFill>
                <a:srgbClr val="FFFF0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algn="thaiDist">
              <a:buFontTx/>
              <a:buChar char="-"/>
            </a:pPr>
            <a:r>
              <a:rPr lang="th-TH" sz="2800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จัด </a:t>
            </a:r>
            <a:r>
              <a:rPr lang="th-TH" sz="2800" b="1" dirty="0" err="1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จนท.ตร</a:t>
            </a:r>
            <a:r>
              <a:rPr lang="th-TH" sz="2800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 หญิง </a:t>
            </a:r>
            <a:r>
              <a:rPr lang="th-TH" sz="2800" b="1" dirty="0" smtClean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ประจำ</a:t>
            </a:r>
            <a:r>
              <a:rPr lang="th-TH" sz="2800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จุดคัดกรอง</a:t>
            </a:r>
          </a:p>
          <a:p>
            <a:pPr algn="thaiDist">
              <a:buFontTx/>
              <a:buChar char="-"/>
            </a:pPr>
            <a:r>
              <a:rPr lang="th-TH" sz="2800" b="1" dirty="0" smtClean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ตรวจสอบ</a:t>
            </a:r>
            <a:r>
              <a:rPr lang="th-TH" sz="2800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และคัดกรองบุคคลก่อนเข้า</a:t>
            </a:r>
            <a:r>
              <a:rPr lang="th-TH" sz="2800" b="1" dirty="0" smtClean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พื้นที่จัด</a:t>
            </a:r>
            <a:r>
              <a:rPr lang="th-TH" sz="2800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งานที่จุดคัดกรอง</a:t>
            </a:r>
          </a:p>
          <a:p>
            <a:pPr>
              <a:buFontTx/>
              <a:buChar char="-"/>
            </a:pPr>
            <a:r>
              <a:rPr lang="th-TH" sz="2800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ภ.๑–๙ จัด </a:t>
            </a:r>
            <a:r>
              <a:rPr lang="th-TH" sz="2800" b="1" dirty="0" err="1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จนท</a:t>
            </a:r>
            <a:r>
              <a:rPr lang="th-TH" sz="2800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 ฝ่าย</a:t>
            </a:r>
            <a:r>
              <a:rPr lang="th-TH" sz="2800" b="1" dirty="0" smtClean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สืบสวน ๒ </a:t>
            </a:r>
            <a:r>
              <a:rPr lang="th-TH" sz="2800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นาย (ส.๑, ป.๑) </a:t>
            </a:r>
          </a:p>
          <a:p>
            <a:pPr marL="0" indent="0">
              <a:buNone/>
            </a:pPr>
            <a:r>
              <a:rPr lang="th-TH" sz="2800" b="1" dirty="0" smtClean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   ประจำ</a:t>
            </a:r>
            <a:r>
              <a:rPr lang="th-TH" sz="2800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จุดคัด</a:t>
            </a:r>
            <a:r>
              <a:rPr lang="th-TH" sz="2800" b="1" dirty="0" smtClean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กรอง/ตรวจสอบ</a:t>
            </a:r>
            <a:r>
              <a:rPr lang="th-TH" sz="2800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บุคคลตามหมายจับ</a:t>
            </a:r>
          </a:p>
          <a:p>
            <a:pPr algn="thaiDist">
              <a:buFontTx/>
              <a:buChar char="-"/>
            </a:pPr>
            <a:r>
              <a:rPr lang="th-TH" sz="2800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สตม. จัด </a:t>
            </a:r>
            <a:r>
              <a:rPr lang="th-TH" sz="2800" b="1" dirty="0" err="1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จนท</a:t>
            </a:r>
            <a:r>
              <a:rPr lang="th-TH" sz="2800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 ประจำจุดคัด</a:t>
            </a:r>
            <a:r>
              <a:rPr lang="th-TH" sz="2800" b="1" dirty="0" smtClean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กรอง/</a:t>
            </a:r>
          </a:p>
          <a:p>
            <a:pPr marL="0" indent="0" algn="thaiDist">
              <a:buNone/>
            </a:pPr>
            <a:r>
              <a:rPr lang="th-TH" sz="2800" b="1" dirty="0" smtClean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   ตรวจสอบ</a:t>
            </a:r>
            <a:r>
              <a:rPr lang="th-TH" sz="2800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นักท่องเที่ยว/บุคคลต่างชาติที่</a:t>
            </a:r>
            <a:r>
              <a:rPr lang="th-TH" sz="2800" b="1" dirty="0" smtClean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เข้าใน</a:t>
            </a:r>
            <a:r>
              <a:rPr lang="th-TH" sz="2800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พื้นที่จัดงาน</a:t>
            </a:r>
          </a:p>
          <a:p>
            <a:pPr>
              <a:buFontTx/>
              <a:buChar char="-"/>
            </a:pPr>
            <a:r>
              <a:rPr lang="th-TH" sz="2800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จัดตั้ง </a:t>
            </a:r>
            <a:r>
              <a:rPr lang="th-TH" sz="2800" b="1" dirty="0" err="1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กอร</a:t>
            </a:r>
            <a:r>
              <a:rPr lang="th-TH" sz="2800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 </a:t>
            </a:r>
            <a:r>
              <a:rPr lang="th-TH" sz="2800" b="1" dirty="0" smtClean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เปิด</a:t>
            </a:r>
            <a:r>
              <a:rPr lang="th-TH" sz="2800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ทำการใน ๔ เม.ย.๖๑ เวลา ๐๙.๐๐ น. </a:t>
            </a:r>
          </a:p>
          <a:p>
            <a:pPr marL="0" indent="0">
              <a:buNone/>
            </a:pPr>
            <a:r>
              <a:rPr lang="th-TH" sz="2800" b="1" dirty="0" smtClean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   /</a:t>
            </a:r>
            <a:r>
              <a:rPr lang="th-TH" sz="2800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จัด </a:t>
            </a:r>
            <a:r>
              <a:rPr lang="th-TH" sz="2800" b="1" dirty="0" err="1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จนท.ตร</a:t>
            </a:r>
            <a:r>
              <a:rPr lang="th-TH" sz="2800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 จากหน่วยต่างๆ ประจำ </a:t>
            </a:r>
            <a:r>
              <a:rPr lang="th-TH" sz="2800" b="1" dirty="0" err="1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กอร</a:t>
            </a:r>
            <a:r>
              <a:rPr lang="th-TH" sz="2800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</a:t>
            </a:r>
          </a:p>
          <a:p>
            <a:pPr marL="0" indent="0">
              <a:buNone/>
            </a:pPr>
            <a:endParaRPr lang="th-TH" sz="2800" dirty="0"/>
          </a:p>
        </p:txBody>
      </p:sp>
      <p:pic>
        <p:nvPicPr>
          <p:cNvPr id="4" name="รูปภาพ 3" descr="จุด3.pn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8160"/>
          <a:stretch/>
        </p:blipFill>
        <p:spPr>
          <a:xfrm>
            <a:off x="6786008" y="1305895"/>
            <a:ext cx="2335107" cy="1887563"/>
          </a:xfrm>
          <a:prstGeom prst="rect">
            <a:avLst/>
          </a:prstGeom>
        </p:spPr>
      </p:pic>
      <p:pic>
        <p:nvPicPr>
          <p:cNvPr id="5" name="รูปภาพ 4" descr="IMG_3123.jpg"/>
          <p:cNvPicPr>
            <a:picLocks noChangeAspect="1"/>
          </p:cNvPicPr>
          <p:nvPr/>
        </p:nvPicPr>
        <p:blipFill rotWithShape="1">
          <a:blip r:embed="rId3" cstate="print"/>
          <a:srcRect t="20772"/>
          <a:stretch/>
        </p:blipFill>
        <p:spPr>
          <a:xfrm>
            <a:off x="6148085" y="5085184"/>
            <a:ext cx="2967440" cy="1627657"/>
          </a:xfrm>
          <a:prstGeom prst="rect">
            <a:avLst/>
          </a:prstGeom>
        </p:spPr>
      </p:pic>
      <p:pic>
        <p:nvPicPr>
          <p:cNvPr id="6" name="รูปภาพ 5" descr="24746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86008" y="3345922"/>
            <a:ext cx="2142476" cy="1586797"/>
          </a:xfrm>
          <a:prstGeom prst="rect">
            <a:avLst/>
          </a:prstGeom>
        </p:spPr>
      </p:pic>
      <p:pic>
        <p:nvPicPr>
          <p:cNvPr id="7" name="รูปภาพ 6" descr="จุด3.png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7882"/>
          <a:stretch/>
        </p:blipFill>
        <p:spPr>
          <a:xfrm>
            <a:off x="4807476" y="1305931"/>
            <a:ext cx="1944216" cy="1330981"/>
          </a:xfrm>
          <a:prstGeom prst="rect">
            <a:avLst/>
          </a:prstGeom>
        </p:spPr>
      </p:pic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58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19140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59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42873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0" y="836712"/>
            <a:ext cx="9036496" cy="4810539"/>
          </a:xfrm>
        </p:spPr>
        <p:txBody>
          <a:bodyPr>
            <a:noAutofit/>
          </a:bodyPr>
          <a:lstStyle/>
          <a:p>
            <a:pPr marL="109728" indent="0" algn="thaiDist">
              <a:buNone/>
            </a:pPr>
            <a:r>
              <a:rPr lang="th-TH" sz="2400" b="1" dirty="0" smtClean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	 </a:t>
            </a:r>
            <a:endParaRPr lang="en-US" sz="2400" b="1" dirty="0">
              <a:solidFill>
                <a:schemeClr val="bg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Autofit/>
          </a:bodyPr>
          <a:lstStyle/>
          <a:p>
            <a:r>
              <a:rPr lang="th-TH" sz="4400" dirty="0">
                <a:solidFill>
                  <a:schemeClr val="bg1"/>
                </a:solidFill>
                <a:effectLst/>
                <a:latin typeface="TH SarabunIT๙" pitchFamily="34" charset="-34"/>
                <a:cs typeface="TH SarabunIT๙" pitchFamily="34" charset="-34"/>
              </a:rPr>
              <a:t>ข้อสั่งการของ </a:t>
            </a:r>
            <a:r>
              <a:rPr lang="th-TH" sz="4400" dirty="0" err="1">
                <a:solidFill>
                  <a:schemeClr val="bg1"/>
                </a:solidFill>
                <a:effectLst/>
                <a:latin typeface="TH SarabunIT๙" pitchFamily="34" charset="-34"/>
                <a:cs typeface="TH SarabunIT๙" pitchFamily="34" charset="-34"/>
              </a:rPr>
              <a:t>ผบ.ตร</a:t>
            </a:r>
            <a:r>
              <a:rPr lang="th-TH" sz="4400" dirty="0">
                <a:solidFill>
                  <a:schemeClr val="bg1"/>
                </a:solidFill>
                <a:effectLst/>
                <a:latin typeface="TH SarabunIT๙" pitchFamily="34" charset="-34"/>
                <a:cs typeface="TH SarabunIT๙" pitchFamily="34" charset="-34"/>
              </a:rPr>
              <a:t>.</a:t>
            </a:r>
            <a:r>
              <a:rPr lang="en-US" sz="4400" dirty="0">
                <a:solidFill>
                  <a:schemeClr val="bg1"/>
                </a:solidFill>
                <a:effectLst/>
                <a:latin typeface="TH SarabunIT๙" pitchFamily="34" charset="-34"/>
                <a:cs typeface="TH SarabunIT๙" pitchFamily="34" charset="-34"/>
              </a:rPr>
              <a:t/>
            </a:r>
            <a:br>
              <a:rPr lang="en-US" sz="4400" dirty="0">
                <a:solidFill>
                  <a:schemeClr val="bg1"/>
                </a:solidFill>
                <a:effectLst/>
                <a:latin typeface="TH SarabunIT๙" pitchFamily="34" charset="-34"/>
                <a:cs typeface="TH SarabunIT๙" pitchFamily="34" charset="-34"/>
              </a:rPr>
            </a:br>
            <a:endParaRPr lang="en-US" sz="4400" dirty="0">
              <a:solidFill>
                <a:schemeClr val="bg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294066" y="671691"/>
            <a:ext cx="874243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4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2400" b="1" dirty="0" smtClean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    ๑. </a:t>
            </a:r>
            <a:r>
              <a:rPr lang="th-TH" sz="24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การบริการของสถานีตำรวจ ฝากทุกหน่วยไปตรวจโรงพักในปกครองของตัวเอง เป็นสิ่งที่ </a:t>
            </a:r>
            <a:r>
              <a:rPr lang="th-TH" sz="2400" b="1" dirty="0" err="1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ตร</a:t>
            </a:r>
            <a:r>
              <a:rPr lang="th-TH" sz="24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. </a:t>
            </a:r>
            <a:endParaRPr lang="th-TH" sz="2400" b="1" dirty="0" smtClean="0">
              <a:solidFill>
                <a:srgbClr val="FFFF00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thaiDist"/>
            <a:r>
              <a:rPr lang="th-TH" sz="2400" b="1" dirty="0" smtClean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ให้</a:t>
            </a:r>
            <a:r>
              <a:rPr lang="th-TH" sz="24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เป็นนโยบายหลัก และขับเคลื่อนอย่างต่อเนื่อง</a:t>
            </a:r>
            <a:endParaRPr lang="en-US" sz="2400" b="1" dirty="0">
              <a:solidFill>
                <a:srgbClr val="FFFF00"/>
              </a:solidFill>
              <a:latin typeface="TH SarabunIT๙" pitchFamily="34" charset="-34"/>
              <a:cs typeface="TH SarabunIT๙" pitchFamily="34" charset="-34"/>
            </a:endParaRPr>
          </a:p>
          <a:p>
            <a:r>
              <a:rPr lang="th-TH" sz="2400" b="1" dirty="0" smtClean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     ๒. </a:t>
            </a:r>
            <a:r>
              <a:rPr lang="th-TH" sz="24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เรื่องจิตอาสา ให้หน่วยไปสำรวจว่า จิตอาสาเฉพาะกิจเป็นอย่างไร ระบุตัวบุคคลให้ชัดเจน</a:t>
            </a:r>
            <a:endParaRPr lang="en-US" sz="2400" b="1" dirty="0">
              <a:solidFill>
                <a:srgbClr val="FFFF00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thaiDist"/>
            <a:r>
              <a:rPr lang="th-TH" sz="2400" b="1" dirty="0" smtClean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     ๓. </a:t>
            </a:r>
            <a:r>
              <a:rPr lang="th-TH" sz="24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ขอบคุณผู้บังคับบัญชาทุกระดับ ในการจัดงานอุ่นไอรัก คลายความหนาว เมื่อวันที่ ๘ </a:t>
            </a:r>
            <a:r>
              <a:rPr lang="th-TH" sz="2400" b="1" dirty="0" smtClean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ก.พ. -     ๑๑ </a:t>
            </a:r>
            <a:r>
              <a:rPr lang="th-TH" sz="24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มี.ค.๖๑ ณ ลานพระราชวังดุสิต ที่ผ่านมานั้น เป็นไปด้วยความเรียบร้อย</a:t>
            </a:r>
            <a:endParaRPr lang="en-US" sz="2400" b="1" dirty="0">
              <a:solidFill>
                <a:srgbClr val="FFFF00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thaiDist"/>
            <a:r>
              <a:rPr lang="th-TH" sz="2400" b="1" dirty="0" smtClean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     ๔. </a:t>
            </a:r>
            <a:r>
              <a:rPr lang="th-TH" sz="24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โครงการไทยนิยมยั่งยืน  ตำรวจเป็นหน่วยงานที่ต้องให้การสนับสนุนฝ่ายทหารและฝ่ายปกครอง จึงกำชับการปฏิบัติ   </a:t>
            </a:r>
            <a:endParaRPr lang="en-US" sz="2400" b="1" dirty="0">
              <a:solidFill>
                <a:srgbClr val="FFFF00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thaiDist"/>
            <a:r>
              <a:rPr lang="th-TH" sz="2400" b="1" dirty="0" smtClean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     ๕. </a:t>
            </a:r>
            <a:r>
              <a:rPr lang="th-TH" sz="24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มาตรการรักษาความปลอดภัยด้านการจราจร ขอให้ตั้ง </a:t>
            </a:r>
            <a:r>
              <a:rPr lang="th-TH" sz="2400" b="1" dirty="0" err="1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ศปก</a:t>
            </a:r>
            <a:r>
              <a:rPr lang="th-TH" sz="24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. ที่ </a:t>
            </a:r>
            <a:r>
              <a:rPr lang="th-TH" sz="2400" b="1" dirty="0" err="1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ตร</a:t>
            </a:r>
            <a:r>
              <a:rPr lang="th-TH" sz="24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. และให้บังคับใช้กฎหมาย มาตรการต่างๆ อย่างจริงจัง</a:t>
            </a:r>
            <a:endParaRPr lang="en-US" sz="2400" b="1" dirty="0">
              <a:solidFill>
                <a:srgbClr val="FFFF00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thaiDist"/>
            <a:r>
              <a:rPr lang="th-TH" sz="2400" b="1" dirty="0" smtClean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     ๖. </a:t>
            </a:r>
            <a:r>
              <a:rPr lang="th-TH" sz="24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การเร่งรัดงบประมาณ </a:t>
            </a:r>
            <a:r>
              <a:rPr lang="th-TH" sz="2400" b="1" dirty="0" smtClean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หน่วยที่</a:t>
            </a:r>
            <a:r>
              <a:rPr lang="th-TH" sz="24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ยังดำเนินการไม่ทันตามกรอบเวลา ให้ศึกษาและสอบถามมายัง </a:t>
            </a:r>
            <a:r>
              <a:rPr lang="th-TH" sz="2400" b="1" dirty="0" err="1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ตร</a:t>
            </a:r>
            <a:r>
              <a:rPr lang="th-TH" sz="24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. แต่เนิ่นๆ เพื่อช่วยแก้ไข เพราะงบประมาณกว่าจะได้มาแต่ละปี ไม่ใช่เรื่องง่าย</a:t>
            </a:r>
            <a:endParaRPr lang="en-US" sz="2400" b="1" dirty="0">
              <a:solidFill>
                <a:srgbClr val="FFFF00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thaiDist"/>
            <a:r>
              <a:rPr lang="th-TH" sz="2400" b="1" dirty="0" smtClean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     ๗. </a:t>
            </a:r>
            <a:r>
              <a:rPr lang="th-TH" sz="24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การรับบริจาคเครื่องแบบ </a:t>
            </a:r>
            <a:r>
              <a:rPr lang="th-TH" sz="2400" b="1" dirty="0" smtClean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ขอให้</a:t>
            </a:r>
            <a:r>
              <a:rPr lang="th-TH" sz="24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ช่วยกันบริจาค ขณะ</a:t>
            </a:r>
            <a:r>
              <a:rPr lang="th-TH" sz="2400" b="1" dirty="0" smtClean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นี้มีจำนวนกว่า </a:t>
            </a:r>
            <a:r>
              <a:rPr lang="th-TH" sz="24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๔๐๐ </a:t>
            </a:r>
            <a:r>
              <a:rPr lang="th-TH" sz="2400" b="1" dirty="0" smtClean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ชุด จะ</a:t>
            </a:r>
            <a:r>
              <a:rPr lang="th-TH" sz="24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หารือ</a:t>
            </a:r>
            <a:r>
              <a:rPr lang="th-TH" sz="2400" b="1" dirty="0" smtClean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กับ</a:t>
            </a:r>
          </a:p>
          <a:p>
            <a:pPr algn="thaiDist"/>
            <a:r>
              <a:rPr lang="th-TH" sz="2400" b="1" dirty="0" smtClean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ส่วน</a:t>
            </a:r>
            <a:r>
              <a:rPr lang="th-TH" sz="24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ที่เกี่ยวข้องต่อไป ว่าจะย้อมสีอย่างไร และจะบริจาคที่ไหน  	</a:t>
            </a:r>
            <a:r>
              <a:rPr lang="th-TH" sz="2400" b="1" dirty="0" smtClean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endParaRPr lang="en-US" sz="2400" b="1" dirty="0">
              <a:solidFill>
                <a:srgbClr val="FFFF00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thaiDist"/>
            <a:r>
              <a:rPr lang="th-TH" sz="2400" b="1" dirty="0" smtClean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     8. กำชับ</a:t>
            </a:r>
            <a:r>
              <a:rPr lang="th-TH" sz="24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ตำรวจที่ชอบโพ</a:t>
            </a:r>
            <a:r>
              <a:rPr lang="th-TH" sz="2400" b="1" dirty="0" err="1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สต์รูป</a:t>
            </a:r>
            <a:r>
              <a:rPr lang="th-TH" sz="24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ลงสื่อโซ</a:t>
            </a:r>
            <a:r>
              <a:rPr lang="th-TH" sz="2400" b="1" dirty="0" err="1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เชียล</a:t>
            </a:r>
            <a:r>
              <a:rPr lang="th-TH" sz="2400" b="1" dirty="0">
                <a:solidFill>
                  <a:srgbClr val="FFFF00"/>
                </a:solidFill>
                <a:latin typeface="TH SarabunIT๙" pitchFamily="34" charset="-34"/>
                <a:cs typeface="TH SarabunIT๙" pitchFamily="34" charset="-34"/>
              </a:rPr>
              <a:t> แต่แต่งกายไม่เรียบร้อย ไม่ตัดผมสั้นตามระเบียบ ให้เลิกปฏิบัติ และหากผู้บังคับบัญชาตรวจพบ ให้เรียกมาประจำหน่วยทันที</a:t>
            </a:r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31906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395536" y="116632"/>
            <a:ext cx="8352928" cy="64807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32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การสนับสนุนการปฏิบัติในช่วงสงกรานต์ของ </a:t>
            </a:r>
            <a:r>
              <a:rPr lang="th-TH" sz="3200" b="1" dirty="0" err="1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ศอ.ปส.ตร</a:t>
            </a:r>
            <a:r>
              <a:rPr lang="th-TH" sz="32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.</a:t>
            </a:r>
            <a:endParaRPr lang="th-TH" sz="3200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6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340297"/>
            <a:ext cx="8229600" cy="1944687"/>
          </a:xfrm>
        </p:spPr>
        <p:txBody>
          <a:bodyPr>
            <a:normAutofit lnSpcReduction="10000"/>
          </a:bodyPr>
          <a:lstStyle/>
          <a:p>
            <a:pPr marL="457200" indent="-457200" algn="thaiDist">
              <a:buFont typeface="Wingdings" panose="05000000000000000000" pitchFamily="2" charset="2"/>
              <a:buChar char="v"/>
            </a:pPr>
            <a:r>
              <a:rPr lang="th-TH" sz="2800" b="1" dirty="0" smtClean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สน./</a:t>
            </a:r>
            <a:r>
              <a:rPr lang="th-TH" sz="2800" b="1" dirty="0" err="1" smtClean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สภ</a:t>
            </a:r>
            <a:r>
              <a:rPr lang="th-TH" sz="2800" b="1" dirty="0" smtClean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 และ </a:t>
            </a:r>
            <a:r>
              <a:rPr lang="th-TH" sz="2800" b="1" dirty="0" err="1" smtClean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บก.น</a:t>
            </a:r>
            <a:r>
              <a:rPr lang="th-TH" sz="2800" b="1" dirty="0" smtClean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./</a:t>
            </a:r>
            <a:r>
              <a:rPr lang="th-TH" sz="2800" b="1" dirty="0" err="1" smtClean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ภ.จว</a:t>
            </a:r>
            <a:r>
              <a:rPr lang="th-TH" sz="2800" b="1" dirty="0" smtClean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 จัดชุดปฏิบัติการตรวจสารเสพติดและแอลกอฮอล์</a:t>
            </a:r>
          </a:p>
          <a:p>
            <a:pPr marL="457200" indent="-457200" algn="thaiDist">
              <a:buFont typeface="Wingdings" panose="05000000000000000000" pitchFamily="2" charset="2"/>
              <a:buChar char="v"/>
            </a:pPr>
            <a:r>
              <a:rPr lang="th-TH" sz="2800" b="1" dirty="0" smtClean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สุ่มตรวจบุคคล ยานพาหนะเป้าหมาย</a:t>
            </a:r>
          </a:p>
          <a:p>
            <a:pPr marL="457200" indent="-457200" algn="thaiDist">
              <a:buFont typeface="Wingdings" panose="05000000000000000000" pitchFamily="2" charset="2"/>
              <a:buChar char="v"/>
            </a:pPr>
            <a:r>
              <a:rPr lang="th-TH" sz="2800" b="1" dirty="0" smtClean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ขอความร่วมมือผู้ขับขี่รถโดยสารสาธารณะ</a:t>
            </a:r>
          </a:p>
          <a:p>
            <a:pPr marL="457200" indent="-457200" algn="thaiDist">
              <a:buFont typeface="Wingdings" panose="05000000000000000000" pitchFamily="2" charset="2"/>
              <a:buChar char="v"/>
            </a:pPr>
            <a:r>
              <a:rPr lang="th-TH" sz="2800" b="1" dirty="0" smtClean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กวดขันจับกุม</a:t>
            </a:r>
            <a:r>
              <a:rPr lang="th-TH" sz="2800" b="1" dirty="0" err="1" smtClean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ยาเสพติด</a:t>
            </a:r>
            <a:r>
              <a:rPr lang="th-TH" sz="2800" b="1" dirty="0" smtClean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บริเวณสถานีขนส่งทุกแห่ง</a:t>
            </a:r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0031" y="4005064"/>
            <a:ext cx="3047415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9832" y="4005064"/>
            <a:ext cx="2780928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รูปภาพ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4" y="4061606"/>
            <a:ext cx="2952328" cy="25357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60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14008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16" descr="data:image/jpeg;base64,/9j/4AAQSkZJRgABAQAAAQABAAD/2wCEAAkGBxITEhUSEhIWFhUXGBcYGBcXFhUVFxUWFxUYFxUWGBUYHSggGBolHRUVITEhJSorLi4uFx8zODMtNygtLisBCgoKDg0OGhAQGy0lICAtLS0tLS0tLS0tLy0tLS0tLS0tLS0tLS0tLS0tLS0tLS0tLS0tLS0tLS0tLS0tLS01Lf/AABEIALEBHAMBIgACEQEDEQH/xAAcAAADAAMBAQEAAAAAAAAAAAAAAQIDBQcGBAj/xAA/EAABAwIDBAYIBQMDBQEAAAABAAIRAyESMUEEBlFhBSJxgZHwBxMUMqGxwdEjQlLh8WJzgjSisjNys8LSJP/EABoBAQADAQEBAAAAAAAAAAAAAAABBAUDAgb/xAAoEQACAgEEAQMEAwEAAAAAAAAAAQIRAwQSITFBEyIyUWFxsQWR0SP/2gAMAwEAAhEDEQA/APo3J6UZsu0Gq+XTSe0NYJc55ewhom1w03mF2HZ9oFRjXtmHNDhILTBAIkG4zFiuAUS64GRAxGAYAcLkwS28ZL324O9XubJUaY92m6S4zmZmwb32loA4bP8AI6dy/wCkfHf4M3SZlH2M6IWAXAude2AfkPBGDXvsdftkqTWMaQ0oQhANI3QkUBrOmehNmrtJrUmusOsBD4BmA8QQO9eC9IGwOdVaRRwua2Ja4OD2NHUDR7xcAHTa0a5rplZmJpbJEgiQYIkRIPFIgTMXGR/fvPirGDUSxST7o45cMZqjhG01qVhTxERcuDc9CI0iM18UrqW9m5bKs1aADKurcmPN8v0Ge4/Fcw2ig+m4se0tc2xBsQt/S6iGWPHf0MrNhlB8kykkhWrONFJSkiUFDlEpIlBQ0JIlBQ5RKUoQUdr3H6e9q2cFx/Fpw2pzMdV/+Q+IK9CuG7o9OHZNobUJ/Dd1ag/oJzji038Rqu4NcCAQZBuCMiDkV81rtP6WTjp9f4bGmy+pDntFISQqZZJqVWiASBiOEXiTBMDnDSe5FVxAkNJysIGovc6fRMtBi2WXIxFu4nxQSgJi6klWkVIERqvHekTd311P2imPxaY6wAu+mLkcy25HKRwXsHTBgib3iYOltVNMGBiIm0kAgExcwT9SumLLLFNTj4OeSCnFxZ+fJRK9Tv8A7u+zVfW0x+DVJiMmPzLOQNyO8aLysr6jFljkgpx8mLPG4ScWOUJShdLPFG/3T2L1u1+oqEtDmuY8MLWSARLNAes0AgAzw1HUOit1Nk2d4qUqRDxPWL3uN87EwtWNwdmBL/WVjUL2v9ZjAcCDLowBoGK8nPULfbXtdPZaQLy7C3C0T6yo49/Wc4wDn4r53Van1X7G+eGjWwYdi9yX5NihfLsO1tq021GzDhImx7xoeWi+iVQLZSJUykEBcqCPMlEpEoBEJOHJMlYHVTlhPeW/dSQB4+ELU7wbvUdrZFRsPA6tQRiby5t5H53W0x6x9VDqp4LpCUou4vk8yipKmcY6e6CrbK/DUEtPuvHuu+x5G/zWrldv2ug2o0sqsDmOzaSCO3kuc70bnvoTUoTUpZlub6Y5/qbzz48Vt6bXKftnw/2ZmbTOPMejy0olTKJV+yqVKJUyiUsFSiVMolLJKlEqZRKWCpXU/Rh096ykdleevSEs/qpTEf4kgdhauVSvr6J6Rfs9Zlan7zDMaOGTmnkQSO9V9VhWbG4+fB1w5PTnZ+g0pXy9HbcyvSZWpmWPaHD6g8CDIPML6F8y1TpmynfJUolYdqY4tIY/A45Owh0c8JsVkJUEjJU4kiUSpBcqSkUpQHybf0a2vQdQrdYOEExEHMOA0IMHuXEOmOjn7NWfRqe8056OafdcORH20Xe2OkA6FeW3+3d9qo+spt/GpglsfnZm5nbqOfar+h1PpT2vplTVYd8bXaOQyiVMolb9mWfoqVrOm+iRtApj1j6Zp1BUBZAJIBaQTmAQ5w6pBvmtiSlK+RTado3mr4Zj2PZ202NptmGiBiJcY5k3KzyolOUZJUoUyiVAIe92jZHaPlIWJ1V/6D/tHxxH5LPKlxUpkGAF5zEd/wBjClodOUdmqzlEqbFGBzHcfn9/osRpTqPCfsvpeolTZFGMUeZ/2hW2lzTnXtWQJYo8RvNuQyriq7NDKkyWZMfP/B3wOvFc32ig+m4sqNLXNMFrhBB7F3x7RM65LTbx7u0tqbFQQ4WbUHvN/wDpvIrQ02ucPbPlFTNpVLmPZxiUStj0/wBBVtkfhqjqn3Xj3X9nA8jf5rVyteM1JWnwZ7i06ZcolRKJXqyKLlEqJRKWDI8AZGcuPDK6UqtmLcQxZWzmMwTMXykd6xg/XL4KLJo9/wCi3p/A87I89V5LqfJ8S5n+QE9oPFdPlfnYbXUlhDoLIwERLYdiEd5ldz3Z6X9q2anWiC4Q4aB7TDo5SJHasb+QwbZeovPf5NHSZLWx+DayglTKJWaXBkoUlEqQMFYWbPFV1TG6HNa3BbCC0uOIaycUHsCzSiUsFSlKjEqlQDlnpJ3c9TU9qpD8OoeuBkyodex3zniF4iV+g9t2RlWm6lUEseC1w5H5HWeS4ZvF0Q/ZK7qLpIF2uj32HJ1uwgjQgrc0Gp3x2S7X6MzVYdr3LpneZSlSSiVhmmUnKxlVKAqUSplKUAy5Sfihzko4qQEolBUBCBvKjsQ9ymFIKeE8Sgq5QCqOtPBN4m30UOy+HhmhhIHHj2g+fBAYdu2RlVvqqjQ9jsw7lryzz+S5jvXuY/Z5qUZqUtRm+n2j8zefjxXVWOkz2j5JOZ1p8i1/PJWMOolifHX0OWXDHIuT8+ynK6VvXuQ2riq7MAypm5mTH9n6HHwPK5XNtoovY4se0tc0wWuEEHsW1h1Ecqtf0ZuTFKD5EXBEqJTDrH7cOemZXWzmUCgnSbZ/dRKybPQc8w2OZc5rGiTF3OIARsmhYl6rcPeF+zV206jiKFWxBsGl3u1BykQTwPJaToXoavtdQsotxEAFziQGtGQk92kmyxdM9F1NmqmjVw4wBIaZEOuLwNPmuOTZkTxtnuG6PvR+g0pXkdxt4RV2ZzK7w2ps4io5zgAaYBw1C6coBBPKdV6ehXD2tewgsIkOBkOBEtIOoIMyvn543CTT8GtGakk0Zykvl2xmNjmRIc1zYktkER72navoleT0VKJUyglQBolYTXaC1pIDnTAnPD70cYlZCpBYKTqYOYB7QClKJQCJSBSlRVphzS0zBBBglpgiDBFweYUAvHeP4tGveqlQ0QABpbU/E5pygKlEqZRKAYGqCUpSlAOVLikUpUgkpypchSQW1KOCUplQCMQuPOkz4Jg89Y7fMo1nlfvskGZaKQZKbe42+Q+yh8/HxKZccviFDn2ynS3h+yAVQnK+gnQ3y46fFaPp7d6jtbTjaWvA6tURIzsf1N5HjZbyoeUyQPPIWXz7VlODHEdW0kg2iSAIzXuEnF2jzKKapnF+muhq2yuw1W2JOF4nC8DgePI37rrXLuu0UGVqbm1Wtew2LTf5ZEcRr3Ll+9W6D9nBq0pfRzP6qYmOt+oc/HitXBq1P2y4ZQy4HHldHmzEG99OYvJnw8VMqJRKuWcKNl0P01X2V+Og+Dq03a8DRzdczzE2IUdKdNV9pc11d2ItaWgwBaSb8Tf4L4ESvGyO7dXJO51Xgz0KxbiAc5rXDC/CYLmEjE3gZjI2sux7l7Qz2ZraT3PbHUxAfhgDC2mTmSMNzELioW+3X6bdQqAOccAMkYsORm9u23FcNVi9SPHZ1wT2S5Oz7NSfHXc0nESCBECZAP3X0vbIgz3Eg+Iuvj2faMbQ5uRvyg3vzX0h/n4rFZpIyBfCKu0e04cDDs5pyHzD21A6CwiesCDMgCIK+uUnOOgnvi2pUIMyBycrBSDxixOBBPVgYYbo3Myeds8leJCSy5MFYpQXoCpRKiUSoBUpyolEoCpTlRKJQFSiVMolAMpJSglAIoBSJSBUgsFIHVIolAIumfD90nusOP7hIjUIaZnw896EGWFgriDAzMQPPYsgKnnr/CAlziBz48B2JRNgVZyWOtxmO/JSBNpAfU5SZkdw0WFzzJBAjITJknORGWXiVV2gNaLZ5wSf5XwdEbTXqMJr0PUvxEYMYfI0cHN1ieGS9L6nlnh9/N3aVE06tJgax7/VuBeWgvIsesIYLOkzFgdSvKCkw9UXOIDGXMa0TAcCDYjEbOxAZns9tvzvJs1Rh2VlQPdiBe6XYGimMeHEPeLiMFjm7NeJ6QdQJcaReGFwwNdhLmgN65OExnGgm3ArV085OCUijlit3BG0EgNaagc0XEOxAFwBy0OUjIEZ5r5ycuOv0VioQyNLgjEYc6ZDoFiQDrwWCVYTOLLDllpHrXMX062vxXzys1QRhNribWiDF7Z2UtijrG5HSYLG0CHYg3GCYjRpaY1kzOR0XsVzv0dvBl2LETHMgXOHskuOWZ5LoWJYmoVTdGlidxKYbcPotXtHQVN9b1/ra7XYg6G16gZIgf8ATnDBAg21K2WJILkm10dGkzBRq1TUqNfTaKYw+rcHyXyOuHNjqkHuIIX0uSBUkqLBZKmOU+CMSg349yEmWUSolEqAXKJUSiUBcolRKJQFSiVMolAOUSplEoBoCSRUgpBKQKCUA5ssb/t80ypc6baoCsfnzojH5+qhx04qS6Bz+aEGUvAMd/3881ixDKb5ZqHMkgnSeFpHzvFlpt7N49n2Nn4kPebspT1nc5/KBHvcrL1GLbpEN0rZsNq2+nSa59RwAbn2kwIGpPDPkuX73b7Vq7nUaQdSpSQZ6tR4Fod+lv8ATmdeC0vSm8u07RWFYvwFjsVNrbNpniBq7iTn8FrqlVznOe8kucSS4mS4kySStDDp9ruRUyZr4QqbY0+dvDzdber0RUdS9pAptpkujrFuIhwxBjX3cGl0Tf3YzidRKytfcAmWgOsSSAXNiQAReYMchMq0/scF9zLtIbAwum7mzhwyAZB+PcAFglZKdNhxYnYIFrFznGbCLAW1MLATopTIaKlZ6LHOwtDZvoLkkWBPd8SvlldD3b6NbW2GnU2fEyrRqPLpwH1zuqXwNI6oEwerzXjJk2Kz1CG50bnoDdgNaHP96Q/IWcCCIBuOY55r2N1p+hNpLmDEzDBwRBEECb8MvErbk8v4WTkk5S5NCEUlwZJRiUEpBcz2WCglYy9R6wCxN7fshBlJ8lY2VcQkTF8+qbEjIhKsJHmx5fFYSwnh+2ilA+yUKZRK8klyiVEolAXKJUSiUBcolRKJQFylKmUSgKlJxUyk4qQXKCfPNY8V/OaYQDefPb/CRfGfnTxQeJUFskHUT3fugKaT8EqjfPFYNu2ynRpuqVHhjG3LnGBy7TyXJt8d/am0zR2fFTo5E5VKo5/obyzOucLpjxub4PE5qK5PTb4ekBlGaOykVKos5+bKZ1A0e4cMgeMQuXV6z6jzUqOLnOMlzjJJWJjIVytLFijBFOc3IqUzayhErrZzozUngEEgniJiR26apOcTcjM5xEkASIFtR4rFKZdKWKMlR4Jyiwm5MmILr8TeFErJX2Z7AC9pbimJibG8jMd6x06bnGGtLjBMAEmAJJgaAAlLFG03f6HdtNanSEhryZcIkNb77o4CR2m3GO4dHbIKNJlMEnCAJgAuP6nYRnzXiPRSdpFN4ewjZ/eYS2C57iJLTm5sN7Lr3b6YJDryLi5jKLge9rms7U5HKW36FzDBKNlwNLa248+Kb3KQYUk+fqqp2KxKgscKpPegHCj1V9M/lknl2pgoCHmTHDh2fDNRjA5+eSdaoRYZxwmEU22uZ7vlyUg+iUSvg2DpajWfVZSqB7qTsNQD8rr255EdoPBfbKhqiSpRKmUnPA+2qgFyiVDSdf4TlAVKJUyiUBRKUpSlKAqVL3IUuvbxUgphtKc6qSU0AC9z4fdafebeihsTJqGXkdSk33nc/wClv9R+JsvOb4+kJlDFR2XDUrXDn506Z1/73cshrwXKdorvqvdUqvc97jJc4ySfOisYsDly+jjPKlwjZ7xbxV9tfiquhoPUpt9xnYNXR+Y37BZa1ohSE5V+KUVSKrbfZUolTKJXqyKLGU8Pry7vMpBSXKnuM8NYyF75KLASniy5KJRKWDPtW1VKjsdR7nu4ucXHjEnS58V0/wBF+74ZSO1VG9aqIYDpS4/5G/YBxXhN0egjte0MpkEUx16huPwwYIB4kjD48F3RoAAAsAIAFgAMgqmpyUtqO+GFvcyadIMDWsaGtaAAAIAAEAAaAK0u9JxVItDKSWLzwUPdCAsqgV8/rJ+v8LLiQgolGSRCT0JBvz8V4PeX0jez13UaNJtUMs5xcW9ce80QLgWE8Z4LYb+7zeyUcDD+PUBDOLGmzqn0HPsK42GqzhxbuWcMs64R2fdndqpsu116zdoD6FbGcFy7EX4gScur1xOsr1VSqB9lxj0edJVqW106HrCKbi8GmX4WhxGeHV0jLtXY6dLU3K55otS5PeNprgAXO/pHLPx+3xWVjAMv38VIqXI8+cla4nQaJSlEoByhKUSgGhKUSgAqWlInzyWn3i3kobGwGocVR3uUm3e86QNGzqfibKUm+EQ3Rtdr2llJhqVHhrGiS52Q88FyTfHf+ptE0dmxU6ORdlUqj/0byzOvBaXp3evaNseHVTDBiwMYSGtDhF5nEY1PE5ZLSgK5iwVzIrzy3whtaqlTKJVk4lSiVMolTYKlEqZRKWDLSqlpDmmCMiNFAKIy5+cldcOBh+IObDS1wIcIkRByiAI5qLBLbpSplew9G/Qfr6/rniaVA4gDk6qbtEcoDj2N4qJS2q2So26Pf7i9Cey7MA8fivh1Ti3PDT7GgnvLuK9FKjEk550WZKTk7ZdSpUZMSTVgLiePbMBZMSgkqSsL+/5JA3y+JSe8dnkoQNojWPPnznma6LD+O1fL6zI8Y+KyB+gN7c44ZdikGfh57l8nS3SbNnpPrVDDGCTxJ0aBqSSAO1ZxfsXH/SLvL7TW9TTP4NJxuPz1Mi7mBcDvOoXvHDc6PM5bUaHpfpOptVZ9eobnSbNaDDWNnMCdOZ4r5JUhOVoLhUU3ybndgU/aHH1NWsA0uptptaajXB7Cx5nqtwiZOQJXcMZIm4Ed/ZzXIPRe7/8AY4QJNJ17kgB9OYGXiNF1xoxHUxq42PY1U9Q/cWcXRnpkAAC/ZlzMrIpCarHYaEpQgGhJCAaFg2za6dJjqlV4YxokucYA88FyXfD0hVK80tlLqVLIv92pU+rG8szrFwvcIOXR5lJI6XvH0syhs1Sr6xjXBr8ElpmoAYaB+Y4oELg7tse+oa1Y+te6STUJOKQRccpBGggWiyxPrPLWsc4lrcWEEyG4yC+JykgFSrmLHtK857ip4eeKJUoXY5jlOVKJSwVKJUolLA5TlShLA5TLpuVKEBm2XZ31HtpsEveQ1o4kmAu8dAdFt2XZ2UW/lEud+t5u53echwgLw3or6Cz2yoOLKU+D3/No/wAl0cOVPPO3tLGKNKyXOPBTRp24AmYhZLWlUCq51AHgCoLjkArcsbQM58PugMTy7TIZzae8LH6wjMAE6TJ534ZeKzVOQ89hWBh1w3OpHHtPZl4qQZKcmYjuIN7TPNZKYA156XMR3rETpE/AL4unuk6WzUH16hMAQAM3u/KwTxPgJOidg0fpI3n9npez0nfjVRcg3p08i7k52Q7zoFyRghZtv22pXqvrVTL3mTwHAAaACAOxYlexw2oqzluY5RKUoXU8HrvRZ/rT/Zf/AM6a7FTy88AhCo6j5FnF8S0IQuB1BCEIASKEIDnvpo/0+z/3j/43LlTEIV3D8UV8vyMiEIXc4ghCEAIQhACEIQAhCEAIQhAd23L/ANBs39pvyW2dn54IQs6XyZcXSMjUHz4JoXk9ANVhfmewfVCEBiHu+H0Sq5O/7fqhClEGM/U/NeG9Lv8A0dn/ALjv+BQhe8fyR5n8Wc2ZkmhCvoqggJoQg//Z"/>
          <p:cNvSpPr>
            <a:spLocks noChangeAspect="1" noChangeArrowheads="1"/>
          </p:cNvSpPr>
          <p:nvPr/>
        </p:nvSpPr>
        <p:spPr bwMode="auto">
          <a:xfrm>
            <a:off x="1285875" y="697706"/>
            <a:ext cx="2286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th-TH" sz="2100" dirty="0">
              <a:solidFill>
                <a:prstClr val="black"/>
              </a:solidFill>
            </a:endParaRPr>
          </a:p>
        </p:txBody>
      </p:sp>
      <p:pic>
        <p:nvPicPr>
          <p:cNvPr id="16" name="Picture 34" descr="http://www.muang.chainat.police.go.th/images/images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89804" l="9645" r="8984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32873"/>
          <a:stretch/>
        </p:blipFill>
        <p:spPr bwMode="auto">
          <a:xfrm>
            <a:off x="7385242" y="4088228"/>
            <a:ext cx="2107816" cy="1831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สี่เหลี่ยมผืนผ้า 8"/>
          <p:cNvSpPr/>
          <p:nvPr/>
        </p:nvSpPr>
        <p:spPr>
          <a:xfrm>
            <a:off x="1200150" y="926306"/>
            <a:ext cx="7048500" cy="60016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th-TH" sz="3300" b="1" dirty="0" smtClean="0">
                <a:solidFill>
                  <a:schemeClr val="bg2">
                    <a:lumMod val="50000"/>
                  </a:schemeClr>
                </a:solidFill>
                <a:latin typeface="TH SarabunIT๙" pitchFamily="34" charset="-34"/>
                <a:cs typeface="TH SarabunIT๙" pitchFamily="34" charset="-34"/>
              </a:rPr>
              <a:t>เรื่อง</a:t>
            </a:r>
            <a:r>
              <a:rPr lang="th-TH" sz="3300" b="1" dirty="0">
                <a:solidFill>
                  <a:schemeClr val="bg2">
                    <a:lumMod val="50000"/>
                  </a:schemeClr>
                </a:solidFill>
                <a:latin typeface="TH SarabunIT๙" pitchFamily="34" charset="-34"/>
                <a:cs typeface="TH SarabunIT๙" pitchFamily="34" charset="-34"/>
              </a:rPr>
              <a:t>เพื่อทราบ</a:t>
            </a: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1400175" y="1510761"/>
            <a:ext cx="6762750" cy="68223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b">
            <a:spAutoFit/>
          </a:bodyPr>
          <a:lstStyle/>
          <a:p>
            <a:pPr>
              <a:lnSpc>
                <a:spcPts val="2250"/>
              </a:lnSpc>
            </a:pPr>
            <a:r>
              <a:rPr lang="th-TH" sz="2700" b="1" spc="30" dirty="0">
                <a:solidFill>
                  <a:schemeClr val="bg2">
                    <a:lumMod val="50000"/>
                  </a:schemeClr>
                </a:solidFill>
                <a:latin typeface="TH SarabunIT๙" pitchFamily="34" charset="-34"/>
                <a:cs typeface="TH SarabunIT๙" pitchFamily="34" charset="-34"/>
              </a:rPr>
              <a:t>3.5 </a:t>
            </a:r>
            <a:r>
              <a:rPr lang="th-TH" sz="2700" b="1" spc="30" dirty="0">
                <a:solidFill>
                  <a:srgbClr val="2A0000"/>
                </a:solidFill>
                <a:latin typeface="TH SarabunIT๙" pitchFamily="34" charset="-34"/>
                <a:cs typeface="TH SarabunIT๙" pitchFamily="34" charset="-34"/>
              </a:rPr>
              <a:t>ผลกระทบจากค่าใช้จ่ายในการเดินทางไปราชการกับเงินเพิ่ม     </a:t>
            </a:r>
          </a:p>
          <a:p>
            <a:pPr>
              <a:lnSpc>
                <a:spcPts val="2250"/>
              </a:lnSpc>
            </a:pPr>
            <a:r>
              <a:rPr lang="th-TH" sz="2700" b="1" spc="30" dirty="0">
                <a:solidFill>
                  <a:srgbClr val="2A0000"/>
                </a:solidFill>
                <a:latin typeface="TH SarabunIT๙" pitchFamily="34" charset="-34"/>
                <a:cs typeface="TH SarabunIT๙" pitchFamily="34" charset="-34"/>
              </a:rPr>
              <a:t>      สำหรับตำแหน่งที่มีเหตุพิเศษ </a:t>
            </a:r>
            <a:r>
              <a:rPr lang="th-TH" sz="2700" b="1" dirty="0">
                <a:solidFill>
                  <a:srgbClr val="2A0000"/>
                </a:solidFill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sz="2700" b="1" dirty="0" err="1">
                <a:solidFill>
                  <a:srgbClr val="2A0000"/>
                </a:solidFill>
                <a:latin typeface="TH SarabunIT๙" pitchFamily="34" charset="-34"/>
                <a:cs typeface="TH SarabunIT๙" pitchFamily="34" charset="-34"/>
              </a:rPr>
              <a:t>สตส</a:t>
            </a:r>
            <a:r>
              <a:rPr lang="th-TH" sz="2700" b="1" dirty="0">
                <a:solidFill>
                  <a:srgbClr val="2A0000"/>
                </a:solidFill>
                <a:latin typeface="TH SarabunIT๙" pitchFamily="34" charset="-34"/>
                <a:cs typeface="TH SarabunIT๙" pitchFamily="34" charset="-34"/>
              </a:rPr>
              <a:t>.)</a:t>
            </a:r>
          </a:p>
        </p:txBody>
      </p:sp>
      <p:pic>
        <p:nvPicPr>
          <p:cNvPr id="2" name="รูปภาพ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835" y="2305051"/>
            <a:ext cx="2963465" cy="3536969"/>
          </a:xfrm>
          <a:prstGeom prst="rect">
            <a:avLst/>
          </a:prstGeom>
        </p:spPr>
      </p:pic>
      <p:pic>
        <p:nvPicPr>
          <p:cNvPr id="3" name="รูปภาพ 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0111" y="2280860"/>
            <a:ext cx="5199989" cy="1845469"/>
          </a:xfrm>
          <a:prstGeom prst="rect">
            <a:avLst/>
          </a:prstGeom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9209" y="4200525"/>
            <a:ext cx="4800600" cy="1753547"/>
          </a:xfrm>
          <a:prstGeom prst="rect">
            <a:avLst/>
          </a:prstGeom>
        </p:spPr>
      </p:pic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61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38012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7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844" t="15841" r="33561" b="7651"/>
          <a:stretch/>
        </p:blipFill>
        <p:spPr bwMode="auto">
          <a:xfrm>
            <a:off x="4035469" y="-7518"/>
            <a:ext cx="5145043" cy="6846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504" name="Slide Number Placeholder 19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7219AA8-41E7-45F3-A7D3-9D2F4C820C07}" type="slidenum">
              <a:rPr lang="th-TH" sz="2000">
                <a:latin typeface="TH SarabunIT๙" pitchFamily="34" charset="-34"/>
                <a:cs typeface="TH SarabunIT๙" pitchFamily="34" charset="-34"/>
              </a:rPr>
              <a:pPr/>
              <a:t>62</a:t>
            </a:fld>
            <a:endParaRPr lang="th-TH" sz="2000"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17" name="Picture 2" descr="C:\Users\VAIO\Desktop\download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714348" cy="609396"/>
          </a:xfrm>
          <a:prstGeom prst="rect">
            <a:avLst/>
          </a:prstGeom>
          <a:noFill/>
        </p:spPr>
      </p:pic>
      <p:sp>
        <p:nvSpPr>
          <p:cNvPr id="13" name="สี่เหลี่ยมมุมมน 12"/>
          <p:cNvSpPr/>
          <p:nvPr/>
        </p:nvSpPr>
        <p:spPr>
          <a:xfrm>
            <a:off x="1285852" y="1500174"/>
            <a:ext cx="9144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8" name="สี่เหลี่ยมมุมมน 17"/>
          <p:cNvSpPr/>
          <p:nvPr/>
        </p:nvSpPr>
        <p:spPr>
          <a:xfrm>
            <a:off x="1857356" y="2214554"/>
            <a:ext cx="785818" cy="500066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solidFill>
                <a:schemeClr val="bg1"/>
              </a:solidFill>
            </a:endParaRPr>
          </a:p>
        </p:txBody>
      </p:sp>
      <p:sp>
        <p:nvSpPr>
          <p:cNvPr id="19" name="สี่เหลี่ยมมุมมน 18"/>
          <p:cNvSpPr/>
          <p:nvPr/>
        </p:nvSpPr>
        <p:spPr>
          <a:xfrm>
            <a:off x="1371580" y="1604950"/>
            <a:ext cx="557214" cy="500066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solidFill>
                <a:schemeClr val="bg1"/>
              </a:solidFill>
            </a:endParaRPr>
          </a:p>
        </p:txBody>
      </p:sp>
      <p:sp>
        <p:nvSpPr>
          <p:cNvPr id="21" name="ลูกศรขวาท้ายขีด 20"/>
          <p:cNvSpPr/>
          <p:nvPr/>
        </p:nvSpPr>
        <p:spPr>
          <a:xfrm rot="1669736">
            <a:off x="2183081" y="5638446"/>
            <a:ext cx="428627" cy="583492"/>
          </a:xfrm>
          <a:prstGeom prst="stripedRightArrow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800" dirty="0">
              <a:solidFill>
                <a:srgbClr val="C00000"/>
              </a:solidFill>
              <a:cs typeface="+mj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/>
          <a:srcRect l="35428" t="19238" r="33528" b="7519"/>
          <a:stretch/>
        </p:blipFill>
        <p:spPr bwMode="auto">
          <a:xfrm>
            <a:off x="-36512" y="0"/>
            <a:ext cx="4071981" cy="5715040"/>
          </a:xfrm>
          <a:prstGeom prst="rect">
            <a:avLst/>
          </a:prstGeom>
          <a:noFill/>
          <a:ln w="44450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50800" dist="50800" dir="5400000" sx="87000" sy="87000" algn="ctr" rotWithShape="0">
              <a:srgbClr val="000000">
                <a:alpha val="70000"/>
              </a:srgbClr>
            </a:outerShdw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5"/>
          <a:srcRect l="36762" t="20703" r="36237" b="6054"/>
          <a:stretch/>
        </p:blipFill>
        <p:spPr bwMode="auto">
          <a:xfrm>
            <a:off x="395536" y="1606382"/>
            <a:ext cx="4414345" cy="6215106"/>
          </a:xfrm>
          <a:prstGeom prst="rect">
            <a:avLst/>
          </a:prstGeom>
          <a:noFill/>
          <a:ln w="44450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50800" dist="50800" dir="5400000" sx="87000" sy="87000" algn="ctr" rotWithShape="0">
              <a:srgbClr val="000000">
                <a:alpha val="70000"/>
              </a:srgbClr>
            </a:outerShdw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/>
          <a:srcRect l="35999" t="20703" r="35176" b="7519"/>
          <a:stretch>
            <a:fillRect/>
          </a:stretch>
        </p:blipFill>
        <p:spPr bwMode="auto">
          <a:xfrm>
            <a:off x="755576" y="2180166"/>
            <a:ext cx="4235253" cy="5929354"/>
          </a:xfrm>
          <a:prstGeom prst="rect">
            <a:avLst/>
          </a:prstGeom>
          <a:noFill/>
          <a:ln w="44450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50800" dist="50800" dir="5400000" sx="87000" sy="87000" algn="ctr" rotWithShape="0">
              <a:srgbClr val="000000">
                <a:alpha val="70000"/>
              </a:srgbClr>
            </a:outerShdw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7"/>
          <a:srcRect l="34612" t="20703" r="33941" b="6054"/>
          <a:stretch/>
        </p:blipFill>
        <p:spPr bwMode="auto">
          <a:xfrm>
            <a:off x="1043608" y="908720"/>
            <a:ext cx="4675368" cy="5786454"/>
          </a:xfrm>
          <a:prstGeom prst="rect">
            <a:avLst/>
          </a:prstGeom>
          <a:noFill/>
          <a:ln w="44450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50800" dist="50800" dir="5400000" sx="87000" sy="87000" algn="ctr" rotWithShape="0">
              <a:srgbClr val="000000">
                <a:alpha val="70000"/>
              </a:srgbClr>
            </a:outerShdw>
          </a:effec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 rotWithShape="1">
          <a:blip r:embed="rId8"/>
          <a:srcRect l="25218" t="53822" r="46835" b="41320"/>
          <a:stretch/>
        </p:blipFill>
        <p:spPr bwMode="auto">
          <a:xfrm>
            <a:off x="4990829" y="4373324"/>
            <a:ext cx="3992880" cy="608669"/>
          </a:xfrm>
          <a:prstGeom prst="rect">
            <a:avLst/>
          </a:prstGeom>
          <a:noFill/>
          <a:ln w="69850">
            <a:solidFill>
              <a:srgbClr val="FFFF00"/>
            </a:solidFill>
            <a:miter lim="800000"/>
            <a:headEnd/>
            <a:tailEnd/>
          </a:ln>
          <a:effectLst>
            <a:outerShdw blurRad="50800" dist="190500" dir="3600000" sx="101000" sy="101000" algn="ctr" rotWithShape="0">
              <a:srgbClr val="000000">
                <a:alpha val="54000"/>
              </a:srgbClr>
            </a:outerShdw>
            <a:reflection stA="45000" endPos="65000" dir="5400000" sy="-100000" algn="bl" rotWithShape="0"/>
          </a:effectLst>
        </p:spPr>
      </p:pic>
      <p:sp>
        <p:nvSpPr>
          <p:cNvPr id="3" name="ลูกศรโค้งขึ้น 2"/>
          <p:cNvSpPr/>
          <p:nvPr/>
        </p:nvSpPr>
        <p:spPr>
          <a:xfrm rot="18851438">
            <a:off x="5700309" y="5464170"/>
            <a:ext cx="1820091" cy="995465"/>
          </a:xfrm>
          <a:prstGeom prst="curved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5154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สี่เหลี่ยมผืนผ้า 3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th-TH" sz="60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0504" name="Slide Number Placeholder 19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7219AA8-41E7-45F3-A7D3-9D2F4C820C07}" type="slidenum">
              <a:rPr lang="th-TH" sz="2000">
                <a:latin typeface="TH SarabunIT๙" pitchFamily="34" charset="-34"/>
                <a:cs typeface="TH SarabunIT๙" pitchFamily="34" charset="-34"/>
              </a:rPr>
              <a:pPr/>
              <a:t>63</a:t>
            </a:fld>
            <a:endParaRPr lang="th-TH" sz="2000"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454" t="19169" r="35318" b="43397"/>
          <a:stretch/>
        </p:blipFill>
        <p:spPr bwMode="auto">
          <a:xfrm>
            <a:off x="4004647" y="-18583"/>
            <a:ext cx="5103857" cy="2738337"/>
          </a:xfrm>
          <a:prstGeom prst="rect">
            <a:avLst/>
          </a:prstGeom>
          <a:noFill/>
          <a:ln w="25400">
            <a:solidFill>
              <a:srgbClr val="00B0F0"/>
            </a:solidFill>
            <a:miter lim="800000"/>
            <a:headEnd/>
            <a:tailEnd/>
          </a:ln>
          <a:effectLst>
            <a:glow rad="177800">
              <a:schemeClr val="bg1">
                <a:lumMod val="8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8001024" y="5929330"/>
            <a:ext cx="7858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latin typeface="AngsanaUPC" pitchFamily="18" charset="-34"/>
                <a:cs typeface="AngsanaUPC" pitchFamily="18" charset="-34"/>
              </a:rPr>
              <a:t>๒</a:t>
            </a:r>
            <a:endParaRPr lang="th-TH" sz="4400" b="1" dirty="0">
              <a:latin typeface="AngsanaUPC" pitchFamily="18" charset="-34"/>
              <a:cs typeface="AngsanaUPC" pitchFamily="18" charset="-34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531" t="22987" r="27414" b="23694"/>
          <a:stretch/>
        </p:blipFill>
        <p:spPr bwMode="auto">
          <a:xfrm>
            <a:off x="-56518" y="11604"/>
            <a:ext cx="5732060" cy="3900439"/>
          </a:xfrm>
          <a:prstGeom prst="rect">
            <a:avLst/>
          </a:prstGeom>
          <a:noFill/>
          <a:ln w="25400">
            <a:solidFill>
              <a:srgbClr val="00B0F0"/>
            </a:solidFill>
            <a:miter lim="800000"/>
            <a:headEnd/>
            <a:tailEnd/>
          </a:ln>
          <a:effectLst>
            <a:glow rad="177800">
              <a:schemeClr val="bg1">
                <a:lumMod val="85000"/>
              </a:schemeClr>
            </a:glow>
            <a:outerShdw dist="279400" dir="11280000" algn="ctr" rotWithShape="0">
              <a:schemeClr val="bg2"/>
            </a:outerShdw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868" t="21486" r="25350" b="12842"/>
          <a:stretch/>
        </p:blipFill>
        <p:spPr bwMode="auto">
          <a:xfrm>
            <a:off x="141282" y="836712"/>
            <a:ext cx="6086902" cy="4804013"/>
          </a:xfrm>
          <a:prstGeom prst="rect">
            <a:avLst/>
          </a:prstGeom>
          <a:noFill/>
          <a:ln w="25400">
            <a:solidFill>
              <a:srgbClr val="00B0F0"/>
            </a:solidFill>
            <a:miter lim="800000"/>
            <a:headEnd/>
            <a:tailEnd/>
          </a:ln>
          <a:effectLst>
            <a:glow rad="177800">
              <a:schemeClr val="bg1">
                <a:lumMod val="85000"/>
              </a:schemeClr>
            </a:glow>
            <a:outerShdw dist="279400" dir="11280000" algn="ctr" rotWithShape="0">
              <a:schemeClr val="bg2"/>
            </a:outerShdw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738" t="23880" r="35942" b="46522"/>
          <a:stretch/>
        </p:blipFill>
        <p:spPr bwMode="auto">
          <a:xfrm>
            <a:off x="4620793" y="1500611"/>
            <a:ext cx="4855806" cy="2165131"/>
          </a:xfrm>
          <a:prstGeom prst="rect">
            <a:avLst/>
          </a:prstGeom>
          <a:noFill/>
          <a:ln w="25400">
            <a:solidFill>
              <a:srgbClr val="00B0F0"/>
            </a:solidFill>
            <a:miter lim="800000"/>
            <a:headEnd/>
            <a:tailEnd/>
          </a:ln>
          <a:effectLst>
            <a:glow rad="177800">
              <a:schemeClr val="bg1">
                <a:lumMod val="8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481" t="21268" r="28044" b="5371"/>
          <a:stretch/>
        </p:blipFill>
        <p:spPr bwMode="auto">
          <a:xfrm>
            <a:off x="291407" y="1575360"/>
            <a:ext cx="5786651" cy="5366487"/>
          </a:xfrm>
          <a:prstGeom prst="rect">
            <a:avLst/>
          </a:prstGeom>
          <a:noFill/>
          <a:ln w="25400">
            <a:solidFill>
              <a:srgbClr val="00B0F0"/>
            </a:solidFill>
            <a:miter lim="800000"/>
            <a:headEnd/>
            <a:tailEnd/>
          </a:ln>
          <a:effectLst>
            <a:glow rad="177800">
              <a:schemeClr val="bg1">
                <a:lumMod val="85000"/>
              </a:schemeClr>
            </a:glow>
            <a:outerShdw dist="279400" dir="11280000" algn="ctr" rotWithShape="0">
              <a:schemeClr val="bg2"/>
            </a:outerShdw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022" t="21454" r="27552" b="15820"/>
          <a:stretch/>
        </p:blipFill>
        <p:spPr bwMode="auto">
          <a:xfrm>
            <a:off x="801786" y="2420888"/>
            <a:ext cx="5650173" cy="4588562"/>
          </a:xfrm>
          <a:prstGeom prst="rect">
            <a:avLst/>
          </a:prstGeom>
          <a:noFill/>
          <a:ln w="25400">
            <a:solidFill>
              <a:srgbClr val="00B0F0"/>
            </a:solidFill>
            <a:miter lim="800000"/>
            <a:headEnd/>
            <a:tailEnd/>
          </a:ln>
          <a:effectLst>
            <a:glow rad="177800">
              <a:schemeClr val="bg1">
                <a:lumMod val="85000"/>
              </a:schemeClr>
            </a:glow>
            <a:outerShdw dist="279400" dir="11280000" algn="ctr" rotWithShape="0">
              <a:schemeClr val="bg2"/>
            </a:outerShdw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336" t="23274" r="27343" b="34375"/>
          <a:stretch/>
        </p:blipFill>
        <p:spPr bwMode="auto">
          <a:xfrm>
            <a:off x="1283383" y="3224150"/>
            <a:ext cx="5636525" cy="3098042"/>
          </a:xfrm>
          <a:prstGeom prst="rect">
            <a:avLst/>
          </a:prstGeom>
          <a:noFill/>
          <a:ln w="25400">
            <a:solidFill>
              <a:srgbClr val="00B0F0"/>
            </a:solidFill>
            <a:miter lim="800000"/>
            <a:headEnd/>
            <a:tailEnd/>
          </a:ln>
          <a:effectLst>
            <a:glow rad="177800">
              <a:schemeClr val="bg1">
                <a:lumMod val="85000"/>
              </a:schemeClr>
            </a:glow>
            <a:outerShdw dist="35921" dir="2700000" algn="ctr" rotWithShape="0">
              <a:schemeClr val="bg2"/>
            </a:outerShdw>
            <a:reflection stA="45000" endPos="65000" dist="165100" dir="5400000" sy="-100000" algn="bl" rotWithShape="0"/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812" t="22714" r="27658" b="35868"/>
          <a:stretch/>
        </p:blipFill>
        <p:spPr bwMode="auto">
          <a:xfrm>
            <a:off x="1644483" y="3912043"/>
            <a:ext cx="5663821" cy="3029804"/>
          </a:xfrm>
          <a:prstGeom prst="rect">
            <a:avLst/>
          </a:prstGeom>
          <a:noFill/>
          <a:ln w="25400">
            <a:solidFill>
              <a:srgbClr val="00B0F0"/>
            </a:solidFill>
            <a:miter lim="800000"/>
            <a:headEnd/>
            <a:tailEnd/>
          </a:ln>
          <a:effectLst>
            <a:glow rad="177800">
              <a:schemeClr val="bg1">
                <a:lumMod val="85000"/>
              </a:schemeClr>
            </a:glow>
            <a:outerShdw dist="35921" dir="2700000" algn="ctr" rotWithShape="0">
              <a:schemeClr val="bg2"/>
            </a:outerShdw>
            <a:reflection stA="45000" endPos="65000" dist="165100" dir="5400000" sy="-100000" algn="bl" rotWithShape="0"/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770" t="31960" r="26609" b="5481"/>
          <a:stretch/>
        </p:blipFill>
        <p:spPr bwMode="auto">
          <a:xfrm>
            <a:off x="2772856" y="2824877"/>
            <a:ext cx="6910655" cy="5204136"/>
          </a:xfrm>
          <a:prstGeom prst="rect">
            <a:avLst/>
          </a:prstGeom>
          <a:solidFill>
            <a:schemeClr val="accent1"/>
          </a:solidFill>
          <a:ln w="25400">
            <a:solidFill>
              <a:srgbClr val="00B0F0"/>
            </a:solidFill>
          </a:ln>
          <a:effectLst>
            <a:glow rad="177800">
              <a:schemeClr val="bg1">
                <a:lumMod val="85000"/>
              </a:schemeClr>
            </a:glow>
          </a:effectLst>
        </p:spPr>
      </p:pic>
      <p:sp>
        <p:nvSpPr>
          <p:cNvPr id="14" name="ตัวแทนหมายเลขภาพนิ่ง 1"/>
          <p:cNvSpPr txBox="1">
            <a:spLocks/>
          </p:cNvSpPr>
          <p:nvPr/>
        </p:nvSpPr>
        <p:spPr bwMode="auto">
          <a:xfrm>
            <a:off x="7596336" y="6357958"/>
            <a:ext cx="990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0A94AFAA-0A46-4FF6-9403-FA8FD3DDF77B}" type="slidenum">
              <a:rPr lang="es-ES" sz="4400" b="1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pPr algn="r"/>
              <a:t>63</a:t>
            </a:fld>
            <a:endParaRPr lang="es-ES" sz="4400" b="1" dirty="0">
              <a:solidFill>
                <a:srgbClr val="00206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553" t="27006" r="26714" b="13853"/>
          <a:stretch/>
        </p:blipFill>
        <p:spPr bwMode="auto">
          <a:xfrm>
            <a:off x="3169263" y="174989"/>
            <a:ext cx="5950424" cy="4326339"/>
          </a:xfrm>
          <a:prstGeom prst="rect">
            <a:avLst/>
          </a:prstGeom>
          <a:noFill/>
          <a:ln w="22225">
            <a:solidFill>
              <a:srgbClr val="FF0000"/>
            </a:solidFill>
            <a:miter lim="800000"/>
            <a:headEnd/>
            <a:tailEnd/>
          </a:ln>
          <a:effectLst>
            <a:glow rad="215900">
              <a:schemeClr val="bg1">
                <a:lumMod val="85000"/>
                <a:alpha val="40000"/>
              </a:schemeClr>
            </a:glow>
            <a:outerShdw dist="35921" dir="2700000" algn="ctr" rotWithShape="0">
              <a:schemeClr val="bg2"/>
            </a:outerShdw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001024" y="5929330"/>
            <a:ext cx="7858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latin typeface="AngsanaUPC" pitchFamily="18" charset="-34"/>
                <a:cs typeface="AngsanaUPC" pitchFamily="18" charset="-34"/>
              </a:rPr>
              <a:t>๔</a:t>
            </a:r>
            <a:endParaRPr lang="th-TH" sz="4400" b="1" dirty="0">
              <a:latin typeface="AngsanaUPC" pitchFamily="18" charset="-34"/>
              <a:cs typeface="AngsanaUPC" pitchFamily="18" charset="-34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980" t="26150" r="23645"/>
          <a:stretch/>
        </p:blipFill>
        <p:spPr bwMode="auto">
          <a:xfrm>
            <a:off x="2338119" y="1051076"/>
            <a:ext cx="6554361" cy="5402260"/>
          </a:xfrm>
          <a:prstGeom prst="rect">
            <a:avLst/>
          </a:prstGeom>
          <a:noFill/>
          <a:ln w="22225">
            <a:solidFill>
              <a:srgbClr val="FF0000"/>
            </a:solidFill>
            <a:miter lim="800000"/>
            <a:headEnd/>
            <a:tailEnd/>
          </a:ln>
          <a:effectLst>
            <a:glow rad="215900">
              <a:schemeClr val="bg1">
                <a:lumMod val="85000"/>
                <a:alpha val="40000"/>
              </a:schemeClr>
            </a:glow>
            <a:outerShdw dist="35921" dir="2700000" algn="ctr" rotWithShape="0">
              <a:schemeClr val="bg2"/>
            </a:outerShdw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190" t="27653" r="26085" b="10560"/>
          <a:stretch/>
        </p:blipFill>
        <p:spPr bwMode="auto">
          <a:xfrm>
            <a:off x="2394716" y="2149520"/>
            <a:ext cx="6209732" cy="4519840"/>
          </a:xfrm>
          <a:prstGeom prst="rect">
            <a:avLst/>
          </a:prstGeom>
          <a:noFill/>
          <a:ln w="22225">
            <a:solidFill>
              <a:srgbClr val="FF0000"/>
            </a:solidFill>
            <a:miter lim="800000"/>
            <a:headEnd/>
            <a:tailEnd/>
          </a:ln>
          <a:effectLst>
            <a:glow rad="215900">
              <a:schemeClr val="bg1">
                <a:lumMod val="85000"/>
                <a:alpha val="40000"/>
              </a:schemeClr>
            </a:glow>
            <a:outerShdw dist="35921" dir="2700000" algn="ctr" rotWithShape="0">
              <a:schemeClr val="bg2"/>
            </a:outerShdw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014" t="12872" r="25946" b="8427"/>
          <a:stretch/>
        </p:blipFill>
        <p:spPr bwMode="auto">
          <a:xfrm>
            <a:off x="43926" y="1608528"/>
            <a:ext cx="6250674" cy="5757075"/>
          </a:xfrm>
          <a:prstGeom prst="rect">
            <a:avLst/>
          </a:prstGeom>
          <a:noFill/>
          <a:ln w="22225">
            <a:solidFill>
              <a:srgbClr val="FF0000"/>
            </a:solidFill>
            <a:miter lim="800000"/>
            <a:headEnd/>
            <a:tailEnd/>
          </a:ln>
          <a:effectLst>
            <a:glow rad="215900">
              <a:schemeClr val="bg1">
                <a:lumMod val="85000"/>
                <a:alpha val="40000"/>
              </a:schemeClr>
            </a:glow>
            <a:outerShdw dist="35921" dir="2700000" algn="ctr" rotWithShape="0">
              <a:schemeClr val="bg2"/>
            </a:outerShdw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1" name="ตัวแทนหมายเลขภาพนิ่ง 1"/>
          <p:cNvSpPr txBox="1">
            <a:spLocks/>
          </p:cNvSpPr>
          <p:nvPr/>
        </p:nvSpPr>
        <p:spPr bwMode="auto">
          <a:xfrm>
            <a:off x="7596336" y="6357958"/>
            <a:ext cx="990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0A94AFAA-0A46-4FF6-9403-FA8FD3DDF77B}" type="slidenum">
              <a:rPr lang="es-ES" sz="4400" b="1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pPr algn="r"/>
              <a:t>64</a:t>
            </a:fld>
            <a:endParaRPr lang="es-ES" sz="4400" b="1" dirty="0">
              <a:solidFill>
                <a:srgbClr val="00206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64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1880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7" name="Picture 9" descr="C:\Policy\2.Meeting Head\ปีงบประมาณ พ.ศ.๒๕๖๑\๓.กุมภาพันธ์ ๖๐\เงินเพ่ิมที่มีเหตุพิเศษ\img200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680" t="5596" r="13603" b="34563"/>
          <a:stretch/>
        </p:blipFill>
        <p:spPr bwMode="auto">
          <a:xfrm>
            <a:off x="0" y="25086"/>
            <a:ext cx="5962650" cy="6400147"/>
          </a:xfrm>
          <a:prstGeom prst="rect">
            <a:avLst/>
          </a:prstGeom>
          <a:noFill/>
          <a:ln w="34925">
            <a:solidFill>
              <a:srgbClr val="00FF00"/>
            </a:solidFill>
          </a:ln>
          <a:effectLst>
            <a:glow rad="520700">
              <a:schemeClr val="bg1">
                <a:lumMod val="85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001024" y="5929330"/>
            <a:ext cx="7858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latin typeface="AngsanaUPC" pitchFamily="18" charset="-34"/>
                <a:cs typeface="AngsanaUPC" pitchFamily="18" charset="-34"/>
              </a:rPr>
              <a:t>๔</a:t>
            </a:r>
            <a:endParaRPr lang="th-TH" sz="4400" b="1" dirty="0">
              <a:latin typeface="AngsanaUPC" pitchFamily="18" charset="-34"/>
              <a:cs typeface="AngsanaUPC" pitchFamily="18" charset="-34"/>
            </a:endParaRPr>
          </a:p>
        </p:txBody>
      </p:sp>
      <p:pic>
        <p:nvPicPr>
          <p:cNvPr id="2055" name="Picture 7" descr="C:\Policy\2.Meeting Head\ปีงบประมาณ พ.ศ.๒๕๖๑\๓.กุมภาพันธ์ ๖๐\เงินเพ่ิมที่มีเหตุพิเศษ\img198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138" t="12071" r="13485" b="9378"/>
          <a:stretch/>
        </p:blipFill>
        <p:spPr bwMode="auto">
          <a:xfrm>
            <a:off x="395536" y="1207761"/>
            <a:ext cx="6400800" cy="6021164"/>
          </a:xfrm>
          <a:prstGeom prst="rect">
            <a:avLst/>
          </a:prstGeom>
          <a:noFill/>
          <a:ln w="34925">
            <a:solidFill>
              <a:srgbClr val="00FF00"/>
            </a:solidFill>
          </a:ln>
          <a:effectLst>
            <a:glow rad="520700">
              <a:schemeClr val="bg1">
                <a:lumMod val="85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Policy\2.Meeting Head\ปีงบประมาณ พ.ศ.๒๕๖๑\๓.กุมภาพันธ์ ๖๐\เงินเพ่ิมที่มีเหตุพิเศษ\img199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329" t="11446" r="11750" b="10336"/>
          <a:stretch/>
        </p:blipFill>
        <p:spPr bwMode="auto">
          <a:xfrm>
            <a:off x="1187624" y="1578686"/>
            <a:ext cx="6134100" cy="5279314"/>
          </a:xfrm>
          <a:prstGeom prst="rect">
            <a:avLst/>
          </a:prstGeom>
          <a:noFill/>
          <a:ln w="34925">
            <a:solidFill>
              <a:srgbClr val="00FF00"/>
            </a:solidFill>
          </a:ln>
          <a:effectLst>
            <a:glow rad="520700">
              <a:schemeClr val="bg1">
                <a:lumMod val="85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Policy\2.Meeting Head\ปีงบประมาณ พ.ศ.๒๕๖๑\๓.กุมภาพันธ์ ๖๐\เงินเพ่ิมที่มีเหตุพิเศษ\img197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244" t="12313" r="12467" b="23798"/>
          <a:stretch/>
        </p:blipFill>
        <p:spPr bwMode="auto">
          <a:xfrm>
            <a:off x="2051721" y="25086"/>
            <a:ext cx="6992266" cy="6832914"/>
          </a:xfrm>
          <a:prstGeom prst="rect">
            <a:avLst/>
          </a:prstGeom>
          <a:noFill/>
          <a:ln w="34925">
            <a:solidFill>
              <a:srgbClr val="00FF00"/>
            </a:solidFill>
          </a:ln>
          <a:effectLst>
            <a:glow rad="520700">
              <a:schemeClr val="bg1">
                <a:lumMod val="85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ตัวแทนหมายเลขภาพนิ่ง 1"/>
          <p:cNvSpPr txBox="1">
            <a:spLocks/>
          </p:cNvSpPr>
          <p:nvPr/>
        </p:nvSpPr>
        <p:spPr bwMode="auto">
          <a:xfrm>
            <a:off x="7596336" y="6357958"/>
            <a:ext cx="990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0A94AFAA-0A46-4FF6-9403-FA8FD3DDF77B}" type="slidenum">
              <a:rPr lang="es-ES" sz="4400" b="1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pPr algn="r"/>
              <a:t>65</a:t>
            </a:fld>
            <a:endParaRPr lang="es-ES" sz="4400" b="1" dirty="0">
              <a:solidFill>
                <a:srgbClr val="00206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65</a:t>
            </a:fld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สี่เหลี่ยมผืนผ้า 15"/>
          <p:cNvSpPr/>
          <p:nvPr/>
        </p:nvSpPr>
        <p:spPr>
          <a:xfrm>
            <a:off x="0" y="-26988"/>
            <a:ext cx="9144000" cy="68849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sz="3600" dirty="0">
              <a:solidFill>
                <a:schemeClr val="tx1">
                  <a:lumMod val="95000"/>
                  <a:lumOff val="5000"/>
                </a:schemeClr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grpSp>
        <p:nvGrpSpPr>
          <p:cNvPr id="2" name="กลุ่ม 8"/>
          <p:cNvGrpSpPr>
            <a:grpSpLocks/>
          </p:cNvGrpSpPr>
          <p:nvPr/>
        </p:nvGrpSpPr>
        <p:grpSpPr bwMode="auto">
          <a:xfrm>
            <a:off x="0" y="-26988"/>
            <a:ext cx="9144000" cy="708026"/>
            <a:chOff x="0" y="-26223"/>
            <a:chExt cx="9143999" cy="707886"/>
          </a:xfrm>
        </p:grpSpPr>
        <p:sp>
          <p:nvSpPr>
            <p:cNvPr id="14347" name="กล่องข้อความ 2"/>
            <p:cNvSpPr txBox="1">
              <a:spLocks noChangeArrowheads="1"/>
            </p:cNvSpPr>
            <p:nvPr/>
          </p:nvSpPr>
          <p:spPr bwMode="auto">
            <a:xfrm>
              <a:off x="2860759" y="189220"/>
              <a:ext cx="4231521" cy="492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600" b="1" i="1">
                  <a:solidFill>
                    <a:srgbClr val="C00000"/>
                  </a:solidFill>
                  <a:latin typeface="Angsana New" pitchFamily="18" charset="-34"/>
                </a:rPr>
                <a:t>Office of Internal Audit</a:t>
              </a:r>
              <a:r>
                <a:rPr lang="th-TH" sz="2600" b="1" i="1">
                  <a:solidFill>
                    <a:srgbClr val="C00000"/>
                  </a:solidFill>
                  <a:latin typeface="AngsanaUPC" pitchFamily="18" charset="-34"/>
                  <a:ea typeface="Cordia New" pitchFamily="34" charset="-34"/>
                  <a:cs typeface="Angsana New" pitchFamily="18" charset="-34"/>
                </a:rPr>
                <a:t>,</a:t>
              </a:r>
              <a:r>
                <a:rPr lang="en-US" sz="2600" b="1" i="1">
                  <a:solidFill>
                    <a:srgbClr val="C00000"/>
                  </a:solidFill>
                  <a:latin typeface="Angsana New" pitchFamily="18" charset="-34"/>
                  <a:cs typeface="Cordia New" pitchFamily="34" charset="-34"/>
                </a:rPr>
                <a:t> Royal Thai Police</a:t>
              </a:r>
              <a:endParaRPr lang="en-US" sz="1600" b="1" i="1">
                <a:solidFill>
                  <a:srgbClr val="C00000"/>
                </a:solidFill>
                <a:latin typeface="AngsanaUPC" pitchFamily="18" charset="-34"/>
                <a:cs typeface="Cordia New" pitchFamily="34" charset="-34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V="1">
              <a:off x="0" y="621350"/>
              <a:ext cx="9143999" cy="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49" name="TextBox 8"/>
            <p:cNvSpPr txBox="1">
              <a:spLocks noChangeArrowheads="1"/>
            </p:cNvSpPr>
            <p:nvPr/>
          </p:nvSpPr>
          <p:spPr bwMode="auto">
            <a:xfrm>
              <a:off x="2783368" y="-26223"/>
              <a:ext cx="417957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/>
              <a:r>
                <a:rPr lang="th-TH" sz="2200" b="1">
                  <a:latin typeface="AngsanaUPC" pitchFamily="18" charset="-34"/>
                  <a:ea typeface="Cordia New" pitchFamily="34" charset="-34"/>
                  <a:cs typeface="TH SarabunIT๙" pitchFamily="34" charset="-34"/>
                </a:rPr>
                <a:t>สำนักงานตรวจสอบภายใน สำนักงานตำรวจแห่งชาติ</a:t>
              </a:r>
              <a:endParaRPr lang="en-US" sz="1600">
                <a:latin typeface="AngsanaUPC" pitchFamily="18" charset="-34"/>
                <a:ea typeface="Cordia New" pitchFamily="34" charset="-34"/>
                <a:cs typeface="TH SarabunIT๙" pitchFamily="34" charset="-34"/>
              </a:endParaRPr>
            </a:p>
          </p:txBody>
        </p:sp>
      </p:grpSp>
      <p:pic>
        <p:nvPicPr>
          <p:cNvPr id="14" name="Picture 2" descr="C:\Users\VAIO\Desktop\download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714348" cy="609396"/>
          </a:xfrm>
          <a:prstGeom prst="rect">
            <a:avLst/>
          </a:prstGeom>
          <a:noFill/>
        </p:spPr>
      </p:pic>
      <p:pic>
        <p:nvPicPr>
          <p:cNvPr id="3074" name="Picture 2" descr="C:\Policy\2.Meeting Head\ปีงบประมาณ พ.ศ.๒๕๖๑\๓.กุมภาพันธ์ ๖๐\เงินเพ่ิมที่มีเหตุพิเศษ\img197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355" t="63176" r="15217" b="8102"/>
          <a:stretch/>
        </p:blipFill>
        <p:spPr bwMode="auto">
          <a:xfrm>
            <a:off x="-180528" y="0"/>
            <a:ext cx="932452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ลูกศรขวาท้ายขีด 16"/>
          <p:cNvSpPr/>
          <p:nvPr/>
        </p:nvSpPr>
        <p:spPr>
          <a:xfrm rot="5400000">
            <a:off x="6492205" y="1096169"/>
            <a:ext cx="571500" cy="628650"/>
          </a:xfrm>
          <a:prstGeom prst="stripedRightArrow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sz="1800"/>
          </a:p>
        </p:txBody>
      </p:sp>
      <p:sp>
        <p:nvSpPr>
          <p:cNvPr id="10" name="ตัวแทนหมายเลขภาพนิ่ง 1"/>
          <p:cNvSpPr txBox="1">
            <a:spLocks/>
          </p:cNvSpPr>
          <p:nvPr/>
        </p:nvSpPr>
        <p:spPr bwMode="auto">
          <a:xfrm>
            <a:off x="7596336" y="6357958"/>
            <a:ext cx="990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0A94AFAA-0A46-4FF6-9403-FA8FD3DDF77B}" type="slidenum">
              <a:rPr lang="es-ES" sz="4400" b="1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pPr algn="r"/>
              <a:t>66</a:t>
            </a:fld>
            <a:endParaRPr lang="es-ES" sz="4400" b="1" dirty="0">
              <a:solidFill>
                <a:srgbClr val="00206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3" name="ตัวแทน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66</a:t>
            </a:fld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สี่เหลี่ยมผืนผ้า 15"/>
          <p:cNvSpPr/>
          <p:nvPr/>
        </p:nvSpPr>
        <p:spPr>
          <a:xfrm>
            <a:off x="0" y="-26988"/>
            <a:ext cx="9144000" cy="68849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sz="3600" dirty="0">
              <a:solidFill>
                <a:schemeClr val="tx1">
                  <a:lumMod val="95000"/>
                  <a:lumOff val="5000"/>
                </a:schemeClr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grpSp>
        <p:nvGrpSpPr>
          <p:cNvPr id="2" name="กลุ่ม 8"/>
          <p:cNvGrpSpPr>
            <a:grpSpLocks/>
          </p:cNvGrpSpPr>
          <p:nvPr/>
        </p:nvGrpSpPr>
        <p:grpSpPr bwMode="auto">
          <a:xfrm>
            <a:off x="0" y="-26988"/>
            <a:ext cx="9144000" cy="708026"/>
            <a:chOff x="0" y="-26223"/>
            <a:chExt cx="9143999" cy="707886"/>
          </a:xfrm>
        </p:grpSpPr>
        <p:sp>
          <p:nvSpPr>
            <p:cNvPr id="14347" name="กล่องข้อความ 2"/>
            <p:cNvSpPr txBox="1">
              <a:spLocks noChangeArrowheads="1"/>
            </p:cNvSpPr>
            <p:nvPr/>
          </p:nvSpPr>
          <p:spPr bwMode="auto">
            <a:xfrm>
              <a:off x="2860759" y="189220"/>
              <a:ext cx="4231521" cy="492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600" b="1" i="1">
                  <a:solidFill>
                    <a:srgbClr val="C00000"/>
                  </a:solidFill>
                  <a:latin typeface="Angsana New" pitchFamily="18" charset="-34"/>
                </a:rPr>
                <a:t>Office of Internal Audit</a:t>
              </a:r>
              <a:r>
                <a:rPr lang="th-TH" sz="2600" b="1" i="1">
                  <a:solidFill>
                    <a:srgbClr val="C00000"/>
                  </a:solidFill>
                  <a:latin typeface="AngsanaUPC" pitchFamily="18" charset="-34"/>
                  <a:ea typeface="Cordia New" pitchFamily="34" charset="-34"/>
                  <a:cs typeface="Angsana New" pitchFamily="18" charset="-34"/>
                </a:rPr>
                <a:t>,</a:t>
              </a:r>
              <a:r>
                <a:rPr lang="en-US" sz="2600" b="1" i="1">
                  <a:solidFill>
                    <a:srgbClr val="C00000"/>
                  </a:solidFill>
                  <a:latin typeface="Angsana New" pitchFamily="18" charset="-34"/>
                  <a:cs typeface="Cordia New" pitchFamily="34" charset="-34"/>
                </a:rPr>
                <a:t> Royal Thai Police</a:t>
              </a:r>
              <a:endParaRPr lang="en-US" sz="1600" b="1" i="1">
                <a:solidFill>
                  <a:srgbClr val="C00000"/>
                </a:solidFill>
                <a:latin typeface="AngsanaUPC" pitchFamily="18" charset="-34"/>
                <a:cs typeface="Cordia New" pitchFamily="34" charset="-34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V="1">
              <a:off x="0" y="621350"/>
              <a:ext cx="9143999" cy="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49" name="TextBox 8"/>
            <p:cNvSpPr txBox="1">
              <a:spLocks noChangeArrowheads="1"/>
            </p:cNvSpPr>
            <p:nvPr/>
          </p:nvSpPr>
          <p:spPr bwMode="auto">
            <a:xfrm>
              <a:off x="2783368" y="-26223"/>
              <a:ext cx="417957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/>
              <a:r>
                <a:rPr lang="th-TH" sz="2200" b="1">
                  <a:latin typeface="AngsanaUPC" pitchFamily="18" charset="-34"/>
                  <a:ea typeface="Cordia New" pitchFamily="34" charset="-34"/>
                  <a:cs typeface="TH SarabunIT๙" pitchFamily="34" charset="-34"/>
                </a:rPr>
                <a:t>สำนักงานตรวจสอบภายใน สำนักงานตำรวจแห่งชาติ</a:t>
              </a:r>
              <a:endParaRPr lang="en-US" sz="1600">
                <a:latin typeface="AngsanaUPC" pitchFamily="18" charset="-34"/>
                <a:ea typeface="Cordia New" pitchFamily="34" charset="-34"/>
                <a:cs typeface="TH SarabunIT๙" pitchFamily="34" charset="-34"/>
              </a:endParaRPr>
            </a:p>
          </p:txBody>
        </p:sp>
      </p:grpSp>
      <p:pic>
        <p:nvPicPr>
          <p:cNvPr id="14" name="Picture 2" descr="C:\Users\VAIO\Desktop\download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714348" cy="609396"/>
          </a:xfrm>
          <a:prstGeom prst="rect">
            <a:avLst/>
          </a:prstGeom>
          <a:noFill/>
        </p:spPr>
      </p:pic>
      <p:pic>
        <p:nvPicPr>
          <p:cNvPr id="4098" name="Picture 2" descr="C:\Policy\2.Meeting Head\ปีงบประมาณ พ.ศ.๒๕๖๑\๓.กุมภาพันธ์ ๖๐\เงินเพ่ิมที่มีเหตุพิเศษ\img198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313" t="12231" r="11765" b="59626"/>
          <a:stretch/>
        </p:blipFill>
        <p:spPr bwMode="auto">
          <a:xfrm>
            <a:off x="-180528" y="0"/>
            <a:ext cx="932452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ลูกศรขวาท้ายขีด 8"/>
          <p:cNvSpPr/>
          <p:nvPr/>
        </p:nvSpPr>
        <p:spPr>
          <a:xfrm rot="5400000">
            <a:off x="5536679" y="1096169"/>
            <a:ext cx="571500" cy="628650"/>
          </a:xfrm>
          <a:prstGeom prst="stripedRightArrow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sz="1800"/>
          </a:p>
        </p:txBody>
      </p:sp>
      <p:sp>
        <p:nvSpPr>
          <p:cNvPr id="10" name="ตัวแทนหมายเลขภาพนิ่ง 1"/>
          <p:cNvSpPr txBox="1">
            <a:spLocks/>
          </p:cNvSpPr>
          <p:nvPr/>
        </p:nvSpPr>
        <p:spPr bwMode="auto">
          <a:xfrm>
            <a:off x="7596336" y="6357958"/>
            <a:ext cx="990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0A94AFAA-0A46-4FF6-9403-FA8FD3DDF77B}" type="slidenum">
              <a:rPr lang="es-ES" sz="4400" b="1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pPr algn="r"/>
              <a:t>67</a:t>
            </a:fld>
            <a:endParaRPr lang="es-ES" sz="4400" b="1" dirty="0">
              <a:solidFill>
                <a:srgbClr val="00206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3" name="ตัวแทน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67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42010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สี่เหลี่ยมผืนผ้า 15"/>
          <p:cNvSpPr/>
          <p:nvPr/>
        </p:nvSpPr>
        <p:spPr>
          <a:xfrm>
            <a:off x="0" y="-26988"/>
            <a:ext cx="9144000" cy="68849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sz="3600" dirty="0">
              <a:solidFill>
                <a:schemeClr val="tx1">
                  <a:lumMod val="95000"/>
                  <a:lumOff val="5000"/>
                </a:schemeClr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grpSp>
        <p:nvGrpSpPr>
          <p:cNvPr id="2" name="กลุ่ม 8"/>
          <p:cNvGrpSpPr>
            <a:grpSpLocks/>
          </p:cNvGrpSpPr>
          <p:nvPr/>
        </p:nvGrpSpPr>
        <p:grpSpPr bwMode="auto">
          <a:xfrm>
            <a:off x="0" y="-26988"/>
            <a:ext cx="9144000" cy="708026"/>
            <a:chOff x="0" y="-26223"/>
            <a:chExt cx="9143999" cy="707886"/>
          </a:xfrm>
        </p:grpSpPr>
        <p:sp>
          <p:nvSpPr>
            <p:cNvPr id="14347" name="กล่องข้อความ 2"/>
            <p:cNvSpPr txBox="1">
              <a:spLocks noChangeArrowheads="1"/>
            </p:cNvSpPr>
            <p:nvPr/>
          </p:nvSpPr>
          <p:spPr bwMode="auto">
            <a:xfrm>
              <a:off x="2860759" y="189220"/>
              <a:ext cx="4231521" cy="492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600" b="1" i="1">
                  <a:solidFill>
                    <a:srgbClr val="C00000"/>
                  </a:solidFill>
                  <a:latin typeface="Angsana New" pitchFamily="18" charset="-34"/>
                </a:rPr>
                <a:t>Office of Internal Audit</a:t>
              </a:r>
              <a:r>
                <a:rPr lang="th-TH" sz="2600" b="1" i="1">
                  <a:solidFill>
                    <a:srgbClr val="C00000"/>
                  </a:solidFill>
                  <a:latin typeface="AngsanaUPC" pitchFamily="18" charset="-34"/>
                  <a:ea typeface="Cordia New" pitchFamily="34" charset="-34"/>
                  <a:cs typeface="Angsana New" pitchFamily="18" charset="-34"/>
                </a:rPr>
                <a:t>,</a:t>
              </a:r>
              <a:r>
                <a:rPr lang="en-US" sz="2600" b="1" i="1">
                  <a:solidFill>
                    <a:srgbClr val="C00000"/>
                  </a:solidFill>
                  <a:latin typeface="Angsana New" pitchFamily="18" charset="-34"/>
                  <a:cs typeface="Cordia New" pitchFamily="34" charset="-34"/>
                </a:rPr>
                <a:t> Royal Thai Police</a:t>
              </a:r>
              <a:endParaRPr lang="en-US" sz="1600" b="1" i="1">
                <a:solidFill>
                  <a:srgbClr val="C00000"/>
                </a:solidFill>
                <a:latin typeface="AngsanaUPC" pitchFamily="18" charset="-34"/>
                <a:cs typeface="Cordia New" pitchFamily="34" charset="-34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V="1">
              <a:off x="0" y="621350"/>
              <a:ext cx="9143999" cy="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49" name="TextBox 8"/>
            <p:cNvSpPr txBox="1">
              <a:spLocks noChangeArrowheads="1"/>
            </p:cNvSpPr>
            <p:nvPr/>
          </p:nvSpPr>
          <p:spPr bwMode="auto">
            <a:xfrm>
              <a:off x="2783368" y="-26223"/>
              <a:ext cx="417957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/>
              <a:r>
                <a:rPr lang="th-TH" sz="2200" b="1">
                  <a:latin typeface="AngsanaUPC" pitchFamily="18" charset="-34"/>
                  <a:ea typeface="Cordia New" pitchFamily="34" charset="-34"/>
                  <a:cs typeface="TH SarabunIT๙" pitchFamily="34" charset="-34"/>
                </a:rPr>
                <a:t>สำนักงานตรวจสอบภายใน สำนักงานตำรวจแห่งชาติ</a:t>
              </a:r>
              <a:endParaRPr lang="en-US" sz="1600">
                <a:latin typeface="AngsanaUPC" pitchFamily="18" charset="-34"/>
                <a:ea typeface="Cordia New" pitchFamily="34" charset="-34"/>
                <a:cs typeface="TH SarabunIT๙" pitchFamily="34" charset="-34"/>
              </a:endParaRPr>
            </a:p>
          </p:txBody>
        </p:sp>
      </p:grpSp>
      <p:pic>
        <p:nvPicPr>
          <p:cNvPr id="14" name="Picture 2" descr="C:\Users\VAIO\Desktop\download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714348" cy="609396"/>
          </a:xfrm>
          <a:prstGeom prst="rect">
            <a:avLst/>
          </a:prstGeom>
          <a:noFill/>
        </p:spPr>
      </p:pic>
      <p:pic>
        <p:nvPicPr>
          <p:cNvPr id="4098" name="Picture 2" descr="C:\Policy\2.Meeting Head\ปีงบประมาณ พ.ศ.๒๕๖๑\๓.กุมภาพันธ์ ๖๐\เงินเพ่ิมที่มีเหตุพิเศษ\img198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313" t="40730" r="13480" b="31126"/>
          <a:stretch/>
        </p:blipFill>
        <p:spPr bwMode="auto">
          <a:xfrm>
            <a:off x="-180528" y="0"/>
            <a:ext cx="932452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ลูกศรขวาท้ายขีด 9"/>
          <p:cNvSpPr/>
          <p:nvPr/>
        </p:nvSpPr>
        <p:spPr>
          <a:xfrm rot="5400000">
            <a:off x="5680695" y="1168177"/>
            <a:ext cx="571500" cy="628650"/>
          </a:xfrm>
          <a:prstGeom prst="stripedRightArrow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sz="1800"/>
          </a:p>
        </p:txBody>
      </p:sp>
      <p:sp>
        <p:nvSpPr>
          <p:cNvPr id="11" name="ตัวแทนหมายเลขภาพนิ่ง 1"/>
          <p:cNvSpPr txBox="1">
            <a:spLocks/>
          </p:cNvSpPr>
          <p:nvPr/>
        </p:nvSpPr>
        <p:spPr bwMode="auto">
          <a:xfrm>
            <a:off x="7596336" y="6357958"/>
            <a:ext cx="990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0A94AFAA-0A46-4FF6-9403-FA8FD3DDF77B}" type="slidenum">
              <a:rPr lang="es-ES" sz="4400" b="1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pPr algn="r"/>
              <a:t>68</a:t>
            </a:fld>
            <a:endParaRPr lang="es-ES" sz="4400" b="1" dirty="0">
              <a:solidFill>
                <a:srgbClr val="00206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3" name="ตัวแทน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68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99783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สี่เหลี่ยมผืนผ้า 15"/>
          <p:cNvSpPr/>
          <p:nvPr/>
        </p:nvSpPr>
        <p:spPr>
          <a:xfrm>
            <a:off x="0" y="-26988"/>
            <a:ext cx="9144000" cy="68849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sz="3600" dirty="0">
              <a:solidFill>
                <a:schemeClr val="tx1">
                  <a:lumMod val="95000"/>
                  <a:lumOff val="5000"/>
                </a:schemeClr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grpSp>
        <p:nvGrpSpPr>
          <p:cNvPr id="2" name="กลุ่ม 8"/>
          <p:cNvGrpSpPr>
            <a:grpSpLocks/>
          </p:cNvGrpSpPr>
          <p:nvPr/>
        </p:nvGrpSpPr>
        <p:grpSpPr bwMode="auto">
          <a:xfrm>
            <a:off x="0" y="-26988"/>
            <a:ext cx="9144000" cy="708026"/>
            <a:chOff x="0" y="-26223"/>
            <a:chExt cx="9143999" cy="707886"/>
          </a:xfrm>
        </p:grpSpPr>
        <p:sp>
          <p:nvSpPr>
            <p:cNvPr id="14347" name="กล่องข้อความ 2"/>
            <p:cNvSpPr txBox="1">
              <a:spLocks noChangeArrowheads="1"/>
            </p:cNvSpPr>
            <p:nvPr/>
          </p:nvSpPr>
          <p:spPr bwMode="auto">
            <a:xfrm>
              <a:off x="2860759" y="189220"/>
              <a:ext cx="4231521" cy="492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600" b="1" i="1">
                  <a:solidFill>
                    <a:srgbClr val="C00000"/>
                  </a:solidFill>
                  <a:latin typeface="Angsana New" pitchFamily="18" charset="-34"/>
                </a:rPr>
                <a:t>Office of Internal Audit</a:t>
              </a:r>
              <a:r>
                <a:rPr lang="th-TH" sz="2600" b="1" i="1">
                  <a:solidFill>
                    <a:srgbClr val="C00000"/>
                  </a:solidFill>
                  <a:latin typeface="AngsanaUPC" pitchFamily="18" charset="-34"/>
                  <a:ea typeface="Cordia New" pitchFamily="34" charset="-34"/>
                  <a:cs typeface="Angsana New" pitchFamily="18" charset="-34"/>
                </a:rPr>
                <a:t>,</a:t>
              </a:r>
              <a:r>
                <a:rPr lang="en-US" sz="2600" b="1" i="1">
                  <a:solidFill>
                    <a:srgbClr val="C00000"/>
                  </a:solidFill>
                  <a:latin typeface="Angsana New" pitchFamily="18" charset="-34"/>
                  <a:cs typeface="Cordia New" pitchFamily="34" charset="-34"/>
                </a:rPr>
                <a:t> Royal Thai Police</a:t>
              </a:r>
              <a:endParaRPr lang="en-US" sz="1600" b="1" i="1">
                <a:solidFill>
                  <a:srgbClr val="C00000"/>
                </a:solidFill>
                <a:latin typeface="AngsanaUPC" pitchFamily="18" charset="-34"/>
                <a:cs typeface="Cordia New" pitchFamily="34" charset="-34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V="1">
              <a:off x="0" y="621350"/>
              <a:ext cx="9143999" cy="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49" name="TextBox 8"/>
            <p:cNvSpPr txBox="1">
              <a:spLocks noChangeArrowheads="1"/>
            </p:cNvSpPr>
            <p:nvPr/>
          </p:nvSpPr>
          <p:spPr bwMode="auto">
            <a:xfrm>
              <a:off x="2783368" y="-26223"/>
              <a:ext cx="4179570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/>
              <a:r>
                <a:rPr lang="th-TH" sz="2200" b="1">
                  <a:latin typeface="AngsanaUPC" pitchFamily="18" charset="-34"/>
                  <a:ea typeface="Cordia New" pitchFamily="34" charset="-34"/>
                  <a:cs typeface="TH SarabunIT๙" pitchFamily="34" charset="-34"/>
                </a:rPr>
                <a:t>สำนักงานตรวจสอบภายใน สำนักงานตำรวจแห่งชาติ</a:t>
              </a:r>
              <a:endParaRPr lang="en-US" sz="1600">
                <a:latin typeface="AngsanaUPC" pitchFamily="18" charset="-34"/>
                <a:ea typeface="Cordia New" pitchFamily="34" charset="-34"/>
                <a:cs typeface="TH SarabunIT๙" pitchFamily="34" charset="-34"/>
              </a:endParaRPr>
            </a:p>
          </p:txBody>
        </p:sp>
      </p:grpSp>
      <p:pic>
        <p:nvPicPr>
          <p:cNvPr id="14" name="Picture 2" descr="C:\Users\VAIO\Desktop\download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714348" cy="609396"/>
          </a:xfrm>
          <a:prstGeom prst="rect">
            <a:avLst/>
          </a:prstGeom>
          <a:noFill/>
        </p:spPr>
      </p:pic>
      <p:pic>
        <p:nvPicPr>
          <p:cNvPr id="5122" name="Picture 2" descr="C:\Policy\2.Meeting Head\ปีงบประมาณ พ.ศ.๒๕๖๑\๓.กุมภาพันธ์ ๖๐\เงินเพ่ิมที่มีเหตุพิเศษ\img199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049" t="10629" r="13480" b="53078"/>
          <a:stretch/>
        </p:blipFill>
        <p:spPr bwMode="auto">
          <a:xfrm>
            <a:off x="0" y="-26988"/>
            <a:ext cx="9324528" cy="688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ตัวเชื่อมต่อตรง 3"/>
          <p:cNvCxnSpPr/>
          <p:nvPr/>
        </p:nvCxnSpPr>
        <p:spPr>
          <a:xfrm>
            <a:off x="1520134" y="1052736"/>
            <a:ext cx="737234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ตัวเชื่อมต่อตรง 14"/>
          <p:cNvCxnSpPr/>
          <p:nvPr/>
        </p:nvCxnSpPr>
        <p:spPr>
          <a:xfrm>
            <a:off x="357175" y="1484784"/>
            <a:ext cx="8391289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ตัวเชื่อมต่อตรง 16"/>
          <p:cNvCxnSpPr/>
          <p:nvPr/>
        </p:nvCxnSpPr>
        <p:spPr>
          <a:xfrm>
            <a:off x="218243" y="1916832"/>
            <a:ext cx="662473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Arc 9"/>
          <p:cNvSpPr/>
          <p:nvPr/>
        </p:nvSpPr>
        <p:spPr>
          <a:xfrm>
            <a:off x="957613" y="252410"/>
            <a:ext cx="2997339" cy="428628"/>
          </a:xfrm>
          <a:prstGeom prst="arc">
            <a:avLst>
              <a:gd name="adj1" fmla="val 20216"/>
              <a:gd name="adj2" fmla="val 0"/>
            </a:avLst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8" name="ลูกศรขวาท้ายขีด 17"/>
          <p:cNvSpPr/>
          <p:nvPr/>
        </p:nvSpPr>
        <p:spPr>
          <a:xfrm rot="17307915">
            <a:off x="8439023" y="1397037"/>
            <a:ext cx="571500" cy="628650"/>
          </a:xfrm>
          <a:prstGeom prst="striped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sz="1800"/>
          </a:p>
        </p:txBody>
      </p:sp>
      <p:sp>
        <p:nvSpPr>
          <p:cNvPr id="19" name="ตัวแทนหมายเลขภาพนิ่ง 1"/>
          <p:cNvSpPr txBox="1">
            <a:spLocks/>
          </p:cNvSpPr>
          <p:nvPr/>
        </p:nvSpPr>
        <p:spPr bwMode="auto">
          <a:xfrm>
            <a:off x="7596336" y="6357958"/>
            <a:ext cx="990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0A94AFAA-0A46-4FF6-9403-FA8FD3DDF77B}" type="slidenum">
              <a:rPr lang="es-ES" sz="4400" b="1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pPr algn="r"/>
              <a:t>69</a:t>
            </a:fld>
            <a:endParaRPr lang="es-ES" sz="4400" b="1" dirty="0">
              <a:solidFill>
                <a:srgbClr val="00206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0621" y="3121"/>
            <a:ext cx="1111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dirty="0" smtClean="0"/>
              <a:t>ข้อ ๙.... </a:t>
            </a:r>
            <a:endParaRPr lang="th-TH" b="1" dirty="0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69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99783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16" descr="data:image/jpeg;base64,/9j/4AAQSkZJRgABAQAAAQABAAD/2wCEAAkGBxITEhUSEhIWFhUXGBcYGBcXFhUVFxUWFxUYFxUWGBUYHSggGBolHRUVITEhJSorLi4uFx8zODMtNygtLisBCgoKDg0OGhAQGy0lICAtLS0tLS0tLS0tLy0tLS0tLS0tLS0tLS0tLS0tLS0tLS0tLS0tLS0tLS0tLS0tLS01Lf/AABEIALEBHAMBIgACEQEDEQH/xAAcAAADAAMBAQEAAAAAAAAAAAAAAQIDBQcGBAj/xAA/EAABAwIDBAYIBQMDBQEAAAABAAIRAyESMUEEBlFhBSJxgZHwBxMUMqGxwdEjQlLh8WJzgjSisjNys8LSJP/EABoBAQADAQEBAAAAAAAAAAAAAAABBAUDAgb/xAAoEQACAgEEAQMEAwEAAAAAAAAAAQIRAwQSITFBEyIyUWFxsQWR0SP/2gAMAwEAAhEDEQA/APo3J6UZsu0Gq+XTSe0NYJc55ewhom1w03mF2HZ9oFRjXtmHNDhILTBAIkG4zFiuAUS64GRAxGAYAcLkwS28ZL324O9XubJUaY92m6S4zmZmwb32loA4bP8AI6dy/wCkfHf4M3SZlH2M6IWAXAude2AfkPBGDXvsdftkqTWMaQ0oQhANI3QkUBrOmehNmrtJrUmusOsBD4BmA8QQO9eC9IGwOdVaRRwua2Ja4OD2NHUDR7xcAHTa0a5rplZmJpbJEgiQYIkRIPFIgTMXGR/fvPirGDUSxST7o45cMZqjhG01qVhTxERcuDc9CI0iM18UrqW9m5bKs1aADKurcmPN8v0Ge4/Fcw2ig+m4se0tc2xBsQt/S6iGWPHf0MrNhlB8kykkhWrONFJSkiUFDlEpIlBQ0JIlBQ5RKUoQUdr3H6e9q2cFx/Fpw2pzMdV/+Q+IK9CuG7o9OHZNobUJ/Dd1ag/oJzji038Rqu4NcCAQZBuCMiDkV81rtP6WTjp9f4bGmy+pDntFISQqZZJqVWiASBiOEXiTBMDnDSe5FVxAkNJysIGovc6fRMtBi2WXIxFu4nxQSgJi6klWkVIERqvHekTd311P2imPxaY6wAu+mLkcy25HKRwXsHTBgib3iYOltVNMGBiIm0kAgExcwT9SumLLLFNTj4OeSCnFxZ+fJRK9Tv8A7u+zVfW0x+DVJiMmPzLOQNyO8aLysr6jFljkgpx8mLPG4ScWOUJShdLPFG/3T2L1u1+oqEtDmuY8MLWSARLNAes0AgAzw1HUOit1Nk2d4qUqRDxPWL3uN87EwtWNwdmBL/WVjUL2v9ZjAcCDLowBoGK8nPULfbXtdPZaQLy7C3C0T6yo49/Wc4wDn4r53Van1X7G+eGjWwYdi9yX5NihfLsO1tq021GzDhImx7xoeWi+iVQLZSJUykEBcqCPMlEpEoBEJOHJMlYHVTlhPeW/dSQB4+ELU7wbvUdrZFRsPA6tQRiby5t5H53W0x6x9VDqp4LpCUou4vk8yipKmcY6e6CrbK/DUEtPuvHuu+x5G/zWrldv2ug2o0sqsDmOzaSCO3kuc70bnvoTUoTUpZlub6Y5/qbzz48Vt6bXKftnw/2ZmbTOPMejy0olTKJV+yqVKJUyiUsFSiVMolLJKlEqZRKWCpXU/Rh096ykdleevSEs/qpTEf4kgdhauVSvr6J6Rfs9Zlan7zDMaOGTmnkQSO9V9VhWbG4+fB1w5PTnZ+g0pXy9HbcyvSZWpmWPaHD6g8CDIPML6F8y1TpmynfJUolYdqY4tIY/A45Owh0c8JsVkJUEjJU4kiUSpBcqSkUpQHybf0a2vQdQrdYOEExEHMOA0IMHuXEOmOjn7NWfRqe8056OafdcORH20Xe2OkA6FeW3+3d9qo+spt/GpglsfnZm5nbqOfar+h1PpT2vplTVYd8bXaOQyiVMolb9mWfoqVrOm+iRtApj1j6Zp1BUBZAJIBaQTmAQ5w6pBvmtiSlK+RTado3mr4Zj2PZ202NptmGiBiJcY5k3KzyolOUZJUoUyiVAIe92jZHaPlIWJ1V/6D/tHxxH5LPKlxUpkGAF5zEd/wBjClodOUdmqzlEqbFGBzHcfn9/osRpTqPCfsvpeolTZFGMUeZ/2hW2lzTnXtWQJYo8RvNuQyriq7NDKkyWZMfP/B3wOvFc32ig+m4sqNLXNMFrhBB7F3x7RM65LTbx7u0tqbFQQ4WbUHvN/wDpvIrQ02ucPbPlFTNpVLmPZxiUStj0/wBBVtkfhqjqn3Xj3X9nA8jf5rVyteM1JWnwZ7i06ZcolRKJXqyKLlEqJRKWDI8AZGcuPDK6UqtmLcQxZWzmMwTMXykd6xg/XL4KLJo9/wCi3p/A87I89V5LqfJ8S5n+QE9oPFdPlfnYbXUlhDoLIwERLYdiEd5ldz3Z6X9q2anWiC4Q4aB7TDo5SJHasb+QwbZeovPf5NHSZLWx+DayglTKJWaXBkoUlEqQMFYWbPFV1TG6HNa3BbCC0uOIaycUHsCzSiUsFSlKjEqlQDlnpJ3c9TU9qpD8OoeuBkyodex3zniF4iV+g9t2RlWm6lUEseC1w5H5HWeS4ZvF0Q/ZK7qLpIF2uj32HJ1uwgjQgrc0Gp3x2S7X6MzVYdr3LpneZSlSSiVhmmUnKxlVKAqUSplKUAy5Sfihzko4qQEolBUBCBvKjsQ9ymFIKeE8Sgq5QCqOtPBN4m30UOy+HhmhhIHHj2g+fBAYdu2RlVvqqjQ9jsw7lryzz+S5jvXuY/Z5qUZqUtRm+n2j8zefjxXVWOkz2j5JOZ1p8i1/PJWMOolifHX0OWXDHIuT8+ynK6VvXuQ2riq7MAypm5mTH9n6HHwPK5XNtoovY4se0tc0wWuEEHsW1h1Ecqtf0ZuTFKD5EXBEqJTDrH7cOemZXWzmUCgnSbZ/dRKybPQc8w2OZc5rGiTF3OIARsmhYl6rcPeF+zV206jiKFWxBsGl3u1BykQTwPJaToXoavtdQsotxEAFziQGtGQk92kmyxdM9F1NmqmjVw4wBIaZEOuLwNPmuOTZkTxtnuG6PvR+g0pXkdxt4RV2ZzK7w2ps4io5zgAaYBw1C6coBBPKdV6ehXD2tewgsIkOBkOBEtIOoIMyvn543CTT8GtGakk0Zykvl2xmNjmRIc1zYktkER72navoleT0VKJUyglQBolYTXaC1pIDnTAnPD70cYlZCpBYKTqYOYB7QClKJQCJSBSlRVphzS0zBBBglpgiDBFweYUAvHeP4tGveqlQ0QABpbU/E5pygKlEqZRKAYGqCUpSlAOVLikUpUgkpypchSQW1KOCUplQCMQuPOkz4Jg89Y7fMo1nlfvskGZaKQZKbe42+Q+yh8/HxKZccviFDn2ynS3h+yAVQnK+gnQ3y46fFaPp7d6jtbTjaWvA6tURIzsf1N5HjZbyoeUyQPPIWXz7VlODHEdW0kg2iSAIzXuEnF2jzKKapnF+muhq2yuw1W2JOF4nC8DgePI37rrXLuu0UGVqbm1Wtew2LTf5ZEcRr3Ll+9W6D9nBq0pfRzP6qYmOt+oc/HitXBq1P2y4ZQy4HHldHmzEG99OYvJnw8VMqJRKuWcKNl0P01X2V+Og+Dq03a8DRzdczzE2IUdKdNV9pc11d2ItaWgwBaSb8Tf4L4ESvGyO7dXJO51Xgz0KxbiAc5rXDC/CYLmEjE3gZjI2sux7l7Qz2ZraT3PbHUxAfhgDC2mTmSMNzELioW+3X6bdQqAOccAMkYsORm9u23FcNVi9SPHZ1wT2S5Oz7NSfHXc0nESCBECZAP3X0vbIgz3Eg+Iuvj2faMbQ5uRvyg3vzX0h/n4rFZpIyBfCKu0e04cDDs5pyHzD21A6CwiesCDMgCIK+uUnOOgnvi2pUIMyBycrBSDxixOBBPVgYYbo3Myeds8leJCSy5MFYpQXoCpRKiUSoBUpyolEoCpTlRKJQFSiVMolAMpJSglAIoBSJSBUgsFIHVIolAIumfD90nusOP7hIjUIaZnw896EGWFgriDAzMQPPYsgKnnr/CAlziBz48B2JRNgVZyWOtxmO/JSBNpAfU5SZkdw0WFzzJBAjITJknORGWXiVV2gNaLZ5wSf5XwdEbTXqMJr0PUvxEYMYfI0cHN1ieGS9L6nlnh9/N3aVE06tJgax7/VuBeWgvIsesIYLOkzFgdSvKCkw9UXOIDGXMa0TAcCDYjEbOxAZns9tvzvJs1Rh2VlQPdiBe6XYGimMeHEPeLiMFjm7NeJ6QdQJcaReGFwwNdhLmgN65OExnGgm3ArV085OCUijlit3BG0EgNaagc0XEOxAFwBy0OUjIEZ5r5ycuOv0VioQyNLgjEYc6ZDoFiQDrwWCVYTOLLDllpHrXMX062vxXzys1QRhNribWiDF7Z2UtijrG5HSYLG0CHYg3GCYjRpaY1kzOR0XsVzv0dvBl2LETHMgXOHskuOWZ5LoWJYmoVTdGlidxKYbcPotXtHQVN9b1/ra7XYg6G16gZIgf8ATnDBAg21K2WJILkm10dGkzBRq1TUqNfTaKYw+rcHyXyOuHNjqkHuIIX0uSBUkqLBZKmOU+CMSg349yEmWUSolEqAXKJUSiUBcolRKJQFSiVMolAOUSplEoBoCSRUgpBKQKCUA5ssb/t80ypc6baoCsfnzojH5+qhx04qS6Bz+aEGUvAMd/3881ixDKb5ZqHMkgnSeFpHzvFlpt7N49n2Nn4kPebspT1nc5/KBHvcrL1GLbpEN0rZsNq2+nSa59RwAbn2kwIGpPDPkuX73b7Vq7nUaQdSpSQZ6tR4Fod+lv8ATmdeC0vSm8u07RWFYvwFjsVNrbNpniBq7iTn8FrqlVznOe8kucSS4mS4kySStDDp9ruRUyZr4QqbY0+dvDzdber0RUdS9pAptpkujrFuIhwxBjX3cGl0Tf3YzidRKytfcAmWgOsSSAXNiQAReYMchMq0/scF9zLtIbAwum7mzhwyAZB+PcAFglZKdNhxYnYIFrFznGbCLAW1MLATopTIaKlZ6LHOwtDZvoLkkWBPd8SvlldD3b6NbW2GnU2fEyrRqPLpwH1zuqXwNI6oEwerzXjJk2Kz1CG50bnoDdgNaHP96Q/IWcCCIBuOY55r2N1p+hNpLmDEzDBwRBEECb8MvErbk8v4WTkk5S5NCEUlwZJRiUEpBcz2WCglYy9R6wCxN7fshBlJ8lY2VcQkTF8+qbEjIhKsJHmx5fFYSwnh+2ilA+yUKZRK8klyiVEolAXKJUSiUBcolRKJQFylKmUSgKlJxUyk4qQXKCfPNY8V/OaYQDefPb/CRfGfnTxQeJUFskHUT3fugKaT8EqjfPFYNu2ynRpuqVHhjG3LnGBy7TyXJt8d/am0zR2fFTo5E5VKo5/obyzOucLpjxub4PE5qK5PTb4ekBlGaOykVKos5+bKZ1A0e4cMgeMQuXV6z6jzUqOLnOMlzjJJWJjIVytLFijBFOc3IqUzayhErrZzozUngEEgniJiR26apOcTcjM5xEkASIFtR4rFKZdKWKMlR4Jyiwm5MmILr8TeFErJX2Z7AC9pbimJibG8jMd6x06bnGGtLjBMAEmAJJgaAAlLFG03f6HdtNanSEhryZcIkNb77o4CR2m3GO4dHbIKNJlMEnCAJgAuP6nYRnzXiPRSdpFN4ewjZ/eYS2C57iJLTm5sN7Lr3b6YJDryLi5jKLge9rms7U5HKW36FzDBKNlwNLa248+Kb3KQYUk+fqqp2KxKgscKpPegHCj1V9M/lknl2pgoCHmTHDh2fDNRjA5+eSdaoRYZxwmEU22uZ7vlyUg+iUSvg2DpajWfVZSqB7qTsNQD8rr255EdoPBfbKhqiSpRKmUnPA+2qgFyiVDSdf4TlAVKJUyiUBRKUpSlKAqVL3IUuvbxUgphtKc6qSU0AC9z4fdafebeihsTJqGXkdSk33nc/wClv9R+JsvOb4+kJlDFR2XDUrXDn506Z1/73cshrwXKdorvqvdUqvc97jJc4ySfOisYsDly+jjPKlwjZ7xbxV9tfiquhoPUpt9xnYNXR+Y37BZa1ohSE5V+KUVSKrbfZUolTKJXqyKLGU8Pry7vMpBSXKnuM8NYyF75KLASniy5KJRKWDPtW1VKjsdR7nu4ucXHjEnS58V0/wBF+74ZSO1VG9aqIYDpS4/5G/YBxXhN0egjte0MpkEUx16huPwwYIB4kjD48F3RoAAAsAIAFgAMgqmpyUtqO+GFvcyadIMDWsaGtaAAAIAAEAAaAK0u9JxVItDKSWLzwUPdCAsqgV8/rJ+v8LLiQgolGSRCT0JBvz8V4PeX0jez13UaNJtUMs5xcW9ce80QLgWE8Z4LYb+7zeyUcDD+PUBDOLGmzqn0HPsK42GqzhxbuWcMs64R2fdndqpsu116zdoD6FbGcFy7EX4gScur1xOsr1VSqB9lxj0edJVqW106HrCKbi8GmX4WhxGeHV0jLtXY6dLU3K55otS5PeNprgAXO/pHLPx+3xWVjAMv38VIqXI8+cla4nQaJSlEoByhKUSgGhKUSgAqWlInzyWn3i3kobGwGocVR3uUm3e86QNGzqfibKUm+EQ3Rtdr2llJhqVHhrGiS52Q88FyTfHf+ptE0dmxU6ORdlUqj/0byzOvBaXp3evaNseHVTDBiwMYSGtDhF5nEY1PE5ZLSgK5iwVzIrzy3whtaqlTKJVk4lSiVMolTYKlEqZRKWDLSqlpDmmCMiNFAKIy5+cldcOBh+IObDS1wIcIkRByiAI5qLBLbpSplew9G/Qfr6/rniaVA4gDk6qbtEcoDj2N4qJS2q2So26Pf7i9Cey7MA8fivh1Ti3PDT7GgnvLuK9FKjEk550WZKTk7ZdSpUZMSTVgLiePbMBZMSgkqSsL+/5JA3y+JSe8dnkoQNojWPPnznma6LD+O1fL6zI8Y+KyB+gN7c44ZdikGfh57l8nS3SbNnpPrVDDGCTxJ0aBqSSAO1ZxfsXH/SLvL7TW9TTP4NJxuPz1Mi7mBcDvOoXvHDc6PM5bUaHpfpOptVZ9eobnSbNaDDWNnMCdOZ4r5JUhOVoLhUU3ybndgU/aHH1NWsA0uptptaajXB7Cx5nqtwiZOQJXcMZIm4Ed/ZzXIPRe7/8AY4QJNJ17kgB9OYGXiNF1xoxHUxq42PY1U9Q/cWcXRnpkAAC/ZlzMrIpCarHYaEpQgGhJCAaFg2za6dJjqlV4YxokucYA88FyXfD0hVK80tlLqVLIv92pU+rG8szrFwvcIOXR5lJI6XvH0syhs1Sr6xjXBr8ElpmoAYaB+Y4oELg7tse+oa1Y+te6STUJOKQRccpBGggWiyxPrPLWsc4lrcWEEyG4yC+JykgFSrmLHtK857ip4eeKJUoXY5jlOVKJSwVKJUolLA5TlShLA5TLpuVKEBm2XZ31HtpsEveQ1o4kmAu8dAdFt2XZ2UW/lEud+t5u53echwgLw3or6Cz2yoOLKU+D3/No/wAl0cOVPPO3tLGKNKyXOPBTRp24AmYhZLWlUCq51AHgCoLjkArcsbQM58PugMTy7TIZzae8LH6wjMAE6TJ534ZeKzVOQ89hWBh1w3OpHHtPZl4qQZKcmYjuIN7TPNZKYA156XMR3rETpE/AL4unuk6WzUH16hMAQAM3u/KwTxPgJOidg0fpI3n9npez0nfjVRcg3p08i7k52Q7zoFyRghZtv22pXqvrVTL3mTwHAAaACAOxYlexw2oqzluY5RKUoXU8HrvRZ/rT/Zf/AM6a7FTy88AhCo6j5FnF8S0IQuB1BCEIASKEIDnvpo/0+z/3j/43LlTEIV3D8UV8vyMiEIXc4ghCEAIQhACEIQAhCEAIQhAd23L/ANBs39pvyW2dn54IQs6XyZcXSMjUHz4JoXk9ANVhfmewfVCEBiHu+H0Sq5O/7fqhClEGM/U/NeG9Lv8A0dn/ALjv+BQhe8fyR5n8Wc2ZkmhCvoqggJoQg//Z"/>
          <p:cNvSpPr>
            <a:spLocks noChangeAspect="1" noChangeArrowheads="1"/>
          </p:cNvSpPr>
          <p:nvPr/>
        </p:nvSpPr>
        <p:spPr bwMode="auto">
          <a:xfrm>
            <a:off x="1285875" y="697706"/>
            <a:ext cx="2286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th-TH" sz="2100" dirty="0">
              <a:solidFill>
                <a:prstClr val="black"/>
              </a:solidFill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1089023" y="1230776"/>
            <a:ext cx="6858001" cy="55399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th-TH" sz="3000" b="1" dirty="0">
                <a:solidFill>
                  <a:schemeClr val="bg2">
                    <a:lumMod val="50000"/>
                  </a:schemeClr>
                </a:solidFill>
                <a:latin typeface="TH SarabunIT๙" pitchFamily="34" charset="-34"/>
                <a:cs typeface="TH SarabunIT๙" pitchFamily="34" charset="-34"/>
              </a:rPr>
              <a:t>งานป้องกันปราบปรามอาชญากรรม (</a:t>
            </a:r>
            <a:r>
              <a:rPr lang="th-TH" sz="3000" b="1" dirty="0" err="1">
                <a:solidFill>
                  <a:schemeClr val="bg2">
                    <a:lumMod val="50000"/>
                  </a:schemeClr>
                </a:solidFill>
                <a:latin typeface="TH SarabunIT๙" pitchFamily="34" charset="-34"/>
                <a:cs typeface="TH SarabunIT๙" pitchFamily="34" charset="-34"/>
              </a:rPr>
              <a:t>ปป</a:t>
            </a:r>
            <a:r>
              <a:rPr lang="th-TH" sz="3000" b="1" dirty="0">
                <a:solidFill>
                  <a:schemeClr val="bg2">
                    <a:lumMod val="50000"/>
                  </a:schemeClr>
                </a:solidFill>
                <a:latin typeface="TH SarabunIT๙" pitchFamily="34" charset="-34"/>
                <a:cs typeface="TH SarabunIT๙" pitchFamily="34" charset="-34"/>
              </a:rPr>
              <a:t>)</a:t>
            </a:r>
          </a:p>
        </p:txBody>
      </p:sp>
      <p:sp>
        <p:nvSpPr>
          <p:cNvPr id="11" name="สี่เหลี่ยมมุมมน 9"/>
          <p:cNvSpPr/>
          <p:nvPr/>
        </p:nvSpPr>
        <p:spPr>
          <a:xfrm>
            <a:off x="2775336" y="5045896"/>
            <a:ext cx="3806081" cy="923925"/>
          </a:xfrm>
          <a:prstGeom prst="roundRect">
            <a:avLst/>
          </a:prstGeom>
          <a:noFill/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lIns="68540" tIns="34269" rIns="68540" bIns="34269" anchor="ctr"/>
          <a:lstStyle/>
          <a:p>
            <a:pPr algn="ctr">
              <a:defRPr/>
            </a:pPr>
            <a:r>
              <a:rPr lang="th-TH" sz="2700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พลตำรวจเอก เฉลิมเกียรติ  ศรีวรขาน</a:t>
            </a:r>
          </a:p>
          <a:p>
            <a:pPr algn="ctr">
              <a:defRPr/>
            </a:pPr>
            <a:r>
              <a:rPr lang="th-TH" sz="2700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รอง ผบ.ตร.(</a:t>
            </a:r>
            <a:r>
              <a:rPr lang="th-TH" sz="2700" b="1" kern="0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ปป</a:t>
            </a:r>
            <a:r>
              <a:rPr lang="th-TH" sz="2700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)</a:t>
            </a:r>
          </a:p>
        </p:txBody>
      </p:sp>
      <p:pic>
        <p:nvPicPr>
          <p:cNvPr id="13" name="Picture 34" descr="http://www.muang.chainat.police.go.th/images/images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89804" l="9645" r="8984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32873"/>
          <a:stretch/>
        </p:blipFill>
        <p:spPr bwMode="auto">
          <a:xfrm>
            <a:off x="7380312" y="4941168"/>
            <a:ext cx="1914525" cy="1663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44849" y="1889502"/>
            <a:ext cx="2546350" cy="3051666"/>
          </a:xfrm>
          <a:prstGeom prst="rect">
            <a:avLst/>
          </a:prstGeom>
        </p:spPr>
      </p:pic>
      <p:sp>
        <p:nvSpPr>
          <p:cNvPr id="8" name="สี่เหลี่ยมผืนผ้า 7"/>
          <p:cNvSpPr/>
          <p:nvPr/>
        </p:nvSpPr>
        <p:spPr>
          <a:xfrm>
            <a:off x="1089023" y="649307"/>
            <a:ext cx="6858000" cy="55399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th-TH" sz="3000" b="1" dirty="0" smtClean="0">
                <a:solidFill>
                  <a:srgbClr val="2A0000"/>
                </a:solidFill>
                <a:latin typeface="TH SarabunIT๙" pitchFamily="34" charset="-34"/>
                <a:cs typeface="TH SarabunIT๙" pitchFamily="34" charset="-34"/>
              </a:rPr>
              <a:t>ข้อ</a:t>
            </a:r>
            <a:r>
              <a:rPr lang="th-TH" sz="3000" b="1" dirty="0">
                <a:solidFill>
                  <a:srgbClr val="2A0000"/>
                </a:solidFill>
                <a:latin typeface="TH SarabunIT๙" pitchFamily="34" charset="-34"/>
                <a:cs typeface="TH SarabunIT๙" pitchFamily="34" charset="-34"/>
              </a:rPr>
              <a:t>สั่งการของผู้บังคับบัญชา</a:t>
            </a:r>
          </a:p>
        </p:txBody>
      </p:sp>
      <p:sp>
        <p:nvSpPr>
          <p:cNvPr id="3" name="ตัวแทน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56082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16" descr="data:image/jpeg;base64,/9j/4AAQSkZJRgABAQAAAQABAAD/2wCEAAkGBxITEhUSEhIWFhUXGBcYGBcXFhUVFxUWFxUYFxUWGBUYHSggGBolHRUVITEhJSorLi4uFx8zODMtNygtLisBCgoKDg0OGhAQGy0lICAtLS0tLS0tLS0tLy0tLS0tLS0tLS0tLS0tLS0tLS0tLS0tLS0tLS0tLS0tLS0tLS01Lf/AABEIALEBHAMBIgACEQEDEQH/xAAcAAADAAMBAQEAAAAAAAAAAAAAAQIDBQcGBAj/xAA/EAABAwIDBAYIBQMDBQEAAAABAAIRAyESMUEEBlFhBSJxgZHwBxMUMqGxwdEjQlLh8WJzgjSisjNys8LSJP/EABoBAQADAQEBAAAAAAAAAAAAAAABBAUDAgb/xAAoEQACAgEEAQMEAwEAAAAAAAAAAQIRAwQSITFBEyIyUWFxsQWR0SP/2gAMAwEAAhEDEQA/APo3J6UZsu0Gq+XTSe0NYJc55ewhom1w03mF2HZ9oFRjXtmHNDhILTBAIkG4zFiuAUS64GRAxGAYAcLkwS28ZL324O9XubJUaY92m6S4zmZmwb32loA4bP8AI6dy/wCkfHf4M3SZlH2M6IWAXAude2AfkPBGDXvsdftkqTWMaQ0oQhANI3QkUBrOmehNmrtJrUmusOsBD4BmA8QQO9eC9IGwOdVaRRwua2Ja4OD2NHUDR7xcAHTa0a5rplZmJpbJEgiQYIkRIPFIgTMXGR/fvPirGDUSxST7o45cMZqjhG01qVhTxERcuDc9CI0iM18UrqW9m5bKs1aADKurcmPN8v0Ge4/Fcw2ig+m4se0tc2xBsQt/S6iGWPHf0MrNhlB8kykkhWrONFJSkiUFDlEpIlBQ0JIlBQ5RKUoQUdr3H6e9q2cFx/Fpw2pzMdV/+Q+IK9CuG7o9OHZNobUJ/Dd1ag/oJzji038Rqu4NcCAQZBuCMiDkV81rtP6WTjp9f4bGmy+pDntFISQqZZJqVWiASBiOEXiTBMDnDSe5FVxAkNJysIGovc6fRMtBi2WXIxFu4nxQSgJi6klWkVIERqvHekTd311P2imPxaY6wAu+mLkcy25HKRwXsHTBgib3iYOltVNMGBiIm0kAgExcwT9SumLLLFNTj4OeSCnFxZ+fJRK9Tv8A7u+zVfW0x+DVJiMmPzLOQNyO8aLysr6jFljkgpx8mLPG4ScWOUJShdLPFG/3T2L1u1+oqEtDmuY8MLWSARLNAes0AgAzw1HUOit1Nk2d4qUqRDxPWL3uN87EwtWNwdmBL/WVjUL2v9ZjAcCDLowBoGK8nPULfbXtdPZaQLy7C3C0T6yo49/Wc4wDn4r53Van1X7G+eGjWwYdi9yX5NihfLsO1tq021GzDhImx7xoeWi+iVQLZSJUykEBcqCPMlEpEoBEJOHJMlYHVTlhPeW/dSQB4+ELU7wbvUdrZFRsPA6tQRiby5t5H53W0x6x9VDqp4LpCUou4vk8yipKmcY6e6CrbK/DUEtPuvHuu+x5G/zWrldv2ug2o0sqsDmOzaSCO3kuc70bnvoTUoTUpZlub6Y5/qbzz48Vt6bXKftnw/2ZmbTOPMejy0olTKJV+yqVKJUyiUsFSiVMolLJKlEqZRKWCpXU/Rh096ykdleevSEs/qpTEf4kgdhauVSvr6J6Rfs9Zlan7zDMaOGTmnkQSO9V9VhWbG4+fB1w5PTnZ+g0pXy9HbcyvSZWpmWPaHD6g8CDIPML6F8y1TpmynfJUolYdqY4tIY/A45Owh0c8JsVkJUEjJU4kiUSpBcqSkUpQHybf0a2vQdQrdYOEExEHMOA0IMHuXEOmOjn7NWfRqe8056OafdcORH20Xe2OkA6FeW3+3d9qo+spt/GpglsfnZm5nbqOfar+h1PpT2vplTVYd8bXaOQyiVMolb9mWfoqVrOm+iRtApj1j6Zp1BUBZAJIBaQTmAQ5w6pBvmtiSlK+RTado3mr4Zj2PZ202NptmGiBiJcY5k3KzyolOUZJUoUyiVAIe92jZHaPlIWJ1V/6D/tHxxH5LPKlxUpkGAF5zEd/wBjClodOUdmqzlEqbFGBzHcfn9/osRpTqPCfsvpeolTZFGMUeZ/2hW2lzTnXtWQJYo8RvNuQyriq7NDKkyWZMfP/B3wOvFc32ig+m4sqNLXNMFrhBB7F3x7RM65LTbx7u0tqbFQQ4WbUHvN/wDpvIrQ02ucPbPlFTNpVLmPZxiUStj0/wBBVtkfhqjqn3Xj3X9nA8jf5rVyteM1JWnwZ7i06ZcolRKJXqyKLlEqJRKWDI8AZGcuPDK6UqtmLcQxZWzmMwTMXykd6xg/XL4KLJo9/wCi3p/A87I89V5LqfJ8S5n+QE9oPFdPlfnYbXUlhDoLIwERLYdiEd5ldz3Z6X9q2anWiC4Q4aB7TDo5SJHasb+QwbZeovPf5NHSZLWx+DayglTKJWaXBkoUlEqQMFYWbPFV1TG6HNa3BbCC0uOIaycUHsCzSiUsFSlKjEqlQDlnpJ3c9TU9qpD8OoeuBkyodex3zniF4iV+g9t2RlWm6lUEseC1w5H5HWeS4ZvF0Q/ZK7qLpIF2uj32HJ1uwgjQgrc0Gp3x2S7X6MzVYdr3LpneZSlSSiVhmmUnKxlVKAqUSplKUAy5Sfihzko4qQEolBUBCBvKjsQ9ymFIKeE8Sgq5QCqOtPBN4m30UOy+HhmhhIHHj2g+fBAYdu2RlVvqqjQ9jsw7lryzz+S5jvXuY/Z5qUZqUtRm+n2j8zefjxXVWOkz2j5JOZ1p8i1/PJWMOolifHX0OWXDHIuT8+ynK6VvXuQ2riq7MAypm5mTH9n6HHwPK5XNtoovY4se0tc0wWuEEHsW1h1Ecqtf0ZuTFKD5EXBEqJTDrH7cOemZXWzmUCgnSbZ/dRKybPQc8w2OZc5rGiTF3OIARsmhYl6rcPeF+zV206jiKFWxBsGl3u1BykQTwPJaToXoavtdQsotxEAFziQGtGQk92kmyxdM9F1NmqmjVw4wBIaZEOuLwNPmuOTZkTxtnuG6PvR+g0pXkdxt4RV2ZzK7w2ps4io5zgAaYBw1C6coBBPKdV6ehXD2tewgsIkOBkOBEtIOoIMyvn543CTT8GtGakk0Zykvl2xmNjmRIc1zYktkER72navoleT0VKJUyglQBolYTXaC1pIDnTAnPD70cYlZCpBYKTqYOYB7QClKJQCJSBSlRVphzS0zBBBglpgiDBFweYUAvHeP4tGveqlQ0QABpbU/E5pygKlEqZRKAYGqCUpSlAOVLikUpUgkpypchSQW1KOCUplQCMQuPOkz4Jg89Y7fMo1nlfvskGZaKQZKbe42+Q+yh8/HxKZccviFDn2ynS3h+yAVQnK+gnQ3y46fFaPp7d6jtbTjaWvA6tURIzsf1N5HjZbyoeUyQPPIWXz7VlODHEdW0kg2iSAIzXuEnF2jzKKapnF+muhq2yuw1W2JOF4nC8DgePI37rrXLuu0UGVqbm1Wtew2LTf5ZEcRr3Ll+9W6D9nBq0pfRzP6qYmOt+oc/HitXBq1P2y4ZQy4HHldHmzEG99OYvJnw8VMqJRKuWcKNl0P01X2V+Og+Dq03a8DRzdczzE2IUdKdNV9pc11d2ItaWgwBaSb8Tf4L4ESvGyO7dXJO51Xgz0KxbiAc5rXDC/CYLmEjE3gZjI2sux7l7Qz2ZraT3PbHUxAfhgDC2mTmSMNzELioW+3X6bdQqAOccAMkYsORm9u23FcNVi9SPHZ1wT2S5Oz7NSfHXc0nESCBECZAP3X0vbIgz3Eg+Iuvj2faMbQ5uRvyg3vzX0h/n4rFZpIyBfCKu0e04cDDs5pyHzD21A6CwiesCDMgCIK+uUnOOgnvi2pUIMyBycrBSDxixOBBPVgYYbo3Myeds8leJCSy5MFYpQXoCpRKiUSoBUpyolEoCpTlRKJQFSiVMolAMpJSglAIoBSJSBUgsFIHVIolAIumfD90nusOP7hIjUIaZnw896EGWFgriDAzMQPPYsgKnnr/CAlziBz48B2JRNgVZyWOtxmO/JSBNpAfU5SZkdw0WFzzJBAjITJknORGWXiVV2gNaLZ5wSf5XwdEbTXqMJr0PUvxEYMYfI0cHN1ieGS9L6nlnh9/N3aVE06tJgax7/VuBeWgvIsesIYLOkzFgdSvKCkw9UXOIDGXMa0TAcCDYjEbOxAZns9tvzvJs1Rh2VlQPdiBe6XYGimMeHEPeLiMFjm7NeJ6QdQJcaReGFwwNdhLmgN65OExnGgm3ArV085OCUijlit3BG0EgNaagc0XEOxAFwBy0OUjIEZ5r5ycuOv0VioQyNLgjEYc6ZDoFiQDrwWCVYTOLLDllpHrXMX062vxXzys1QRhNribWiDF7Z2UtijrG5HSYLG0CHYg3GCYjRpaY1kzOR0XsVzv0dvBl2LETHMgXOHskuOWZ5LoWJYmoVTdGlidxKYbcPotXtHQVN9b1/ra7XYg6G16gZIgf8ATnDBAg21K2WJILkm10dGkzBRq1TUqNfTaKYw+rcHyXyOuHNjqkHuIIX0uSBUkqLBZKmOU+CMSg349yEmWUSolEqAXKJUSiUBcolRKJQFSiVMolAOUSplEoBoCSRUgpBKQKCUA5ssb/t80ypc6baoCsfnzojH5+qhx04qS6Bz+aEGUvAMd/3881ixDKb5ZqHMkgnSeFpHzvFlpt7N49n2Nn4kPebspT1nc5/KBHvcrL1GLbpEN0rZsNq2+nSa59RwAbn2kwIGpPDPkuX73b7Vq7nUaQdSpSQZ6tR4Fod+lv8ATmdeC0vSm8u07RWFYvwFjsVNrbNpniBq7iTn8FrqlVznOe8kucSS4mS4kySStDDp9ruRUyZr4QqbY0+dvDzdber0RUdS9pAptpkujrFuIhwxBjX3cGl0Tf3YzidRKytfcAmWgOsSSAXNiQAReYMchMq0/scF9zLtIbAwum7mzhwyAZB+PcAFglZKdNhxYnYIFrFznGbCLAW1MLATopTIaKlZ6LHOwtDZvoLkkWBPd8SvlldD3b6NbW2GnU2fEyrRqPLpwH1zuqXwNI6oEwerzXjJk2Kz1CG50bnoDdgNaHP96Q/IWcCCIBuOY55r2N1p+hNpLmDEzDBwRBEECb8MvErbk8v4WTkk5S5NCEUlwZJRiUEpBcz2WCglYy9R6wCxN7fshBlJ8lY2VcQkTF8+qbEjIhKsJHmx5fFYSwnh+2ilA+yUKZRK8klyiVEolAXKJUSiUBcolRKJQFylKmUSgKlJxUyk4qQXKCfPNY8V/OaYQDefPb/CRfGfnTxQeJUFskHUT3fugKaT8EqjfPFYNu2ynRpuqVHhjG3LnGBy7TyXJt8d/am0zR2fFTo5E5VKo5/obyzOucLpjxub4PE5qK5PTb4ekBlGaOykVKos5+bKZ1A0e4cMgeMQuXV6z6jzUqOLnOMlzjJJWJjIVytLFijBFOc3IqUzayhErrZzozUngEEgniJiR26apOcTcjM5xEkASIFtR4rFKZdKWKMlR4Jyiwm5MmILr8TeFErJX2Z7AC9pbimJibG8jMd6x06bnGGtLjBMAEmAJJgaAAlLFG03f6HdtNanSEhryZcIkNb77o4CR2m3GO4dHbIKNJlMEnCAJgAuP6nYRnzXiPRSdpFN4ewjZ/eYS2C57iJLTm5sN7Lr3b6YJDryLi5jKLge9rms7U5HKW36FzDBKNlwNLa248+Kb3KQYUk+fqqp2KxKgscKpPegHCj1V9M/lknl2pgoCHmTHDh2fDNRjA5+eSdaoRYZxwmEU22uZ7vlyUg+iUSvg2DpajWfVZSqB7qTsNQD8rr255EdoPBfbKhqiSpRKmUnPA+2qgFyiVDSdf4TlAVKJUyiUBRKUpSlKAqVL3IUuvbxUgphtKc6qSU0AC9z4fdafebeihsTJqGXkdSk33nc/wClv9R+JsvOb4+kJlDFR2XDUrXDn506Z1/73cshrwXKdorvqvdUqvc97jJc4ySfOisYsDly+jjPKlwjZ7xbxV9tfiquhoPUpt9xnYNXR+Y37BZa1ohSE5V+KUVSKrbfZUolTKJXqyKLGU8Pry7vMpBSXKnuM8NYyF75KLASniy5KJRKWDPtW1VKjsdR7nu4ucXHjEnS58V0/wBF+74ZSO1VG9aqIYDpS4/5G/YBxXhN0egjte0MpkEUx16huPwwYIB4kjD48F3RoAAAsAIAFgAMgqmpyUtqO+GFvcyadIMDWsaGtaAAAIAAEAAaAK0u9JxVItDKSWLzwUPdCAsqgV8/rJ+v8LLiQgolGSRCT0JBvz8V4PeX0jez13UaNJtUMs5xcW9ce80QLgWE8Z4LYb+7zeyUcDD+PUBDOLGmzqn0HPsK42GqzhxbuWcMs64R2fdndqpsu116zdoD6FbGcFy7EX4gScur1xOsr1VSqB9lxj0edJVqW106HrCKbi8GmX4WhxGeHV0jLtXY6dLU3K55otS5PeNprgAXO/pHLPx+3xWVjAMv38VIqXI8+cla4nQaJSlEoByhKUSgGhKUSgAqWlInzyWn3i3kobGwGocVR3uUm3e86QNGzqfibKUm+EQ3Rtdr2llJhqVHhrGiS52Q88FyTfHf+ptE0dmxU6ORdlUqj/0byzOvBaXp3evaNseHVTDBiwMYSGtDhF5nEY1PE5ZLSgK5iwVzIrzy3whtaqlTKJVk4lSiVMolTYKlEqZRKWDLSqlpDmmCMiNFAKIy5+cldcOBh+IObDS1wIcIkRByiAI5qLBLbpSplew9G/Qfr6/rniaVA4gDk6qbtEcoDj2N4qJS2q2So26Pf7i9Cey7MA8fivh1Ti3PDT7GgnvLuK9FKjEk550WZKTk7ZdSpUZMSTVgLiePbMBZMSgkqSsL+/5JA3y+JSe8dnkoQNojWPPnznma6LD+O1fL6zI8Y+KyB+gN7c44ZdikGfh57l8nS3SbNnpPrVDDGCTxJ0aBqSSAO1ZxfsXH/SLvL7TW9TTP4NJxuPz1Mi7mBcDvOoXvHDc6PM5bUaHpfpOptVZ9eobnSbNaDDWNnMCdOZ4r5JUhOVoLhUU3ybndgU/aHH1NWsA0uptptaajXB7Cx5nqtwiZOQJXcMZIm4Ed/ZzXIPRe7/8AY4QJNJ17kgB9OYGXiNF1xoxHUxq42PY1U9Q/cWcXRnpkAAC/ZlzMrIpCarHYaEpQgGhJCAaFg2za6dJjqlV4YxokucYA88FyXfD0hVK80tlLqVLIv92pU+rG8szrFwvcIOXR5lJI6XvH0syhs1Sr6xjXBr8ElpmoAYaB+Y4oELg7tse+oa1Y+te6STUJOKQRccpBGggWiyxPrPLWsc4lrcWEEyG4yC+JykgFSrmLHtK857ip4eeKJUoXY5jlOVKJSwVKJUolLA5TlShLA5TLpuVKEBm2XZ31HtpsEveQ1o4kmAu8dAdFt2XZ2UW/lEud+t5u53echwgLw3or6Cz2yoOLKU+D3/No/wAl0cOVPPO3tLGKNKyXOPBTRp24AmYhZLWlUCq51AHgCoLjkArcsbQM58PugMTy7TIZzae8LH6wjMAE6TJ534ZeKzVOQ89hWBh1w3OpHHtPZl4qQZKcmYjuIN7TPNZKYA156XMR3rETpE/AL4unuk6WzUH16hMAQAM3u/KwTxPgJOidg0fpI3n9npez0nfjVRcg3p08i7k52Q7zoFyRghZtv22pXqvrVTL3mTwHAAaACAOxYlexw2oqzluY5RKUoXU8HrvRZ/rT/Zf/AM6a7FTy88AhCo6j5FnF8S0IQuB1BCEIASKEIDnvpo/0+z/3j/43LlTEIV3D8UV8vyMiEIXc4ghCEAIQhACEIQAhCEAIQhAd23L/ANBs39pvyW2dn54IQs6XyZcXSMjUHz4JoXk9ANVhfmewfVCEBiHu+H0Sq5O/7fqhClEGM/U/NeG9Lv8A0dn/ALjv+BQhe8fyR5n8Wc2ZkmhCvoqggJoQg//Z"/>
          <p:cNvSpPr>
            <a:spLocks noChangeAspect="1" noChangeArrowheads="1"/>
          </p:cNvSpPr>
          <p:nvPr/>
        </p:nvSpPr>
        <p:spPr bwMode="auto">
          <a:xfrm>
            <a:off x="1285875" y="697706"/>
            <a:ext cx="2286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th-TH" sz="2100" dirty="0">
              <a:solidFill>
                <a:prstClr val="black"/>
              </a:solidFill>
            </a:endParaRPr>
          </a:p>
        </p:txBody>
      </p:sp>
      <p:pic>
        <p:nvPicPr>
          <p:cNvPr id="16" name="Picture 34" descr="http://www.muang.chainat.police.go.th/images/images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89804" l="9645" r="8984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32873"/>
          <a:stretch/>
        </p:blipFill>
        <p:spPr bwMode="auto">
          <a:xfrm>
            <a:off x="7452320" y="4701652"/>
            <a:ext cx="1949258" cy="1831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16" descr="data:image/jpeg;base64,/9j/4AAQSkZJRgABAQAAAQABAAD/2wCEAAkGBxITEhUSEhIWFhUXGBcYGBcXFhUVFxUWFxUYFxUWGBUYHSggGBolHRUVITEhJSorLi4uFx8zODMtNygtLisBCgoKDg0OGhAQGy0lICAtLS0tLS0tLS0tLy0tLS0tLS0tLS0tLS0tLS0tLS0tLS0tLS0tLS0tLS0tLS0tLS01Lf/AABEIALEBHAMBIgACEQEDEQH/xAAcAAADAAMBAQEAAAAAAAAAAAAAAQIDBQcGBAj/xAA/EAABAwIDBAYIBQMDBQEAAAABAAIRAyESMUEEBlFhBSJxgZHwBxMUMqGxwdEjQlLh8WJzgjSisjNys8LSJP/EABoBAQADAQEBAAAAAAAAAAAAAAABBAUDAgb/xAAoEQACAgEEAQMEAwEAAAAAAAAAAQIRAwQSITFBEyIyUWFxsQWR0SP/2gAMAwEAAhEDEQA/APo3J6UZsu0Gq+XTSe0NYJc55ewhom1w03mF2HZ9oFRjXtmHNDhILTBAIkG4zFiuAUS64GRAxGAYAcLkwS28ZL324O9XubJUaY92m6S4zmZmwb32loA4bP8AI6dy/wCkfHf4M3SZlH2M6IWAXAude2AfkPBGDXvsdftkqTWMaQ0oQhANI3QkUBrOmehNmrtJrUmusOsBD4BmA8QQO9eC9IGwOdVaRRwua2Ja4OD2NHUDR7xcAHTa0a5rplZmJpbJEgiQYIkRIPFIgTMXGR/fvPirGDUSxST7o45cMZqjhG01qVhTxERcuDc9CI0iM18UrqW9m5bKs1aADKurcmPN8v0Ge4/Fcw2ig+m4se0tc2xBsQt/S6iGWPHf0MrNhlB8kykkhWrONFJSkiUFDlEpIlBQ0JIlBQ5RKUoQUdr3H6e9q2cFx/Fpw2pzMdV/+Q+IK9CuG7o9OHZNobUJ/Dd1ag/oJzji038Rqu4NcCAQZBuCMiDkV81rtP6WTjp9f4bGmy+pDntFISQqZZJqVWiASBiOEXiTBMDnDSe5FVxAkNJysIGovc6fRMtBi2WXIxFu4nxQSgJi6klWkVIERqvHekTd311P2imPxaY6wAu+mLkcy25HKRwXsHTBgib3iYOltVNMGBiIm0kAgExcwT9SumLLLFNTj4OeSCnFxZ+fJRK9Tv8A7u+zVfW0x+DVJiMmPzLOQNyO8aLysr6jFljkgpx8mLPG4ScWOUJShdLPFG/3T2L1u1+oqEtDmuY8MLWSARLNAes0AgAzw1HUOit1Nk2d4qUqRDxPWL3uN87EwtWNwdmBL/WVjUL2v9ZjAcCDLowBoGK8nPULfbXtdPZaQLy7C3C0T6yo49/Wc4wDn4r53Van1X7G+eGjWwYdi9yX5NihfLsO1tq021GzDhImx7xoeWi+iVQLZSJUykEBcqCPMlEpEoBEJOHJMlYHVTlhPeW/dSQB4+ELU7wbvUdrZFRsPA6tQRiby5t5H53W0x6x9VDqp4LpCUou4vk8yipKmcY6e6CrbK/DUEtPuvHuu+x5G/zWrldv2ug2o0sqsDmOzaSCO3kuc70bnvoTUoTUpZlub6Y5/qbzz48Vt6bXKftnw/2ZmbTOPMejy0olTKJV+yqVKJUyiUsFSiVMolLJKlEqZRKWCpXU/Rh096ykdleevSEs/qpTEf4kgdhauVSvr6J6Rfs9Zlan7zDMaOGTmnkQSO9V9VhWbG4+fB1w5PTnZ+g0pXy9HbcyvSZWpmWPaHD6g8CDIPML6F8y1TpmynfJUolYdqY4tIY/A45Owh0c8JsVkJUEjJU4kiUSpBcqSkUpQHybf0a2vQdQrdYOEExEHMOA0IMHuXEOmOjn7NWfRqe8056OafdcORH20Xe2OkA6FeW3+3d9qo+spt/GpglsfnZm5nbqOfar+h1PpT2vplTVYd8bXaOQyiVMolb9mWfoqVrOm+iRtApj1j6Zp1BUBZAJIBaQTmAQ5w6pBvmtiSlK+RTado3mr4Zj2PZ202NptmGiBiJcY5k3KzyolOUZJUoUyiVAIe92jZHaPlIWJ1V/6D/tHxxH5LPKlxUpkGAF5zEd/wBjClodOUdmqzlEqbFGBzHcfn9/osRpTqPCfsvpeolTZFGMUeZ/2hW2lzTnXtWQJYo8RvNuQyriq7NDKkyWZMfP/B3wOvFc32ig+m4sqNLXNMFrhBB7F3x7RM65LTbx7u0tqbFQQ4WbUHvN/wDpvIrQ02ucPbPlFTNpVLmPZxiUStj0/wBBVtkfhqjqn3Xj3X9nA8jf5rVyteM1JWnwZ7i06ZcolRKJXqyKLlEqJRKWDI8AZGcuPDK6UqtmLcQxZWzmMwTMXykd6xg/XL4KLJo9/wCi3p/A87I89V5LqfJ8S5n+QE9oPFdPlfnYbXUlhDoLIwERLYdiEd5ldz3Z6X9q2anWiC4Q4aB7TDo5SJHasb+QwbZeovPf5NHSZLWx+DayglTKJWaXBkoUlEqQMFYWbPFV1TG6HNa3BbCC0uOIaycUHsCzSiUsFSlKjEqlQDlnpJ3c9TU9qpD8OoeuBkyodex3zniF4iV+g9t2RlWm6lUEseC1w5H5HWeS4ZvF0Q/ZK7qLpIF2uj32HJ1uwgjQgrc0Gp3x2S7X6MzVYdr3LpneZSlSSiVhmmUnKxlVKAqUSplKUAy5Sfihzko4qQEolBUBCBvKjsQ9ymFIKeE8Sgq5QCqOtPBN4m30UOy+HhmhhIHHj2g+fBAYdu2RlVvqqjQ9jsw7lryzz+S5jvXuY/Z5qUZqUtRm+n2j8zefjxXVWOkz2j5JOZ1p8i1/PJWMOolifHX0OWXDHIuT8+ynK6VvXuQ2riq7MAypm5mTH9n6HHwPK5XNtoovY4se0tc0wWuEEHsW1h1Ecqtf0ZuTFKD5EXBEqJTDrH7cOemZXWzmUCgnSbZ/dRKybPQc8w2OZc5rGiTF3OIARsmhYl6rcPeF+zV206jiKFWxBsGl3u1BykQTwPJaToXoavtdQsotxEAFziQGtGQk92kmyxdM9F1NmqmjVw4wBIaZEOuLwNPmuOTZkTxtnuG6PvR+g0pXkdxt4RV2ZzK7w2ps4io5zgAaYBw1C6coBBPKdV6ehXD2tewgsIkOBkOBEtIOoIMyvn543CTT8GtGakk0Zykvl2xmNjmRIc1zYktkER72navoleT0VKJUyglQBolYTXaC1pIDnTAnPD70cYlZCpBYKTqYOYB7QClKJQCJSBSlRVphzS0zBBBglpgiDBFweYUAvHeP4tGveqlQ0QABpbU/E5pygKlEqZRKAYGqCUpSlAOVLikUpUgkpypchSQW1KOCUplQCMQuPOkz4Jg89Y7fMo1nlfvskGZaKQZKbe42+Q+yh8/HxKZccviFDn2ynS3h+yAVQnK+gnQ3y46fFaPp7d6jtbTjaWvA6tURIzsf1N5HjZbyoeUyQPPIWXz7VlODHEdW0kg2iSAIzXuEnF2jzKKapnF+muhq2yuw1W2JOF4nC8DgePI37rrXLuu0UGVqbm1Wtew2LTf5ZEcRr3Ll+9W6D9nBq0pfRzP6qYmOt+oc/HitXBq1P2y4ZQy4HHldHmzEG99OYvJnw8VMqJRKuWcKNl0P01X2V+Og+Dq03a8DRzdczzE2IUdKdNV9pc11d2ItaWgwBaSb8Tf4L4ESvGyO7dXJO51Xgz0KxbiAc5rXDC/CYLmEjE3gZjI2sux7l7Qz2ZraT3PbHUxAfhgDC2mTmSMNzELioW+3X6bdQqAOccAMkYsORm9u23FcNVi9SPHZ1wT2S5Oz7NSfHXc0nESCBECZAP3X0vbIgz3Eg+Iuvj2faMbQ5uRvyg3vzX0h/n4rFZpIyBfCKu0e04cDDs5pyHzD21A6CwiesCDMgCIK+uUnOOgnvi2pUIMyBycrBSDxixOBBPVgYYbo3Myeds8leJCSy5MFYpQXoCpRKiUSoBUpyolEoCpTlRKJQFSiVMolAMpJSglAIoBSJSBUgsFIHVIolAIumfD90nusOP7hIjUIaZnw896EGWFgriDAzMQPPYsgKnnr/CAlziBz48B2JRNgVZyWOtxmO/JSBNpAfU5SZkdw0WFzzJBAjITJknORGWXiVV2gNaLZ5wSf5XwdEbTXqMJr0PUvxEYMYfI0cHN1ieGS9L6nlnh9/N3aVE06tJgax7/VuBeWgvIsesIYLOkzFgdSvKCkw9UXOIDGXMa0TAcCDYjEbOxAZns9tvzvJs1Rh2VlQPdiBe6XYGimMeHEPeLiMFjm7NeJ6QdQJcaReGFwwNdhLmgN65OExnGgm3ArV085OCUijlit3BG0EgNaagc0XEOxAFwBy0OUjIEZ5r5ycuOv0VioQyNLgjEYc6ZDoFiQDrwWCVYTOLLDllpHrXMX062vxXzys1QRhNribWiDF7Z2UtijrG5HSYLG0CHYg3GCYjRpaY1kzOR0XsVzv0dvBl2LETHMgXOHskuOWZ5LoWJYmoVTdGlidxKYbcPotXtHQVN9b1/ra7XYg6G16gZIgf8ATnDBAg21K2WJILkm10dGkzBRq1TUqNfTaKYw+rcHyXyOuHNjqkHuIIX0uSBUkqLBZKmOU+CMSg349yEmWUSolEqAXKJUSiUBcolRKJQFSiVMolAOUSplEoBoCSRUgpBKQKCUA5ssb/t80ypc6baoCsfnzojH5+qhx04qS6Bz+aEGUvAMd/3881ixDKb5ZqHMkgnSeFpHzvFlpt7N49n2Nn4kPebspT1nc5/KBHvcrL1GLbpEN0rZsNq2+nSa59RwAbn2kwIGpPDPkuX73b7Vq7nUaQdSpSQZ6tR4Fod+lv8ATmdeC0vSm8u07RWFYvwFjsVNrbNpniBq7iTn8FrqlVznOe8kucSS4mS4kySStDDp9ruRUyZr4QqbY0+dvDzdber0RUdS9pAptpkujrFuIhwxBjX3cGl0Tf3YzidRKytfcAmWgOsSSAXNiQAReYMchMq0/scF9zLtIbAwum7mzhwyAZB+PcAFglZKdNhxYnYIFrFznGbCLAW1MLATopTIaKlZ6LHOwtDZvoLkkWBPd8SvlldD3b6NbW2GnU2fEyrRqPLpwH1zuqXwNI6oEwerzXjJk2Kz1CG50bnoDdgNaHP96Q/IWcCCIBuOY55r2N1p+hNpLmDEzDBwRBEECb8MvErbk8v4WTkk5S5NCEUlwZJRiUEpBcz2WCglYy9R6wCxN7fshBlJ8lY2VcQkTF8+qbEjIhKsJHmx5fFYSwnh+2ilA+yUKZRK8klyiVEolAXKJUSiUBcolRKJQFylKmUSgKlJxUyk4qQXKCfPNY8V/OaYQDefPb/CRfGfnTxQeJUFskHUT3fugKaT8EqjfPFYNu2ynRpuqVHhjG3LnGBy7TyXJt8d/am0zR2fFTo5E5VKo5/obyzOucLpjxub4PE5qK5PTb4ekBlGaOykVKos5+bKZ1A0e4cMgeMQuXV6z6jzUqOLnOMlzjJJWJjIVytLFijBFOc3IqUzayhErrZzozUngEEgniJiR26apOcTcjM5xEkASIFtR4rFKZdKWKMlR4Jyiwm5MmILr8TeFErJX2Z7AC9pbimJibG8jMd6x06bnGGtLjBMAEmAJJgaAAlLFG03f6HdtNanSEhryZcIkNb77o4CR2m3GO4dHbIKNJlMEnCAJgAuP6nYRnzXiPRSdpFN4ewjZ/eYS2C57iJLTm5sN7Lr3b6YJDryLi5jKLge9rms7U5HKW36FzDBKNlwNLa248+Kb3KQYUk+fqqp2KxKgscKpPegHCj1V9M/lknl2pgoCHmTHDh2fDNRjA5+eSdaoRYZxwmEU22uZ7vlyUg+iUSvg2DpajWfVZSqB7qTsNQD8rr255EdoPBfbKhqiSpRKmUnPA+2qgFyiVDSdf4TlAVKJUyiUBRKUpSlKAqVL3IUuvbxUgphtKc6qSU0AC9z4fdafebeihsTJqGXkdSk33nc/wClv9R+JsvOb4+kJlDFR2XDUrXDn506Z1/73cshrwXKdorvqvdUqvc97jJc4ySfOisYsDly+jjPKlwjZ7xbxV9tfiquhoPUpt9xnYNXR+Y37BZa1ohSE5V+KUVSKrbfZUolTKJXqyKLGU8Pry7vMpBSXKnuM8NYyF75KLASniy5KJRKWDPtW1VKjsdR7nu4ucXHjEnS58V0/wBF+74ZSO1VG9aqIYDpS4/5G/YBxXhN0egjte0MpkEUx16huPwwYIB4kjD48F3RoAAAsAIAFgAMgqmpyUtqO+GFvcyadIMDWsaGtaAAAIAAEAAaAK0u9JxVItDKSWLzwUPdCAsqgV8/rJ+v8LLiQgolGSRCT0JBvz8V4PeX0jez13UaNJtUMs5xcW9ce80QLgWE8Z4LYb+7zeyUcDD+PUBDOLGmzqn0HPsK42GqzhxbuWcMs64R2fdndqpsu116zdoD6FbGcFy7EX4gScur1xOsr1VSqB9lxj0edJVqW106HrCKbi8GmX4WhxGeHV0jLtXY6dLU3K55otS5PeNprgAXO/pHLPx+3xWVjAMv38VIqXI8+cla4nQaJSlEoByhKUSgGhKUSgAqWlInzyWn3i3kobGwGocVR3uUm3e86QNGzqfibKUm+EQ3Rtdr2llJhqVHhrGiS52Q88FyTfHf+ptE0dmxU6ORdlUqj/0byzOvBaXp3evaNseHVTDBiwMYSGtDhF5nEY1PE5ZLSgK5iwVzIrzy3whtaqlTKJVk4lSiVMolTYKlEqZRKWDLSqlpDmmCMiNFAKIy5+cldcOBh+IObDS1wIcIkRByiAI5qLBLbpSplew9G/Qfr6/rniaVA4gDk6qbtEcoDj2N4qJS2q2So26Pf7i9Cey7MA8fivh1Ti3PDT7GgnvLuK9FKjEk550WZKTk7ZdSpUZMSTVgLiePbMBZMSgkqSsL+/5JA3y+JSe8dnkoQNojWPPnznma6LD+O1fL6zI8Y+KyB+gN7c44ZdikGfh57l8nS3SbNnpPrVDDGCTxJ0aBqSSAO1ZxfsXH/SLvL7TW9TTP4NJxuPz1Mi7mBcDvOoXvHDc6PM5bUaHpfpOptVZ9eobnSbNaDDWNnMCdOZ4r5JUhOVoLhUU3ybndgU/aHH1NWsA0uptptaajXB7Cx5nqtwiZOQJXcMZIm4Ed/ZzXIPRe7/8AY4QJNJ17kgB9OYGXiNF1xoxHUxq42PY1U9Q/cWcXRnpkAAC/ZlzMrIpCarHYaEpQgGhJCAaFg2za6dJjqlV4YxokucYA88FyXfD0hVK80tlLqVLIv92pU+rG8szrFwvcIOXR5lJI6XvH0syhs1Sr6xjXBr8ElpmoAYaB+Y4oELg7tse+oa1Y+te6STUJOKQRccpBGggWiyxPrPLWsc4lrcWEEyG4yC+JykgFSrmLHtK857ip4eeKJUoXY5jlOVKJSwVKJUolLA5TlShLA5TLpuVKEBm2XZ31HtpsEveQ1o4kmAu8dAdFt2XZ2UW/lEud+t5u53echwgLw3or6Cz2yoOLKU+D3/No/wAl0cOVPPO3tLGKNKyXOPBTRp24AmYhZLWlUCq51AHgCoLjkArcsbQM58PugMTy7TIZzae8LH6wjMAE6TJ534ZeKzVOQ89hWBh1w3OpHHtPZl4qQZKcmYjuIN7TPNZKYA156XMR3rETpE/AL4unuk6WzUH16hMAQAM3u/KwTxPgJOidg0fpI3n9npez0nfjVRcg3p08i7k52Q7zoFyRghZtv22pXqvrVTL3mTwHAAaACAOxYlexw2oqzluY5RKUoXU8HrvRZ/rT/Zf/AM6a7FTy88AhCo6j5FnF8S0IQuB1BCEIASKEIDnvpo/0+z/3j/43LlTEIV3D8UV8vyMiEIXc4ghCEAIQhACEIQAhCEAIQhAd23L/ANBs39pvyW2dn54IQs6XyZcXSMjUHz4JoXk9ANVhfmewfVCEBiHu+H0Sq5O/7fqhClEGM/U/NeG9Lv8A0dn/ALjv+BQhe8fyR5n8Wc2ZkmhCvoqggJoQg//Z"/>
          <p:cNvSpPr>
            <a:spLocks noChangeAspect="1" noChangeArrowheads="1"/>
          </p:cNvSpPr>
          <p:nvPr/>
        </p:nvSpPr>
        <p:spPr bwMode="auto">
          <a:xfrm>
            <a:off x="1285875" y="697706"/>
            <a:ext cx="2286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th-TH" sz="2100" dirty="0">
              <a:solidFill>
                <a:prstClr val="black"/>
              </a:solidFill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930091" y="932423"/>
            <a:ext cx="6907775" cy="60016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th-TH" sz="3300" b="1" dirty="0" smtClean="0">
                <a:solidFill>
                  <a:schemeClr val="bg2">
                    <a:lumMod val="50000"/>
                  </a:schemeClr>
                </a:solidFill>
                <a:latin typeface="TH SarabunIT๙" pitchFamily="34" charset="-34"/>
                <a:cs typeface="TH SarabunIT๙" pitchFamily="34" charset="-34"/>
              </a:rPr>
              <a:t>เรื่อง</a:t>
            </a:r>
            <a:r>
              <a:rPr lang="th-TH" sz="3300" b="1" dirty="0">
                <a:solidFill>
                  <a:schemeClr val="bg2">
                    <a:lumMod val="50000"/>
                  </a:schemeClr>
                </a:solidFill>
                <a:latin typeface="TH SarabunIT๙" pitchFamily="34" charset="-34"/>
                <a:cs typeface="TH SarabunIT๙" pitchFamily="34" charset="-34"/>
              </a:rPr>
              <a:t>เพื่อพิจารณา</a:t>
            </a: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970340" y="1527716"/>
            <a:ext cx="6829425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h-TH" sz="2400" b="1" dirty="0">
                <a:solidFill>
                  <a:schemeClr val="bg2">
                    <a:lumMod val="5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การรายงานผลการยกระดับการบริการประชาชนของสถานีตำรวจ(</a:t>
            </a:r>
            <a:r>
              <a:rPr lang="th-TH" sz="2400" b="1" dirty="0" err="1">
                <a:solidFill>
                  <a:schemeClr val="bg2">
                    <a:lumMod val="5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สยศ.ตร</a:t>
            </a:r>
            <a:r>
              <a:rPr lang="th-TH" sz="2400" b="1" dirty="0">
                <a:solidFill>
                  <a:schemeClr val="bg2">
                    <a:lumMod val="5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.(ยศ.))</a:t>
            </a:r>
            <a:endParaRPr lang="en-US" sz="2400" b="1" dirty="0">
              <a:solidFill>
                <a:schemeClr val="bg2">
                  <a:lumMod val="50000"/>
                </a:schemeClr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0676" y="2272244"/>
            <a:ext cx="2832477" cy="3345152"/>
          </a:xfrm>
          <a:prstGeom prst="rect">
            <a:avLst/>
          </a:prstGeom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3813" y="2263926"/>
            <a:ext cx="2971802" cy="3353470"/>
          </a:xfrm>
          <a:prstGeom prst="rect">
            <a:avLst/>
          </a:prstGeom>
        </p:spPr>
      </p:pic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70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03031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ตัวเชื่อมต่อตรง 46"/>
          <p:cNvCxnSpPr/>
          <p:nvPr/>
        </p:nvCxnSpPr>
        <p:spPr>
          <a:xfrm>
            <a:off x="7668344" y="3573016"/>
            <a:ext cx="1475656" cy="192122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638" l="0" r="99273">
                        <a14:foregroundMark x1="17091" y1="11232" x2="17091" y2="34783"/>
                        <a14:foregroundMark x1="19636" y1="15580" x2="36000" y2="17391"/>
                        <a14:foregroundMark x1="36000" y1="17391" x2="50182" y2="362"/>
                        <a14:foregroundMark x1="50182" y1="362" x2="62909" y2="16667"/>
                        <a14:foregroundMark x1="62909" y1="16667" x2="84364" y2="14493"/>
                        <a14:foregroundMark x1="84364" y1="14493" x2="82545" y2="34783"/>
                        <a14:foregroundMark x1="82545" y1="34783" x2="99636" y2="49275"/>
                        <a14:foregroundMark x1="98545" y1="48551" x2="83273" y2="63043"/>
                        <a14:foregroundMark x1="83273" y1="63043" x2="86182" y2="84058"/>
                        <a14:foregroundMark x1="86182" y1="84058" x2="64000" y2="82609"/>
                        <a14:foregroundMark x1="64000" y1="82609" x2="51636" y2="99638"/>
                        <a14:foregroundMark x1="52000" y1="99275" x2="37455" y2="82971"/>
                        <a14:foregroundMark x1="36364" y1="82246" x2="36364" y2="82246"/>
                        <a14:foregroundMark x1="36000" y1="82246" x2="13455" y2="84058"/>
                        <a14:foregroundMark x1="13455" y1="84058" x2="17091" y2="63406"/>
                        <a14:foregroundMark x1="17091" y1="63406" x2="0" y2="48188"/>
                        <a14:backgroundMark x1="51636" y1="362" x2="53818" y2="2899"/>
                        <a14:backgroundMark x1="48364" y1="362" x2="47273" y2="2174"/>
                        <a14:backgroundMark x1="97455" y1="46377" x2="99636" y2="47826"/>
                        <a14:backgroundMark x1="54545" y1="97464" x2="52727" y2="99638"/>
                        <a14:backgroundMark x1="17091" y1="10870" x2="17455" y2="11232"/>
                      </a14:backgroundRemoval>
                    </a14:imgEffect>
                    <a14:imgEffect>
                      <a14:colorTemperature colorTemp="53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4288" y="318635"/>
            <a:ext cx="1224136" cy="1166149"/>
          </a:xfrm>
          <a:prstGeom prst="rect">
            <a:avLst/>
          </a:prstGeom>
          <a:ln w="12700">
            <a:noFill/>
          </a:ln>
          <a:effectLst>
            <a:glow rad="63500">
              <a:schemeClr val="bg1">
                <a:alpha val="40000"/>
              </a:schemeClr>
            </a:glow>
          </a:effectLst>
        </p:spPr>
      </p:pic>
      <p:sp>
        <p:nvSpPr>
          <p:cNvPr id="5" name="TextBox 4"/>
          <p:cNvSpPr txBox="1"/>
          <p:nvPr/>
        </p:nvSpPr>
        <p:spPr>
          <a:xfrm>
            <a:off x="6660232" y="1394192"/>
            <a:ext cx="23109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200" b="1" dirty="0" smtClean="0">
                <a:solidFill>
                  <a:srgbClr val="0711D7"/>
                </a:solidFill>
                <a:latin typeface="Angsana New" pitchFamily="18" charset="-34"/>
                <a:cs typeface="Angsana New" pitchFamily="18" charset="-34"/>
              </a:rPr>
              <a:t>กองยุทธศาสตร์ </a:t>
            </a:r>
          </a:p>
          <a:p>
            <a:pPr algn="ctr"/>
            <a:r>
              <a:rPr lang="th-TH" sz="2000" b="1" dirty="0" smtClean="0">
                <a:solidFill>
                  <a:srgbClr val="0711D7"/>
                </a:solidFill>
                <a:latin typeface="Angsana New" pitchFamily="18" charset="-34"/>
                <a:cs typeface="Angsana New" pitchFamily="18" charset="-34"/>
              </a:rPr>
              <a:t>สำนักงานยุทธศาสตร์ตำรวจ</a:t>
            </a:r>
            <a:endParaRPr lang="th-TH" sz="2000" b="1" dirty="0">
              <a:solidFill>
                <a:srgbClr val="0711D7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59632" y="2276872"/>
            <a:ext cx="66967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th-TH" sz="4000" b="1" i="1" dirty="0" smtClean="0">
                <a:solidFill>
                  <a:schemeClr val="bg1"/>
                </a:solidFill>
                <a:latin typeface="FreesiaUPC" pitchFamily="34" charset="-34"/>
                <a:cs typeface="+mj-cs"/>
              </a:rPr>
              <a:t>การปฏิบัติตามแนวทางการยกระดับ</a:t>
            </a:r>
          </a:p>
          <a:p>
            <a:pPr lvl="0" algn="ctr"/>
            <a:r>
              <a:rPr lang="th-TH" sz="4000" b="1" i="1" dirty="0" smtClean="0">
                <a:solidFill>
                  <a:schemeClr val="bg1"/>
                </a:solidFill>
                <a:latin typeface="FreesiaUPC" pitchFamily="34" charset="-34"/>
                <a:cs typeface="+mj-cs"/>
              </a:rPr>
              <a:t>การบริการประชาชนของสถานีตำรวจ</a:t>
            </a:r>
            <a:endParaRPr lang="en-US" altLang="ko-KR" sz="4000" b="1" i="1" dirty="0" smtClean="0">
              <a:solidFill>
                <a:schemeClr val="bg1"/>
              </a:solidFill>
              <a:latin typeface="FreesiaUPC" pitchFamily="34" charset="-34"/>
              <a:ea typeface="맑은 고딕" pitchFamily="50" charset="-127"/>
              <a:cs typeface="+mj-cs"/>
            </a:endParaRPr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699" b="89967" l="7429" r="96571">
                        <a14:foregroundMark x1="10429" y1="30769" x2="33429" y2="35117"/>
                        <a14:foregroundMark x1="9571" y1="24749" x2="11286" y2="35786"/>
                        <a14:foregroundMark x1="14000" y1="60201" x2="15571" y2="71237"/>
                        <a14:foregroundMark x1="15000" y1="67559" x2="33000" y2="63880"/>
                        <a14:foregroundMark x1="75714" y1="49164" x2="76143" y2="43144"/>
                        <a14:foregroundMark x1="56286" y1="37793" x2="70714" y2="39465"/>
                        <a14:foregroundMark x1="62571" y1="72575" x2="82857" y2="685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6558" t="8645" r="2223" b="7310"/>
          <a:stretch/>
        </p:blipFill>
        <p:spPr>
          <a:xfrm rot="21345230">
            <a:off x="134204" y="88955"/>
            <a:ext cx="5162326" cy="2016224"/>
          </a:xfrm>
          <a:prstGeom prst="rect">
            <a:avLst/>
          </a:prstGeom>
        </p:spPr>
      </p:pic>
      <p:cxnSp>
        <p:nvCxnSpPr>
          <p:cNvPr id="34" name="ตัวเชื่อมต่อตรง 33"/>
          <p:cNvCxnSpPr/>
          <p:nvPr/>
        </p:nvCxnSpPr>
        <p:spPr>
          <a:xfrm>
            <a:off x="0" y="0"/>
            <a:ext cx="1475656" cy="357301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ตัวเชื่อมต่อตรง 35"/>
          <p:cNvCxnSpPr/>
          <p:nvPr/>
        </p:nvCxnSpPr>
        <p:spPr>
          <a:xfrm flipH="1">
            <a:off x="0" y="3573016"/>
            <a:ext cx="1475656" cy="3266388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ตัวเชื่อมต่อตรง 37"/>
          <p:cNvCxnSpPr/>
          <p:nvPr/>
        </p:nvCxnSpPr>
        <p:spPr>
          <a:xfrm>
            <a:off x="1475656" y="3573016"/>
            <a:ext cx="6192688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ตัวเชื่อมต่อตรง 39"/>
          <p:cNvCxnSpPr/>
          <p:nvPr/>
        </p:nvCxnSpPr>
        <p:spPr>
          <a:xfrm flipV="1">
            <a:off x="7668344" y="2060848"/>
            <a:ext cx="1475656" cy="1495512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สี่เหลี่ยมผืนผ้า 10"/>
          <p:cNvSpPr/>
          <p:nvPr/>
        </p:nvSpPr>
        <p:spPr>
          <a:xfrm>
            <a:off x="1835696" y="4005064"/>
            <a:ext cx="2880320" cy="2304256"/>
          </a:xfrm>
          <a:prstGeom prst="rect">
            <a:avLst/>
          </a:prstGeom>
          <a:noFill/>
          <a:ln w="57150" cmpd="thickThin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5072716" y="4005064"/>
            <a:ext cx="2739644" cy="2304256"/>
          </a:xfrm>
          <a:prstGeom prst="rect">
            <a:avLst/>
          </a:prstGeom>
          <a:noFill/>
          <a:ln w="57150" cmpd="thickThin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2" name="รูปภาพ 1"/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6158" t="19661"/>
          <a:stretch/>
        </p:blipFill>
        <p:spPr>
          <a:xfrm>
            <a:off x="1547664" y="3861049"/>
            <a:ext cx="3024336" cy="2242940"/>
          </a:xfrm>
          <a:prstGeom prst="rect">
            <a:avLst/>
          </a:prstGeom>
          <a:ln w="38100" cmpd="thinThick">
            <a:solidFill>
              <a:schemeClr val="bg1"/>
            </a:solidFill>
          </a:ln>
        </p:spPr>
      </p:pic>
      <p:pic>
        <p:nvPicPr>
          <p:cNvPr id="7" name="รูปภาพ 6"/>
          <p:cNvPicPr>
            <a:picLocks noChangeAspect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139" t="6959" r="3531"/>
          <a:stretch/>
        </p:blipFill>
        <p:spPr>
          <a:xfrm>
            <a:off x="4860032" y="3861049"/>
            <a:ext cx="2808312" cy="2242940"/>
          </a:xfrm>
          <a:prstGeom prst="rect">
            <a:avLst/>
          </a:prstGeom>
          <a:ln w="38100" cmpd="thinThick">
            <a:solidFill>
              <a:schemeClr val="bg1"/>
            </a:solidFill>
          </a:ln>
        </p:spPr>
      </p:pic>
      <p:sp>
        <p:nvSpPr>
          <p:cNvPr id="8" name="ตัวแทนหมายเลขภาพนิ่ง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71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6890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สี่เหลี่ยมผืนผ้า 17"/>
          <p:cNvSpPr/>
          <p:nvPr/>
        </p:nvSpPr>
        <p:spPr>
          <a:xfrm>
            <a:off x="1" y="188640"/>
            <a:ext cx="9144000" cy="504056"/>
          </a:xfrm>
          <a:prstGeom prst="rect">
            <a:avLst/>
          </a:prstGeom>
          <a:gradFill flip="none" rotWithShape="1">
            <a:gsLst>
              <a:gs pos="0">
                <a:srgbClr val="0711D7">
                  <a:tint val="66000"/>
                  <a:satMod val="160000"/>
                  <a:lumMod val="49000"/>
                </a:srgbClr>
              </a:gs>
              <a:gs pos="72000">
                <a:srgbClr val="0711D7">
                  <a:tint val="44500"/>
                  <a:satMod val="160000"/>
                  <a:lumMod val="80000"/>
                </a:srgbClr>
              </a:gs>
              <a:gs pos="100000">
                <a:srgbClr val="0711D7">
                  <a:tint val="23500"/>
                  <a:satMod val="160000"/>
                  <a:lumMod val="36000"/>
                  <a:lumOff val="64000"/>
                  <a:alpha val="21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TextBox 3"/>
          <p:cNvSpPr txBox="1"/>
          <p:nvPr/>
        </p:nvSpPr>
        <p:spPr>
          <a:xfrm>
            <a:off x="1115616" y="220578"/>
            <a:ext cx="34135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กองยุทธศาสตร์ สำนักงานยุทธศาสตร์ตำรวจ</a:t>
            </a:r>
            <a:endParaRPr lang="th-TH" sz="2000" dirty="0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638" l="0" r="99273">
                        <a14:foregroundMark x1="17091" y1="11232" x2="17091" y2="34783"/>
                        <a14:foregroundMark x1="19636" y1="15580" x2="36000" y2="17391"/>
                        <a14:foregroundMark x1="36000" y1="17391" x2="50182" y2="362"/>
                        <a14:foregroundMark x1="50182" y1="362" x2="62909" y2="16667"/>
                        <a14:foregroundMark x1="62909" y1="16667" x2="84364" y2="14493"/>
                        <a14:foregroundMark x1="84364" y1="14493" x2="82545" y2="34783"/>
                        <a14:foregroundMark x1="82545" y1="34783" x2="99636" y2="49275"/>
                        <a14:foregroundMark x1="98545" y1="48551" x2="83273" y2="63043"/>
                        <a14:foregroundMark x1="83273" y1="63043" x2="86182" y2="84058"/>
                        <a14:foregroundMark x1="86182" y1="84058" x2="64000" y2="82609"/>
                        <a14:foregroundMark x1="64000" y1="82609" x2="51636" y2="99638"/>
                        <a14:foregroundMark x1="52000" y1="99275" x2="37455" y2="82971"/>
                        <a14:foregroundMark x1="36364" y1="82246" x2="36364" y2="82246"/>
                        <a14:foregroundMark x1="36000" y1="82246" x2="13455" y2="84058"/>
                        <a14:foregroundMark x1="13455" y1="84058" x2="17091" y2="63406"/>
                        <a14:foregroundMark x1="17091" y1="63406" x2="0" y2="48188"/>
                        <a14:backgroundMark x1="51636" y1="362" x2="53818" y2="2899"/>
                        <a14:backgroundMark x1="48364" y1="362" x2="47273" y2="2174"/>
                        <a14:backgroundMark x1="97455" y1="46377" x2="99636" y2="47826"/>
                        <a14:backgroundMark x1="54545" y1="97464" x2="52727" y2="99638"/>
                        <a14:backgroundMark x1="17091" y1="10870" x2="17455" y2="11232"/>
                      </a14:backgroundRemoval>
                    </a14:imgEffect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0"/>
            <a:ext cx="936104" cy="891761"/>
          </a:xfrm>
          <a:prstGeom prst="rect">
            <a:avLst/>
          </a:prstGeom>
          <a:ln w="12700">
            <a:noFill/>
          </a:ln>
          <a:effectLst>
            <a:glow rad="63500">
              <a:schemeClr val="bg1">
                <a:alpha val="40000"/>
              </a:schemeClr>
            </a:glow>
          </a:effectLst>
        </p:spPr>
      </p:pic>
      <p:sp>
        <p:nvSpPr>
          <p:cNvPr id="2" name="สี่เหลี่ยมผืนผ้า 1"/>
          <p:cNvSpPr/>
          <p:nvPr/>
        </p:nvSpPr>
        <p:spPr>
          <a:xfrm>
            <a:off x="323528" y="980728"/>
            <a:ext cx="8568952" cy="547260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" name="TextBox 2"/>
          <p:cNvSpPr txBox="1"/>
          <p:nvPr/>
        </p:nvSpPr>
        <p:spPr>
          <a:xfrm>
            <a:off x="323528" y="980728"/>
            <a:ext cx="8568952" cy="156966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defTabSz="913562"/>
            <a:r>
              <a:rPr lang="th-TH" sz="2400" b="1" dirty="0">
                <a:solidFill>
                  <a:srgbClr val="C00000"/>
                </a:solidFill>
                <a:latin typeface="TH SarabunIT๙" pitchFamily="34" charset="-34"/>
                <a:cs typeface="TH SarabunIT๙" pitchFamily="34" charset="-34"/>
              </a:rPr>
              <a:t>ผลการตรวจติดตามการปฏิบัติงานตามแนวทางการยกระดับการบริการประชาชนของสถานีตำรวจ</a:t>
            </a:r>
          </a:p>
          <a:p>
            <a:pPr algn="ctr" defTabSz="913562"/>
            <a:r>
              <a:rPr lang="th-TH" sz="2400" b="1" dirty="0">
                <a:solidFill>
                  <a:srgbClr val="C00000"/>
                </a:solidFill>
                <a:latin typeface="TH SarabunIT๙" pitchFamily="34" charset="-34"/>
                <a:cs typeface="TH SarabunIT๙" pitchFamily="34" charset="-34"/>
              </a:rPr>
              <a:t>ของคณะทำงานขับเคลื่อนการยกระดับการบริการประชาชนของสถานีตำรวจ</a:t>
            </a:r>
          </a:p>
          <a:p>
            <a:pPr algn="ctr" defTabSz="913562"/>
            <a:r>
              <a:rPr lang="th-TH" sz="2400" b="1" dirty="0">
                <a:solidFill>
                  <a:srgbClr val="060EB2"/>
                </a:solidFill>
                <a:latin typeface="TH SarabunIT๙" pitchFamily="34" charset="-34"/>
                <a:cs typeface="TH SarabunIT๙" pitchFamily="34" charset="-34"/>
              </a:rPr>
              <a:t>ระหว่างวันที่ 1 – </a:t>
            </a:r>
            <a:r>
              <a:rPr lang="th-TH" sz="2400" b="1" dirty="0" smtClean="0">
                <a:solidFill>
                  <a:srgbClr val="060EB2"/>
                </a:solidFill>
                <a:latin typeface="TH SarabunIT๙" pitchFamily="34" charset="-34"/>
                <a:cs typeface="TH SarabunIT๙" pitchFamily="34" charset="-34"/>
              </a:rPr>
              <a:t>15 มีนาคม 2561</a:t>
            </a:r>
            <a:endParaRPr lang="th-TH" sz="2400" b="1" dirty="0">
              <a:solidFill>
                <a:srgbClr val="060EB2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ctr" defTabSz="913562"/>
            <a:r>
              <a:rPr lang="th-TH" sz="2400" b="1" dirty="0">
                <a:solidFill>
                  <a:srgbClr val="060EB2"/>
                </a:solidFill>
                <a:latin typeface="TH SarabunIT๙" pitchFamily="34" charset="-34"/>
                <a:cs typeface="TH SarabunIT๙" pitchFamily="34" charset="-34"/>
              </a:rPr>
              <a:t>จำนวน </a:t>
            </a:r>
            <a:r>
              <a:rPr lang="th-TH" sz="2400" b="1" dirty="0" smtClean="0">
                <a:solidFill>
                  <a:srgbClr val="060EB2"/>
                </a:solidFill>
                <a:latin typeface="TH SarabunIT๙" pitchFamily="34" charset="-34"/>
                <a:cs typeface="TH SarabunIT๙" pitchFamily="34" charset="-34"/>
              </a:rPr>
              <a:t>197 สถานี</a:t>
            </a:r>
            <a:endParaRPr lang="th-TH" sz="2400" b="1" dirty="0">
              <a:solidFill>
                <a:srgbClr val="FF00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graphicFrame>
        <p:nvGraphicFramePr>
          <p:cNvPr id="6" name="ตาราง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5489670"/>
              </p:ext>
            </p:extLst>
          </p:nvPr>
        </p:nvGraphicFramePr>
        <p:xfrm>
          <a:off x="1691680" y="2768312"/>
          <a:ext cx="2808311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6349"/>
                <a:gridCol w="155196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err="1" smtClean="0">
                          <a:latin typeface="TH SarabunIT๙" pitchFamily="34" charset="-34"/>
                          <a:cs typeface="TH SarabunIT๙" pitchFamily="34" charset="-34"/>
                        </a:rPr>
                        <a:t>บช</a:t>
                      </a:r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./ภ.</a:t>
                      </a:r>
                      <a:endParaRPr lang="th-TH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จำนวนสถานี</a:t>
                      </a:r>
                      <a:endParaRPr lang="th-TH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err="1" smtClean="0">
                          <a:latin typeface="TH SarabunIT๙" pitchFamily="34" charset="-34"/>
                          <a:cs typeface="TH SarabunIT๙" pitchFamily="34" charset="-34"/>
                        </a:rPr>
                        <a:t>บช.น</a:t>
                      </a:r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.</a:t>
                      </a:r>
                      <a:endParaRPr lang="th-TH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8 สน.</a:t>
                      </a:r>
                      <a:endParaRPr lang="th-TH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ภ.1</a:t>
                      </a:r>
                      <a:endParaRPr lang="th-TH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68 </a:t>
                      </a:r>
                      <a:r>
                        <a:rPr lang="th-TH" sz="2400" dirty="0" err="1" smtClean="0">
                          <a:latin typeface="TH SarabunIT๙" pitchFamily="34" charset="-34"/>
                          <a:cs typeface="TH SarabunIT๙" pitchFamily="34" charset="-34"/>
                        </a:rPr>
                        <a:t>สภ</a:t>
                      </a:r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.</a:t>
                      </a:r>
                      <a:endParaRPr lang="th-TH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ภ.2</a:t>
                      </a:r>
                      <a:endParaRPr lang="th-TH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20 </a:t>
                      </a:r>
                      <a:r>
                        <a:rPr lang="th-TH" sz="2400" dirty="0" err="1" smtClean="0">
                          <a:latin typeface="TH SarabunIT๙" pitchFamily="34" charset="-34"/>
                          <a:cs typeface="TH SarabunIT๙" pitchFamily="34" charset="-34"/>
                        </a:rPr>
                        <a:t>สภ</a:t>
                      </a:r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.</a:t>
                      </a:r>
                      <a:endParaRPr lang="th-TH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ภ.3</a:t>
                      </a:r>
                      <a:endParaRPr lang="th-TH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8 </a:t>
                      </a:r>
                      <a:r>
                        <a:rPr lang="th-TH" sz="2400" dirty="0" err="1" smtClean="0">
                          <a:latin typeface="TH SarabunIT๙" pitchFamily="34" charset="-34"/>
                          <a:cs typeface="TH SarabunIT๙" pitchFamily="34" charset="-34"/>
                        </a:rPr>
                        <a:t>สภ</a:t>
                      </a:r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.</a:t>
                      </a:r>
                      <a:endParaRPr lang="th-TH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ภ.4</a:t>
                      </a:r>
                      <a:endParaRPr lang="th-TH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14 </a:t>
                      </a:r>
                      <a:r>
                        <a:rPr lang="th-TH" sz="2400" dirty="0" err="1" smtClean="0">
                          <a:latin typeface="TH SarabunIT๙" pitchFamily="34" charset="-34"/>
                          <a:cs typeface="TH SarabunIT๙" pitchFamily="34" charset="-34"/>
                        </a:rPr>
                        <a:t>สภ</a:t>
                      </a:r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.</a:t>
                      </a:r>
                      <a:endParaRPr lang="th-TH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ตาราง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3695607"/>
              </p:ext>
            </p:extLst>
          </p:nvPr>
        </p:nvGraphicFramePr>
        <p:xfrm>
          <a:off x="4644008" y="2780928"/>
          <a:ext cx="2808311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6349"/>
                <a:gridCol w="155196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err="1" smtClean="0">
                          <a:latin typeface="TH SarabunIT๙" pitchFamily="34" charset="-34"/>
                          <a:cs typeface="TH SarabunIT๙" pitchFamily="34" charset="-34"/>
                        </a:rPr>
                        <a:t>บช</a:t>
                      </a:r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./ภ.</a:t>
                      </a:r>
                      <a:endParaRPr lang="th-TH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จำนวนสถานี</a:t>
                      </a:r>
                      <a:endParaRPr lang="th-TH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ภ.5</a:t>
                      </a:r>
                      <a:endParaRPr lang="th-TH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5 </a:t>
                      </a:r>
                      <a:r>
                        <a:rPr lang="th-TH" sz="2400" dirty="0" err="1" smtClean="0">
                          <a:latin typeface="TH SarabunIT๙" pitchFamily="34" charset="-34"/>
                          <a:cs typeface="TH SarabunIT๙" pitchFamily="34" charset="-34"/>
                        </a:rPr>
                        <a:t>สภ</a:t>
                      </a:r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.</a:t>
                      </a:r>
                      <a:endParaRPr lang="th-TH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ภ.6</a:t>
                      </a:r>
                      <a:endParaRPr lang="th-TH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32 </a:t>
                      </a:r>
                      <a:r>
                        <a:rPr lang="th-TH" sz="2400" dirty="0" err="1" smtClean="0">
                          <a:latin typeface="TH SarabunIT๙" pitchFamily="34" charset="-34"/>
                          <a:cs typeface="TH SarabunIT๙" pitchFamily="34" charset="-34"/>
                        </a:rPr>
                        <a:t>สภ</a:t>
                      </a:r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.</a:t>
                      </a:r>
                      <a:endParaRPr lang="th-TH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ภ.7</a:t>
                      </a:r>
                      <a:endParaRPr lang="th-TH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7 </a:t>
                      </a:r>
                      <a:r>
                        <a:rPr lang="th-TH" sz="2400" dirty="0" err="1" smtClean="0">
                          <a:latin typeface="TH SarabunIT๙" pitchFamily="34" charset="-34"/>
                          <a:cs typeface="TH SarabunIT๙" pitchFamily="34" charset="-34"/>
                        </a:rPr>
                        <a:t>สภ</a:t>
                      </a:r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.</a:t>
                      </a:r>
                      <a:endParaRPr lang="th-TH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ภ.8</a:t>
                      </a:r>
                      <a:endParaRPr lang="th-TH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24 </a:t>
                      </a:r>
                      <a:r>
                        <a:rPr lang="th-TH" sz="2400" dirty="0" err="1" smtClean="0">
                          <a:latin typeface="TH SarabunIT๙" pitchFamily="34" charset="-34"/>
                          <a:cs typeface="TH SarabunIT๙" pitchFamily="34" charset="-34"/>
                        </a:rPr>
                        <a:t>สภ</a:t>
                      </a:r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.</a:t>
                      </a:r>
                      <a:endParaRPr lang="th-TH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ภ.9</a:t>
                      </a:r>
                      <a:endParaRPr lang="th-TH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11 </a:t>
                      </a:r>
                      <a:r>
                        <a:rPr lang="th-TH" sz="2400" dirty="0" err="1" smtClean="0">
                          <a:latin typeface="TH SarabunIT๙" pitchFamily="34" charset="-34"/>
                          <a:cs typeface="TH SarabunIT๙" pitchFamily="34" charset="-34"/>
                        </a:rPr>
                        <a:t>สภ</a:t>
                      </a:r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.</a:t>
                      </a:r>
                      <a:endParaRPr lang="th-TH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72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02750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สี่เหลี่ยมผืนผ้า 17"/>
          <p:cNvSpPr/>
          <p:nvPr/>
        </p:nvSpPr>
        <p:spPr>
          <a:xfrm>
            <a:off x="1" y="188640"/>
            <a:ext cx="9144000" cy="504056"/>
          </a:xfrm>
          <a:prstGeom prst="rect">
            <a:avLst/>
          </a:prstGeom>
          <a:gradFill flip="none" rotWithShape="1">
            <a:gsLst>
              <a:gs pos="0">
                <a:srgbClr val="0711D7">
                  <a:tint val="66000"/>
                  <a:satMod val="160000"/>
                  <a:lumMod val="49000"/>
                </a:srgbClr>
              </a:gs>
              <a:gs pos="72000">
                <a:srgbClr val="0711D7">
                  <a:tint val="44500"/>
                  <a:satMod val="160000"/>
                  <a:lumMod val="80000"/>
                </a:srgbClr>
              </a:gs>
              <a:gs pos="100000">
                <a:srgbClr val="0711D7">
                  <a:tint val="23500"/>
                  <a:satMod val="160000"/>
                  <a:lumMod val="36000"/>
                  <a:lumOff val="64000"/>
                  <a:alpha val="21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TextBox 3"/>
          <p:cNvSpPr txBox="1"/>
          <p:nvPr/>
        </p:nvSpPr>
        <p:spPr>
          <a:xfrm>
            <a:off x="1115616" y="220578"/>
            <a:ext cx="34135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กองยุทธศาสตร์ สำนักงานยุทธศาสตร์ตำรวจ</a:t>
            </a:r>
            <a:endParaRPr lang="th-TH" sz="2000" dirty="0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638" l="0" r="99273">
                        <a14:foregroundMark x1="17091" y1="11232" x2="17091" y2="34783"/>
                        <a14:foregroundMark x1="19636" y1="15580" x2="36000" y2="17391"/>
                        <a14:foregroundMark x1="36000" y1="17391" x2="50182" y2="362"/>
                        <a14:foregroundMark x1="50182" y1="362" x2="62909" y2="16667"/>
                        <a14:foregroundMark x1="62909" y1="16667" x2="84364" y2="14493"/>
                        <a14:foregroundMark x1="84364" y1="14493" x2="82545" y2="34783"/>
                        <a14:foregroundMark x1="82545" y1="34783" x2="99636" y2="49275"/>
                        <a14:foregroundMark x1="98545" y1="48551" x2="83273" y2="63043"/>
                        <a14:foregroundMark x1="83273" y1="63043" x2="86182" y2="84058"/>
                        <a14:foregroundMark x1="86182" y1="84058" x2="64000" y2="82609"/>
                        <a14:foregroundMark x1="64000" y1="82609" x2="51636" y2="99638"/>
                        <a14:foregroundMark x1="52000" y1="99275" x2="37455" y2="82971"/>
                        <a14:foregroundMark x1="36364" y1="82246" x2="36364" y2="82246"/>
                        <a14:foregroundMark x1="36000" y1="82246" x2="13455" y2="84058"/>
                        <a14:foregroundMark x1="13455" y1="84058" x2="17091" y2="63406"/>
                        <a14:foregroundMark x1="17091" y1="63406" x2="0" y2="48188"/>
                        <a14:backgroundMark x1="51636" y1="362" x2="53818" y2="2899"/>
                        <a14:backgroundMark x1="48364" y1="362" x2="47273" y2="2174"/>
                        <a14:backgroundMark x1="97455" y1="46377" x2="99636" y2="47826"/>
                        <a14:backgroundMark x1="54545" y1="97464" x2="52727" y2="99638"/>
                        <a14:backgroundMark x1="17091" y1="10870" x2="17455" y2="11232"/>
                      </a14:backgroundRemoval>
                    </a14:imgEffect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0"/>
            <a:ext cx="936104" cy="891761"/>
          </a:xfrm>
          <a:prstGeom prst="rect">
            <a:avLst/>
          </a:prstGeom>
          <a:ln w="12700">
            <a:noFill/>
          </a:ln>
          <a:effectLst>
            <a:glow rad="63500">
              <a:schemeClr val="bg1">
                <a:alpha val="40000"/>
              </a:schemeClr>
            </a:glow>
          </a:effectLst>
        </p:spPr>
      </p:pic>
      <p:sp>
        <p:nvSpPr>
          <p:cNvPr id="2" name="สี่เหลี่ยมผืนผ้า 1"/>
          <p:cNvSpPr/>
          <p:nvPr/>
        </p:nvSpPr>
        <p:spPr>
          <a:xfrm>
            <a:off x="323528" y="980728"/>
            <a:ext cx="8568952" cy="561662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" name="TextBox 2"/>
          <p:cNvSpPr txBox="1"/>
          <p:nvPr/>
        </p:nvSpPr>
        <p:spPr>
          <a:xfrm>
            <a:off x="323528" y="980728"/>
            <a:ext cx="8568952" cy="12772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solidFill>
                  <a:srgbClr val="0711D7"/>
                </a:solidFill>
                <a:latin typeface="TH SarabunIT๙" pitchFamily="34" charset="-34"/>
                <a:cs typeface="TH SarabunIT๙" pitchFamily="34" charset="-34"/>
              </a:rPr>
              <a:t>คณะทำงานฯ </a:t>
            </a:r>
            <a:r>
              <a:rPr lang="th-TH" sz="2400" b="1" dirty="0">
                <a:solidFill>
                  <a:srgbClr val="0711D7"/>
                </a:solidFill>
                <a:latin typeface="TH SarabunIT๙" pitchFamily="34" charset="-34"/>
                <a:cs typeface="TH SarabunIT๙" pitchFamily="34" charset="-34"/>
              </a:rPr>
              <a:t>ของ</a:t>
            </a:r>
            <a:r>
              <a:rPr lang="th-TH" sz="2400" b="1" dirty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  </a:t>
            </a:r>
            <a:r>
              <a:rPr lang="th-TH" sz="2400" b="1" dirty="0" err="1" smtClean="0">
                <a:solidFill>
                  <a:srgbClr val="0711D7"/>
                </a:solidFill>
                <a:latin typeface="TH SarabunIT๙" pitchFamily="34" charset="-34"/>
                <a:cs typeface="TH SarabunIT๙" pitchFamily="34" charset="-34"/>
              </a:rPr>
              <a:t>พล.ต.ท</a:t>
            </a:r>
            <a:r>
              <a:rPr lang="th-TH" sz="2400" b="1" dirty="0" smtClean="0">
                <a:solidFill>
                  <a:srgbClr val="0711D7"/>
                </a:solidFill>
                <a:latin typeface="TH SarabunIT๙" pitchFamily="34" charset="-34"/>
                <a:cs typeface="TH SarabunIT๙" pitchFamily="34" charset="-34"/>
              </a:rPr>
              <a:t>.</a:t>
            </a:r>
            <a:r>
              <a:rPr lang="th-TH" sz="2400" b="1" dirty="0" err="1" smtClean="0">
                <a:solidFill>
                  <a:srgbClr val="0711D7"/>
                </a:solidFill>
                <a:latin typeface="TH SarabunIT๙" pitchFamily="34" charset="-34"/>
                <a:cs typeface="TH SarabunIT๙" pitchFamily="34" charset="-34"/>
              </a:rPr>
              <a:t>วิสนุ</a:t>
            </a:r>
            <a:r>
              <a:rPr lang="th-TH" sz="2400" b="1" dirty="0" smtClean="0">
                <a:solidFill>
                  <a:srgbClr val="0711D7"/>
                </a:solidFill>
                <a:latin typeface="TH SarabunIT๙" pitchFamily="34" charset="-34"/>
                <a:cs typeface="TH SarabunIT๙" pitchFamily="34" charset="-34"/>
              </a:rPr>
              <a:t>  ปราสาท</a:t>
            </a:r>
            <a:r>
              <a:rPr lang="th-TH" sz="2400" b="1" dirty="0">
                <a:solidFill>
                  <a:srgbClr val="0711D7"/>
                </a:solidFill>
                <a:latin typeface="TH SarabunIT๙" pitchFamily="34" charset="-34"/>
                <a:cs typeface="TH SarabunIT๙" pitchFamily="34" charset="-34"/>
              </a:rPr>
              <a:t>ทอง</a:t>
            </a:r>
            <a:r>
              <a:rPr lang="th-TH" sz="2400" b="1" dirty="0" smtClean="0">
                <a:solidFill>
                  <a:srgbClr val="0711D7"/>
                </a:solidFill>
                <a:latin typeface="TH SarabunIT๙" pitchFamily="34" charset="-34"/>
                <a:cs typeface="TH SarabunIT๙" pitchFamily="34" charset="-34"/>
              </a:rPr>
              <a:t>โอสถ ผู้ช่วย </a:t>
            </a:r>
            <a:r>
              <a:rPr lang="th-TH" sz="2400" b="1" dirty="0" err="1">
                <a:solidFill>
                  <a:srgbClr val="0711D7"/>
                </a:solidFill>
                <a:latin typeface="TH SarabunIT๙" pitchFamily="34" charset="-34"/>
                <a:cs typeface="TH SarabunIT๙" pitchFamily="34" charset="-34"/>
              </a:rPr>
              <a:t>ผบ.ตร</a:t>
            </a:r>
            <a:r>
              <a:rPr lang="th-TH" sz="2400" b="1" dirty="0">
                <a:solidFill>
                  <a:srgbClr val="0711D7"/>
                </a:solidFill>
                <a:latin typeface="TH SarabunIT๙" pitchFamily="34" charset="-34"/>
                <a:cs typeface="TH SarabunIT๙" pitchFamily="34" charset="-34"/>
              </a:rPr>
              <a:t>.(</a:t>
            </a:r>
            <a:r>
              <a:rPr lang="th-TH" sz="2400" b="1" dirty="0" err="1">
                <a:solidFill>
                  <a:srgbClr val="0711D7"/>
                </a:solidFill>
                <a:latin typeface="TH SarabunIT๙" pitchFamily="34" charset="-34"/>
                <a:cs typeface="TH SarabunIT๙" pitchFamily="34" charset="-34"/>
              </a:rPr>
              <a:t>ปป</a:t>
            </a:r>
            <a:r>
              <a:rPr lang="th-TH" sz="2400" b="1" dirty="0">
                <a:solidFill>
                  <a:srgbClr val="0711D7"/>
                </a:solidFill>
                <a:latin typeface="TH SarabunIT๙" pitchFamily="34" charset="-34"/>
                <a:cs typeface="TH SarabunIT๙" pitchFamily="34" charset="-34"/>
              </a:rPr>
              <a:t> 6)</a:t>
            </a:r>
          </a:p>
          <a:p>
            <a:pPr algn="ctr"/>
            <a:r>
              <a:rPr lang="th-TH" sz="2400" dirty="0" smtClean="0">
                <a:solidFill>
                  <a:srgbClr val="060EB2"/>
                </a:solidFill>
                <a:latin typeface="TH SarabunIT๙" pitchFamily="34" charset="-34"/>
                <a:cs typeface="TH SarabunIT๙" pitchFamily="34" charset="-34"/>
              </a:rPr>
              <a:t>ได้</a:t>
            </a:r>
            <a:r>
              <a:rPr lang="th-TH" sz="2400" dirty="0">
                <a:solidFill>
                  <a:srgbClr val="060EB2"/>
                </a:solidFill>
                <a:latin typeface="TH SarabunIT๙" pitchFamily="34" charset="-34"/>
                <a:cs typeface="TH SarabunIT๙" pitchFamily="34" charset="-34"/>
              </a:rPr>
              <a:t>เดินทางไปตรวจติดตามผลการปฏิบัติงานตามแนวทางการยกระดับการบริการประชาชนของสถานีตำรวจ</a:t>
            </a:r>
          </a:p>
          <a:p>
            <a:pPr algn="ctr">
              <a:spcBef>
                <a:spcPts val="600"/>
              </a:spcBef>
            </a:pPr>
            <a:r>
              <a:rPr lang="th-TH" sz="2400" b="1" dirty="0">
                <a:solidFill>
                  <a:srgbClr val="060EB2"/>
                </a:solidFill>
                <a:latin typeface="TH SarabunIT๙" pitchFamily="34" charset="-34"/>
                <a:cs typeface="TH SarabunIT๙" pitchFamily="34" charset="-34"/>
              </a:rPr>
              <a:t>ในพื้นที่ </a:t>
            </a:r>
            <a:r>
              <a:rPr lang="th-TH" sz="2400" b="1" dirty="0" smtClean="0">
                <a:solidFill>
                  <a:srgbClr val="060EB2"/>
                </a:solidFill>
                <a:latin typeface="TH SarabunIT๙" pitchFamily="34" charset="-34"/>
                <a:cs typeface="TH SarabunIT๙" pitchFamily="34" charset="-34"/>
              </a:rPr>
              <a:t>ภ.3 </a:t>
            </a:r>
            <a:r>
              <a:rPr lang="th-TH" sz="2400" b="1" dirty="0">
                <a:solidFill>
                  <a:srgbClr val="060EB2"/>
                </a:solidFill>
                <a:latin typeface="TH SarabunIT๙" pitchFamily="34" charset="-34"/>
                <a:cs typeface="TH SarabunIT๙" pitchFamily="34" charset="-34"/>
              </a:rPr>
              <a:t>จำนวน </a:t>
            </a:r>
            <a:r>
              <a:rPr lang="th-TH" sz="2400" b="1" dirty="0" smtClean="0">
                <a:solidFill>
                  <a:srgbClr val="060EB2"/>
                </a:solidFill>
                <a:latin typeface="TH SarabunIT๙" pitchFamily="34" charset="-34"/>
                <a:cs typeface="TH SarabunIT๙" pitchFamily="34" charset="-34"/>
              </a:rPr>
              <a:t>4 </a:t>
            </a:r>
            <a:r>
              <a:rPr lang="th-TH" sz="2400" b="1" dirty="0" err="1" smtClean="0">
                <a:solidFill>
                  <a:srgbClr val="060EB2"/>
                </a:solidFill>
                <a:latin typeface="TH SarabunIT๙" pitchFamily="34" charset="-34"/>
                <a:cs typeface="TH SarabunIT๙" pitchFamily="34" charset="-34"/>
              </a:rPr>
              <a:t>สภ</a:t>
            </a:r>
            <a:r>
              <a:rPr lang="th-TH" sz="2400" b="1" dirty="0" smtClean="0">
                <a:solidFill>
                  <a:srgbClr val="060EB2"/>
                </a:solidFill>
                <a:latin typeface="TH SarabunIT๙" pitchFamily="34" charset="-34"/>
                <a:cs typeface="TH SarabunIT๙" pitchFamily="34" charset="-34"/>
              </a:rPr>
              <a:t>.</a:t>
            </a:r>
            <a:endParaRPr lang="th-TH" sz="2400" dirty="0">
              <a:solidFill>
                <a:srgbClr val="060EB2"/>
              </a:solidFill>
            </a:endParaRPr>
          </a:p>
        </p:txBody>
      </p:sp>
      <p:pic>
        <p:nvPicPr>
          <p:cNvPr id="1026" name="รูปภาพ 1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39145" y="2204865"/>
            <a:ext cx="3143752" cy="2077179"/>
          </a:xfrm>
          <a:prstGeom prst="rect">
            <a:avLst/>
          </a:prstGeom>
          <a:noFill/>
          <a:ln w="44450" cmpd="dbl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รูปภาพ 1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93" t="17816" r="1915"/>
          <a:stretch/>
        </p:blipFill>
        <p:spPr bwMode="auto">
          <a:xfrm>
            <a:off x="1139145" y="4430925"/>
            <a:ext cx="3143752" cy="2166427"/>
          </a:xfrm>
          <a:prstGeom prst="rect">
            <a:avLst/>
          </a:prstGeom>
          <a:noFill/>
          <a:ln w="44450" cmpd="dbl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รูปภาพ 1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2040" y="2204864"/>
            <a:ext cx="3190511" cy="2077179"/>
          </a:xfrm>
          <a:prstGeom prst="rect">
            <a:avLst/>
          </a:prstGeom>
          <a:noFill/>
          <a:ln w="44450" cmpd="dbl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รูปภาพ 1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729" t="10056" b="6729"/>
          <a:stretch/>
        </p:blipFill>
        <p:spPr bwMode="auto">
          <a:xfrm>
            <a:off x="4782039" y="4418466"/>
            <a:ext cx="3190511" cy="2178886"/>
          </a:xfrm>
          <a:prstGeom prst="rect">
            <a:avLst/>
          </a:prstGeom>
          <a:noFill/>
          <a:ln w="44450" cmpd="dbl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73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00653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สี่เหลี่ยมผืนผ้า 17"/>
          <p:cNvSpPr/>
          <p:nvPr/>
        </p:nvSpPr>
        <p:spPr>
          <a:xfrm>
            <a:off x="1" y="188640"/>
            <a:ext cx="9144000" cy="504056"/>
          </a:xfrm>
          <a:prstGeom prst="rect">
            <a:avLst/>
          </a:prstGeom>
          <a:gradFill flip="none" rotWithShape="1">
            <a:gsLst>
              <a:gs pos="0">
                <a:srgbClr val="0711D7">
                  <a:tint val="66000"/>
                  <a:satMod val="160000"/>
                  <a:lumMod val="49000"/>
                </a:srgbClr>
              </a:gs>
              <a:gs pos="72000">
                <a:srgbClr val="0711D7">
                  <a:tint val="44500"/>
                  <a:satMod val="160000"/>
                  <a:lumMod val="80000"/>
                </a:srgbClr>
              </a:gs>
              <a:gs pos="100000">
                <a:srgbClr val="0711D7">
                  <a:tint val="23500"/>
                  <a:satMod val="160000"/>
                  <a:lumMod val="36000"/>
                  <a:lumOff val="64000"/>
                  <a:alpha val="21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TextBox 3"/>
          <p:cNvSpPr txBox="1"/>
          <p:nvPr/>
        </p:nvSpPr>
        <p:spPr>
          <a:xfrm>
            <a:off x="1115616" y="220578"/>
            <a:ext cx="34135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กองยุทธศาสตร์ สำนักงานยุทธศาสตร์ตำรวจ</a:t>
            </a:r>
            <a:endParaRPr lang="th-TH" sz="2000" dirty="0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638" l="0" r="99273">
                        <a14:foregroundMark x1="17091" y1="11232" x2="17091" y2="34783"/>
                        <a14:foregroundMark x1="19636" y1="15580" x2="36000" y2="17391"/>
                        <a14:foregroundMark x1="36000" y1="17391" x2="50182" y2="362"/>
                        <a14:foregroundMark x1="50182" y1="362" x2="62909" y2="16667"/>
                        <a14:foregroundMark x1="62909" y1="16667" x2="84364" y2="14493"/>
                        <a14:foregroundMark x1="84364" y1="14493" x2="82545" y2="34783"/>
                        <a14:foregroundMark x1="82545" y1="34783" x2="99636" y2="49275"/>
                        <a14:foregroundMark x1="98545" y1="48551" x2="83273" y2="63043"/>
                        <a14:foregroundMark x1="83273" y1="63043" x2="86182" y2="84058"/>
                        <a14:foregroundMark x1="86182" y1="84058" x2="64000" y2="82609"/>
                        <a14:foregroundMark x1="64000" y1="82609" x2="51636" y2="99638"/>
                        <a14:foregroundMark x1="52000" y1="99275" x2="37455" y2="82971"/>
                        <a14:foregroundMark x1="36364" y1="82246" x2="36364" y2="82246"/>
                        <a14:foregroundMark x1="36000" y1="82246" x2="13455" y2="84058"/>
                        <a14:foregroundMark x1="13455" y1="84058" x2="17091" y2="63406"/>
                        <a14:foregroundMark x1="17091" y1="63406" x2="0" y2="48188"/>
                        <a14:backgroundMark x1="51636" y1="362" x2="53818" y2="2899"/>
                        <a14:backgroundMark x1="48364" y1="362" x2="47273" y2="2174"/>
                        <a14:backgroundMark x1="97455" y1="46377" x2="99636" y2="47826"/>
                        <a14:backgroundMark x1="54545" y1="97464" x2="52727" y2="99638"/>
                        <a14:backgroundMark x1="17091" y1="10870" x2="17455" y2="11232"/>
                      </a14:backgroundRemoval>
                    </a14:imgEffect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0"/>
            <a:ext cx="936104" cy="891761"/>
          </a:xfrm>
          <a:prstGeom prst="rect">
            <a:avLst/>
          </a:prstGeom>
          <a:ln w="12700">
            <a:noFill/>
          </a:ln>
          <a:effectLst>
            <a:glow rad="63500">
              <a:schemeClr val="bg1">
                <a:alpha val="40000"/>
              </a:schemeClr>
            </a:glow>
          </a:effectLst>
        </p:spPr>
      </p:pic>
      <p:sp>
        <p:nvSpPr>
          <p:cNvPr id="3" name="TextBox 2"/>
          <p:cNvSpPr txBox="1"/>
          <p:nvPr/>
        </p:nvSpPr>
        <p:spPr>
          <a:xfrm>
            <a:off x="1" y="2435404"/>
            <a:ext cx="9143999" cy="1292662"/>
          </a:xfrm>
          <a:prstGeom prst="rect">
            <a:avLst/>
          </a:prstGeom>
          <a:gradFill flip="none" rotWithShape="1">
            <a:gsLst>
              <a:gs pos="0">
                <a:srgbClr val="060EB2">
                  <a:lumMod val="39000"/>
                </a:srgbClr>
              </a:gs>
              <a:gs pos="50000">
                <a:srgbClr val="0711D7">
                  <a:lumMod val="90000"/>
                </a:srgbClr>
              </a:gs>
              <a:gs pos="100000">
                <a:srgbClr val="0711D7">
                  <a:lumMod val="34000"/>
                  <a:alpha val="84000"/>
                </a:srgbClr>
              </a:gs>
            </a:gsLst>
            <a:lin ang="0" scaled="1"/>
            <a:tileRect/>
          </a:gradFill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th-TH" sz="1500" b="1" dirty="0" smtClean="0">
              <a:solidFill>
                <a:schemeClr val="bg1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ctr"/>
            <a:r>
              <a:rPr lang="th-TH" sz="2400" b="1" dirty="0" smtClean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สรุปผ</a:t>
            </a:r>
            <a:r>
              <a:rPr lang="th-TH" sz="2400" b="1" dirty="0" smtClean="0">
                <a:solidFill>
                  <a:schemeClr val="bg1"/>
                </a:solidFill>
                <a:ea typeface="Calibri"/>
                <a:cs typeface="TH SarabunIT๙"/>
              </a:rPr>
              <a:t>ล</a:t>
            </a:r>
            <a:r>
              <a:rPr lang="th-TH" sz="2400" b="1" dirty="0">
                <a:solidFill>
                  <a:schemeClr val="bg1"/>
                </a:solidFill>
                <a:ea typeface="Calibri"/>
                <a:cs typeface="TH SarabunIT๙"/>
              </a:rPr>
              <a:t>การดำเนินการตามแนวทางยกระดับการบริการประชาชนของสถานีตำรวจ</a:t>
            </a:r>
            <a:endParaRPr lang="en-US" sz="2400" b="1" dirty="0">
              <a:solidFill>
                <a:schemeClr val="bg1"/>
              </a:solidFill>
              <a:ea typeface="Calibri"/>
              <a:cs typeface="Cordia New"/>
            </a:endParaRPr>
          </a:p>
          <a:p>
            <a:pPr algn="ctr"/>
            <a:r>
              <a:rPr lang="th-TH" sz="2400" b="1" dirty="0">
                <a:solidFill>
                  <a:schemeClr val="bg1"/>
                </a:solidFill>
                <a:ea typeface="Calibri"/>
                <a:cs typeface="TH SarabunIT๙"/>
              </a:rPr>
              <a:t>ในสังกัด </a:t>
            </a:r>
            <a:r>
              <a:rPr lang="th-TH" sz="2400" b="1" dirty="0" err="1">
                <a:solidFill>
                  <a:schemeClr val="bg1"/>
                </a:solidFill>
                <a:ea typeface="Calibri"/>
                <a:cs typeface="TH SarabunIT๙"/>
              </a:rPr>
              <a:t>บช.น</a:t>
            </a:r>
            <a:r>
              <a:rPr lang="th-TH" sz="2400" b="1" dirty="0">
                <a:solidFill>
                  <a:schemeClr val="bg1"/>
                </a:solidFill>
                <a:ea typeface="Calibri"/>
                <a:cs typeface="TH SarabunIT๙"/>
              </a:rPr>
              <a:t>.</a:t>
            </a:r>
            <a:r>
              <a:rPr lang="th-TH" sz="2400" b="1" dirty="0" smtClean="0">
                <a:solidFill>
                  <a:schemeClr val="bg1"/>
                </a:solidFill>
                <a:ea typeface="Calibri"/>
                <a:cs typeface="TH SarabunIT๙"/>
              </a:rPr>
              <a:t>, ภ.</a:t>
            </a:r>
            <a:r>
              <a:rPr lang="th-TH" sz="2400" b="1" dirty="0">
                <a:solidFill>
                  <a:schemeClr val="bg1"/>
                </a:solidFill>
                <a:ea typeface="Calibri"/>
                <a:cs typeface="TH SarabunIT๙"/>
              </a:rPr>
              <a:t>1 </a:t>
            </a:r>
            <a:r>
              <a:rPr lang="th-TH" sz="2400" b="1" dirty="0" smtClean="0">
                <a:solidFill>
                  <a:schemeClr val="bg1"/>
                </a:solidFill>
                <a:ea typeface="Calibri"/>
                <a:cs typeface="TH SarabunIT๙"/>
              </a:rPr>
              <a:t>– 9 และ </a:t>
            </a:r>
            <a:r>
              <a:rPr lang="th-TH" sz="2400" b="1" dirty="0" err="1" smtClean="0">
                <a:solidFill>
                  <a:schemeClr val="bg1"/>
                </a:solidFill>
                <a:ea typeface="Calibri"/>
                <a:cs typeface="TH SarabunIT๙"/>
              </a:rPr>
              <a:t>บช.ก</a:t>
            </a:r>
            <a:r>
              <a:rPr lang="th-TH" sz="2400" b="1" dirty="0" smtClean="0">
                <a:solidFill>
                  <a:schemeClr val="bg1"/>
                </a:solidFill>
                <a:ea typeface="Calibri"/>
                <a:cs typeface="TH SarabunIT๙"/>
              </a:rPr>
              <a:t>.(ทล.)</a:t>
            </a:r>
          </a:p>
          <a:p>
            <a:pPr algn="ctr"/>
            <a:endParaRPr lang="th-TH" sz="1500" dirty="0">
              <a:solidFill>
                <a:srgbClr val="060EB2"/>
              </a:solidFill>
            </a:endParaRPr>
          </a:p>
        </p:txBody>
      </p:sp>
      <p:sp>
        <p:nvSpPr>
          <p:cNvPr id="2" name="ตัวแทนหมายเลขภาพนิ่ง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74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22761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สี่เหลี่ยมผืนผ้า 17"/>
          <p:cNvSpPr/>
          <p:nvPr/>
        </p:nvSpPr>
        <p:spPr>
          <a:xfrm>
            <a:off x="1" y="188640"/>
            <a:ext cx="9144000" cy="504056"/>
          </a:xfrm>
          <a:prstGeom prst="rect">
            <a:avLst/>
          </a:prstGeom>
          <a:gradFill flip="none" rotWithShape="1">
            <a:gsLst>
              <a:gs pos="0">
                <a:srgbClr val="0711D7">
                  <a:tint val="66000"/>
                  <a:satMod val="160000"/>
                  <a:lumMod val="49000"/>
                </a:srgbClr>
              </a:gs>
              <a:gs pos="72000">
                <a:srgbClr val="0711D7">
                  <a:tint val="44500"/>
                  <a:satMod val="160000"/>
                  <a:lumMod val="80000"/>
                </a:srgbClr>
              </a:gs>
              <a:gs pos="100000">
                <a:srgbClr val="0711D7">
                  <a:tint val="23500"/>
                  <a:satMod val="160000"/>
                  <a:lumMod val="36000"/>
                  <a:lumOff val="64000"/>
                  <a:alpha val="21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TextBox 3"/>
          <p:cNvSpPr txBox="1"/>
          <p:nvPr/>
        </p:nvSpPr>
        <p:spPr>
          <a:xfrm>
            <a:off x="1115616" y="220578"/>
            <a:ext cx="34135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กองยุทธศาสตร์ สำนักงานยุทธศาสตร์ตำรวจ</a:t>
            </a:r>
            <a:endParaRPr lang="th-TH" sz="2000" dirty="0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638" l="0" r="99273">
                        <a14:foregroundMark x1="17091" y1="11232" x2="17091" y2="34783"/>
                        <a14:foregroundMark x1="19636" y1="15580" x2="36000" y2="17391"/>
                        <a14:foregroundMark x1="36000" y1="17391" x2="50182" y2="362"/>
                        <a14:foregroundMark x1="50182" y1="362" x2="62909" y2="16667"/>
                        <a14:foregroundMark x1="62909" y1="16667" x2="84364" y2="14493"/>
                        <a14:foregroundMark x1="84364" y1="14493" x2="82545" y2="34783"/>
                        <a14:foregroundMark x1="82545" y1="34783" x2="99636" y2="49275"/>
                        <a14:foregroundMark x1="98545" y1="48551" x2="83273" y2="63043"/>
                        <a14:foregroundMark x1="83273" y1="63043" x2="86182" y2="84058"/>
                        <a14:foregroundMark x1="86182" y1="84058" x2="64000" y2="82609"/>
                        <a14:foregroundMark x1="64000" y1="82609" x2="51636" y2="99638"/>
                        <a14:foregroundMark x1="52000" y1="99275" x2="37455" y2="82971"/>
                        <a14:foregroundMark x1="36364" y1="82246" x2="36364" y2="82246"/>
                        <a14:foregroundMark x1="36000" y1="82246" x2="13455" y2="84058"/>
                        <a14:foregroundMark x1="13455" y1="84058" x2="17091" y2="63406"/>
                        <a14:foregroundMark x1="17091" y1="63406" x2="0" y2="48188"/>
                        <a14:backgroundMark x1="51636" y1="362" x2="53818" y2="2899"/>
                        <a14:backgroundMark x1="48364" y1="362" x2="47273" y2="2174"/>
                        <a14:backgroundMark x1="97455" y1="46377" x2="99636" y2="47826"/>
                        <a14:backgroundMark x1="54545" y1="97464" x2="52727" y2="99638"/>
                        <a14:backgroundMark x1="17091" y1="10870" x2="17455" y2="11232"/>
                      </a14:backgroundRemoval>
                    </a14:imgEffect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0"/>
            <a:ext cx="936104" cy="891761"/>
          </a:xfrm>
          <a:prstGeom prst="rect">
            <a:avLst/>
          </a:prstGeom>
          <a:ln w="12700">
            <a:noFill/>
          </a:ln>
          <a:effectLst>
            <a:glow rad="63500">
              <a:schemeClr val="bg1">
                <a:alpha val="40000"/>
              </a:schemeClr>
            </a:glow>
          </a:effectLst>
        </p:spPr>
      </p:pic>
      <p:sp>
        <p:nvSpPr>
          <p:cNvPr id="2" name="สี่เหลี่ยมผืนผ้า 1"/>
          <p:cNvSpPr/>
          <p:nvPr/>
        </p:nvSpPr>
        <p:spPr>
          <a:xfrm>
            <a:off x="323528" y="980728"/>
            <a:ext cx="8568952" cy="547260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" name="TextBox 2"/>
          <p:cNvSpPr txBox="1"/>
          <p:nvPr/>
        </p:nvSpPr>
        <p:spPr>
          <a:xfrm>
            <a:off x="323528" y="980728"/>
            <a:ext cx="8568952" cy="120032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400" b="1" dirty="0">
                <a:solidFill>
                  <a:schemeClr val="accent2">
                    <a:lumMod val="75000"/>
                  </a:schemeClr>
                </a:solidFill>
                <a:latin typeface="TH SarabunIT๙" pitchFamily="34" charset="-34"/>
                <a:ea typeface="Calibri"/>
                <a:cs typeface="TH SarabunIT๙" pitchFamily="34" charset="-34"/>
              </a:rPr>
              <a:t>การดำเนินการตามแนวทางยกระดับการบริการประชาชนของสถานีตำรวจ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latin typeface="TH SarabunIT๙" pitchFamily="34" charset="-34"/>
              <a:ea typeface="Calibri"/>
              <a:cs typeface="TH SarabunIT๙" pitchFamily="34" charset="-34"/>
            </a:endParaRPr>
          </a:p>
          <a:p>
            <a:pPr algn="ctr"/>
            <a:r>
              <a:rPr lang="th-TH" sz="2400" b="1" dirty="0">
                <a:solidFill>
                  <a:schemeClr val="accent2">
                    <a:lumMod val="75000"/>
                  </a:schemeClr>
                </a:solidFill>
                <a:latin typeface="TH SarabunIT๙" pitchFamily="34" charset="-34"/>
                <a:ea typeface="Calibri"/>
                <a:cs typeface="TH SarabunIT๙" pitchFamily="34" charset="-34"/>
              </a:rPr>
              <a:t>ในสังกัดกองบัญชาการ และภาคต่างๆ</a:t>
            </a:r>
          </a:p>
          <a:p>
            <a:pPr algn="ctr">
              <a:spcAft>
                <a:spcPts val="600"/>
              </a:spcAft>
            </a:pPr>
            <a:r>
              <a:rPr lang="th-TH" sz="2400" b="1" kern="0" dirty="0" smtClean="0">
                <a:solidFill>
                  <a:srgbClr val="0000FF"/>
                </a:solidFill>
                <a:latin typeface="TH SarabunIT๙" pitchFamily="34" charset="-34"/>
                <a:ea typeface="Cordia New" pitchFamily="34" charset="-34"/>
                <a:cs typeface="TH SarabunIT๙" pitchFamily="34" charset="-34"/>
              </a:rPr>
              <a:t>จำนวน</a:t>
            </a:r>
            <a:r>
              <a:rPr lang="th-TH" sz="2400" b="1" kern="0" dirty="0">
                <a:solidFill>
                  <a:srgbClr val="0000FF"/>
                </a:solidFill>
                <a:latin typeface="TH SarabunIT๙" pitchFamily="34" charset="-34"/>
                <a:ea typeface="Cordia New" pitchFamily="34" charset="-34"/>
                <a:cs typeface="TH SarabunIT๙" pitchFamily="34" charset="-34"/>
              </a:rPr>
              <a:t>สถานีตำรวจในสังกัดทั้งหมด </a:t>
            </a:r>
            <a:r>
              <a:rPr lang="th-TH" sz="2400" b="1" kern="0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1,523</a:t>
            </a:r>
            <a:r>
              <a:rPr lang="th-TH" sz="2400" b="1" kern="0" dirty="0" smtClean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  สถานี</a:t>
            </a:r>
            <a:endParaRPr lang="th-TH" sz="2400" b="1" dirty="0">
              <a:solidFill>
                <a:srgbClr val="C00000"/>
              </a:solidFill>
              <a:latin typeface="TH SarabunIT๙" pitchFamily="34" charset="-34"/>
              <a:ea typeface="Calibri"/>
              <a:cs typeface="TH SarabunIT๙" pitchFamily="34" charset="-34"/>
            </a:endParaRPr>
          </a:p>
        </p:txBody>
      </p:sp>
      <p:graphicFrame>
        <p:nvGraphicFramePr>
          <p:cNvPr id="7" name="ตาราง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669024"/>
              </p:ext>
            </p:extLst>
          </p:nvPr>
        </p:nvGraphicFramePr>
        <p:xfrm>
          <a:off x="1239491" y="2636912"/>
          <a:ext cx="3289639" cy="30616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329854"/>
                <a:gridCol w="1959785"/>
              </a:tblGrid>
              <a:tr h="441440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err="1" smtClean="0">
                          <a:latin typeface="TH SarabunIT๙" pitchFamily="34" charset="-34"/>
                          <a:cs typeface="TH SarabunIT๙" pitchFamily="34" charset="-34"/>
                        </a:rPr>
                        <a:t>บช</a:t>
                      </a:r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./ภ.</a:t>
                      </a:r>
                      <a:endParaRPr lang="th-TH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H SarabunIT๙" pitchFamily="34" charset="-34"/>
                          <a:cs typeface="TH SarabunIT๙" pitchFamily="34" charset="-34"/>
                        </a:rPr>
                        <a:t>จำนวนสถานี</a:t>
                      </a:r>
                      <a:endParaRPr lang="th-TH" sz="24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406896">
                <a:tc>
                  <a:txBody>
                    <a:bodyPr/>
                    <a:lstStyle/>
                    <a:p>
                      <a:pPr algn="ctr"/>
                      <a:r>
                        <a:rPr lang="th-TH" sz="2200" b="1" dirty="0" err="1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บช.น</a:t>
                      </a:r>
                      <a:r>
                        <a:rPr lang="th-TH" sz="22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.</a:t>
                      </a:r>
                      <a:endParaRPr lang="th-TH" sz="22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88</a:t>
                      </a:r>
                      <a:endParaRPr lang="th-TH" sz="2000" b="1" spc="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</a:tr>
              <a:tr h="41222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2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ภ.1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2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134</a:t>
                      </a:r>
                      <a:endParaRPr lang="th-TH" sz="22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414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2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ภ.2</a:t>
                      </a:r>
                      <a:endParaRPr lang="th-TH" sz="22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200" b="1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117</a:t>
                      </a:r>
                      <a:endParaRPr lang="th-TH" sz="22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</a:tr>
              <a:tr h="40816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2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ภ.3</a:t>
                      </a:r>
                      <a:endParaRPr lang="th-TH" sz="22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200" b="1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236</a:t>
                      </a:r>
                      <a:endParaRPr lang="th-TH" sz="22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41440">
                <a:tc>
                  <a:txBody>
                    <a:bodyPr/>
                    <a:lstStyle/>
                    <a:p>
                      <a:pPr algn="ctr"/>
                      <a:r>
                        <a:rPr lang="th-TH" sz="22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ภ.4</a:t>
                      </a:r>
                      <a:endParaRPr lang="th-TH" sz="22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252</a:t>
                      </a:r>
                      <a:endParaRPr lang="th-TH" sz="22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</a:tr>
              <a:tr h="441440">
                <a:tc>
                  <a:txBody>
                    <a:bodyPr/>
                    <a:lstStyle/>
                    <a:p>
                      <a:pPr algn="ctr"/>
                      <a:r>
                        <a:rPr lang="th-TH" sz="22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ภ.5</a:t>
                      </a:r>
                      <a:endParaRPr lang="th-TH" sz="22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159</a:t>
                      </a:r>
                      <a:endParaRPr lang="th-TH" sz="22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ตาราง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6742693"/>
              </p:ext>
            </p:extLst>
          </p:nvPr>
        </p:nvGraphicFramePr>
        <p:xfrm>
          <a:off x="4788024" y="2658956"/>
          <a:ext cx="3456384" cy="3002292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382554"/>
                <a:gridCol w="2073830"/>
              </a:tblGrid>
              <a:tr h="451186">
                <a:tc>
                  <a:txBody>
                    <a:bodyPr/>
                    <a:lstStyle/>
                    <a:p>
                      <a:pPr algn="ctr"/>
                      <a:r>
                        <a:rPr lang="th-TH" sz="2200" dirty="0" err="1" smtClean="0">
                          <a:latin typeface="TH SarabunIT๙" pitchFamily="34" charset="-34"/>
                          <a:cs typeface="TH SarabunIT๙" pitchFamily="34" charset="-34"/>
                        </a:rPr>
                        <a:t>บช</a:t>
                      </a:r>
                      <a:r>
                        <a:rPr lang="th-TH" sz="2200" dirty="0" smtClean="0">
                          <a:latin typeface="TH SarabunIT๙" pitchFamily="34" charset="-34"/>
                          <a:cs typeface="TH SarabunIT๙" pitchFamily="34" charset="-34"/>
                        </a:rPr>
                        <a:t>./ภ.</a:t>
                      </a:r>
                      <a:endParaRPr lang="th-TH" sz="22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dirty="0" smtClean="0">
                          <a:latin typeface="TH SarabunIT๙" pitchFamily="34" charset="-34"/>
                          <a:cs typeface="TH SarabunIT๙" pitchFamily="34" charset="-34"/>
                        </a:rPr>
                        <a:t>จำนวนสถานี</a:t>
                      </a:r>
                      <a:endParaRPr lang="th-TH" sz="2200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440932">
                <a:tc>
                  <a:txBody>
                    <a:bodyPr/>
                    <a:lstStyle/>
                    <a:p>
                      <a:pPr algn="ctr"/>
                      <a:r>
                        <a:rPr lang="th-TH" sz="22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ภ.6</a:t>
                      </a:r>
                      <a:endParaRPr lang="th-TH" sz="22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147</a:t>
                      </a:r>
                      <a:endParaRPr lang="th-TH" sz="22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40932">
                <a:tc>
                  <a:txBody>
                    <a:bodyPr/>
                    <a:lstStyle/>
                    <a:p>
                      <a:pPr algn="ctr"/>
                      <a:r>
                        <a:rPr lang="th-TH" sz="22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ภ.7</a:t>
                      </a:r>
                      <a:endParaRPr lang="th-TH" sz="22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104</a:t>
                      </a:r>
                      <a:endParaRPr lang="th-TH" sz="22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</a:tr>
              <a:tr h="440932">
                <a:tc>
                  <a:txBody>
                    <a:bodyPr/>
                    <a:lstStyle/>
                    <a:p>
                      <a:pPr algn="ctr"/>
                      <a:r>
                        <a:rPr lang="th-TH" sz="22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ภ.8</a:t>
                      </a:r>
                      <a:endParaRPr lang="th-TH" sz="22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121</a:t>
                      </a:r>
                      <a:endParaRPr lang="th-TH" sz="22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40932">
                <a:tc>
                  <a:txBody>
                    <a:bodyPr/>
                    <a:lstStyle/>
                    <a:p>
                      <a:pPr algn="ctr"/>
                      <a:r>
                        <a:rPr lang="th-TH" sz="22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ภ.9</a:t>
                      </a:r>
                      <a:endParaRPr lang="th-TH" sz="22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124</a:t>
                      </a:r>
                      <a:endParaRPr lang="th-TH" sz="22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/>
                </a:tc>
              </a:tr>
              <a:tr h="787378">
                <a:tc>
                  <a:txBody>
                    <a:bodyPr/>
                    <a:lstStyle/>
                    <a:p>
                      <a:pPr algn="ctr"/>
                      <a:r>
                        <a:rPr lang="th-TH" sz="2200" b="1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บช.ก</a:t>
                      </a:r>
                      <a:r>
                        <a:rPr lang="th-TH" sz="22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.        (ทล.)</a:t>
                      </a:r>
                      <a:endParaRPr lang="th-TH" sz="22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41 หน่วยบริการ</a:t>
                      </a:r>
                      <a:endParaRPr lang="th-TH" sz="22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75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11834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สี่เหลี่ยมผืนผ้า 17"/>
          <p:cNvSpPr/>
          <p:nvPr/>
        </p:nvSpPr>
        <p:spPr>
          <a:xfrm>
            <a:off x="1" y="188640"/>
            <a:ext cx="9144000" cy="504056"/>
          </a:xfrm>
          <a:prstGeom prst="rect">
            <a:avLst/>
          </a:prstGeom>
          <a:gradFill flip="none" rotWithShape="1">
            <a:gsLst>
              <a:gs pos="0">
                <a:srgbClr val="0711D7">
                  <a:tint val="66000"/>
                  <a:satMod val="160000"/>
                  <a:lumMod val="49000"/>
                </a:srgbClr>
              </a:gs>
              <a:gs pos="72000">
                <a:srgbClr val="0711D7">
                  <a:tint val="44500"/>
                  <a:satMod val="160000"/>
                  <a:lumMod val="80000"/>
                </a:srgbClr>
              </a:gs>
              <a:gs pos="100000">
                <a:srgbClr val="0711D7">
                  <a:tint val="23500"/>
                  <a:satMod val="160000"/>
                  <a:lumMod val="36000"/>
                  <a:lumOff val="64000"/>
                  <a:alpha val="21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TextBox 3"/>
          <p:cNvSpPr txBox="1"/>
          <p:nvPr/>
        </p:nvSpPr>
        <p:spPr>
          <a:xfrm>
            <a:off x="1115616" y="220578"/>
            <a:ext cx="34135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กองยุทธศาสตร์ สำนักงานยุทธศาสตร์ตำรวจ</a:t>
            </a:r>
            <a:endParaRPr lang="th-TH" sz="2000" dirty="0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638" l="0" r="99273">
                        <a14:foregroundMark x1="17091" y1="11232" x2="17091" y2="34783"/>
                        <a14:foregroundMark x1="19636" y1="15580" x2="36000" y2="17391"/>
                        <a14:foregroundMark x1="36000" y1="17391" x2="50182" y2="362"/>
                        <a14:foregroundMark x1="50182" y1="362" x2="62909" y2="16667"/>
                        <a14:foregroundMark x1="62909" y1="16667" x2="84364" y2="14493"/>
                        <a14:foregroundMark x1="84364" y1="14493" x2="82545" y2="34783"/>
                        <a14:foregroundMark x1="82545" y1="34783" x2="99636" y2="49275"/>
                        <a14:foregroundMark x1="98545" y1="48551" x2="83273" y2="63043"/>
                        <a14:foregroundMark x1="83273" y1="63043" x2="86182" y2="84058"/>
                        <a14:foregroundMark x1="86182" y1="84058" x2="64000" y2="82609"/>
                        <a14:foregroundMark x1="64000" y1="82609" x2="51636" y2="99638"/>
                        <a14:foregroundMark x1="52000" y1="99275" x2="37455" y2="82971"/>
                        <a14:foregroundMark x1="36364" y1="82246" x2="36364" y2="82246"/>
                        <a14:foregroundMark x1="36000" y1="82246" x2="13455" y2="84058"/>
                        <a14:foregroundMark x1="13455" y1="84058" x2="17091" y2="63406"/>
                        <a14:foregroundMark x1="17091" y1="63406" x2="0" y2="48188"/>
                        <a14:backgroundMark x1="51636" y1="362" x2="53818" y2="2899"/>
                        <a14:backgroundMark x1="48364" y1="362" x2="47273" y2="2174"/>
                        <a14:backgroundMark x1="97455" y1="46377" x2="99636" y2="47826"/>
                        <a14:backgroundMark x1="54545" y1="97464" x2="52727" y2="99638"/>
                        <a14:backgroundMark x1="17091" y1="10870" x2="17455" y2="11232"/>
                      </a14:backgroundRemoval>
                    </a14:imgEffect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0"/>
            <a:ext cx="936104" cy="891761"/>
          </a:xfrm>
          <a:prstGeom prst="rect">
            <a:avLst/>
          </a:prstGeom>
          <a:ln w="12700">
            <a:noFill/>
          </a:ln>
          <a:effectLst>
            <a:glow rad="63500">
              <a:schemeClr val="bg1">
                <a:alpha val="40000"/>
              </a:schemeClr>
            </a:glow>
          </a:effectLst>
        </p:spPr>
      </p:pic>
      <p:sp>
        <p:nvSpPr>
          <p:cNvPr id="2" name="สี่เหลี่ยมผืนผ้า 1"/>
          <p:cNvSpPr/>
          <p:nvPr/>
        </p:nvSpPr>
        <p:spPr>
          <a:xfrm>
            <a:off x="323528" y="980728"/>
            <a:ext cx="8568952" cy="547260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3" name="TextBox 2"/>
          <p:cNvSpPr txBox="1"/>
          <p:nvPr/>
        </p:nvSpPr>
        <p:spPr>
          <a:xfrm>
            <a:off x="323528" y="980728"/>
            <a:ext cx="8568952" cy="46166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th-TH" sz="2400" b="1" dirty="0">
                <a:solidFill>
                  <a:schemeClr val="accent2">
                    <a:lumMod val="75000"/>
                  </a:schemeClr>
                </a:solidFill>
                <a:ea typeface="Calibri"/>
                <a:cs typeface="TH SarabunIT๙"/>
              </a:rPr>
              <a:t>การปรับเปลี่ยนบุคลิกภาพของตำรวจประจำสถานีตำรวจ</a:t>
            </a:r>
            <a:endParaRPr lang="en-US" sz="2400" dirty="0">
              <a:solidFill>
                <a:schemeClr val="accent2">
                  <a:lumMod val="75000"/>
                </a:schemeClr>
              </a:solidFill>
              <a:ea typeface="Calibri"/>
              <a:cs typeface="Cordia New"/>
            </a:endParaRPr>
          </a:p>
        </p:txBody>
      </p:sp>
      <p:pic>
        <p:nvPicPr>
          <p:cNvPr id="1026" name="Picture 2" descr="S__8585251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3968" y="3830688"/>
            <a:ext cx="3960440" cy="2190599"/>
          </a:xfrm>
          <a:prstGeom prst="rect">
            <a:avLst/>
          </a:prstGeom>
          <a:noFill/>
          <a:ln w="38100" cmpd="dbl">
            <a:solidFill>
              <a:srgbClr val="060EB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S__138928180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107"/>
          <a:stretch/>
        </p:blipFill>
        <p:spPr bwMode="auto">
          <a:xfrm>
            <a:off x="6012160" y="1588194"/>
            <a:ext cx="2232248" cy="2128838"/>
          </a:xfrm>
          <a:prstGeom prst="rect">
            <a:avLst/>
          </a:prstGeom>
          <a:noFill/>
          <a:ln w="38100" cmpd="dbl">
            <a:solidFill>
              <a:srgbClr val="060EB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:\Users\HP\Desktop\แนวทางยกระดับ\61-รายงานแนวทายกระดับ ประจำปี 2561\6102 รายงานแนวทางยกระดับ เดือน ก.พ.61\บช.-ภ.(รายงานวันที่ 5)\1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765"/>
          <a:stretch/>
        </p:blipFill>
        <p:spPr bwMode="auto">
          <a:xfrm>
            <a:off x="1018603" y="3830688"/>
            <a:ext cx="3049341" cy="2190599"/>
          </a:xfrm>
          <a:prstGeom prst="rect">
            <a:avLst/>
          </a:prstGeom>
          <a:noFill/>
          <a:ln w="38100" cmpd="dbl">
            <a:solidFill>
              <a:srgbClr val="060EB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491880" y="5991671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DF4A07"/>
                </a:solidFill>
                <a:latin typeface="TH SarabunIT๙" pitchFamily="34" charset="-34"/>
                <a:cs typeface="TH SarabunIT๙" pitchFamily="34" charset="-34"/>
              </a:rPr>
              <a:t>ภาพโดย </a:t>
            </a:r>
            <a:r>
              <a:rPr lang="en-US" sz="2400" b="1" dirty="0" smtClean="0">
                <a:solidFill>
                  <a:srgbClr val="DF4A07"/>
                </a:solidFill>
                <a:latin typeface="TH SarabunIT๙" pitchFamily="34" charset="-34"/>
                <a:cs typeface="TH SarabunIT๙" pitchFamily="34" charset="-34"/>
              </a:rPr>
              <a:t>: </a:t>
            </a:r>
            <a:r>
              <a:rPr lang="th-TH" sz="2400" b="1" dirty="0" err="1" smtClean="0">
                <a:solidFill>
                  <a:srgbClr val="DF4A07"/>
                </a:solidFill>
                <a:latin typeface="TH SarabunIT๙" pitchFamily="34" charset="-34"/>
                <a:cs typeface="TH SarabunIT๙" pitchFamily="34" charset="-34"/>
              </a:rPr>
              <a:t>บช.น</a:t>
            </a:r>
            <a:r>
              <a:rPr lang="th-TH" sz="2400" b="1" dirty="0" smtClean="0">
                <a:solidFill>
                  <a:srgbClr val="DF4A07"/>
                </a:solidFill>
                <a:latin typeface="TH SarabunIT๙" pitchFamily="34" charset="-34"/>
                <a:cs typeface="TH SarabunIT๙" pitchFamily="34" charset="-34"/>
              </a:rPr>
              <a:t>.</a:t>
            </a:r>
            <a:endParaRPr lang="th-TH" sz="2400" b="1" dirty="0">
              <a:solidFill>
                <a:srgbClr val="DF4A07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1037" name="Picture 13" descr="C:\Users\HP\Desktop\แนวทางยกระดับ\61-รายงานแนวทายกระดับ ประจำปี 2561\6102 รายงานแนวทางยกระดับ เดือน ก.พ.61\บช.-ภ.(รายงานวันที่ 5)\4.jpg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286" r="17871"/>
          <a:stretch/>
        </p:blipFill>
        <p:spPr bwMode="auto">
          <a:xfrm>
            <a:off x="3083999" y="1588194"/>
            <a:ext cx="2784145" cy="2128838"/>
          </a:xfrm>
          <a:prstGeom prst="rect">
            <a:avLst/>
          </a:prstGeom>
          <a:noFill/>
          <a:ln w="38100" cmpd="dbl">
            <a:solidFill>
              <a:srgbClr val="060EB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C:\Users\HP\Desktop\แนวทางยกระดับ\61-รายงานแนวทายกระดับ ประจำปี 2561\6102 รายงานแนวทางยกระดับ เดือน ก.พ.61\บช.-ภ.(รายงานวันที่ 5)\3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8602" y="1588194"/>
            <a:ext cx="1969221" cy="2128838"/>
          </a:xfrm>
          <a:prstGeom prst="rect">
            <a:avLst/>
          </a:prstGeom>
          <a:noFill/>
          <a:ln w="38100" cmpd="dbl">
            <a:solidFill>
              <a:srgbClr val="060EB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76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93806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สี่เหลี่ยมผืนผ้า 17"/>
          <p:cNvSpPr/>
          <p:nvPr/>
        </p:nvSpPr>
        <p:spPr>
          <a:xfrm>
            <a:off x="1" y="188640"/>
            <a:ext cx="9144000" cy="504056"/>
          </a:xfrm>
          <a:prstGeom prst="rect">
            <a:avLst/>
          </a:prstGeom>
          <a:gradFill flip="none" rotWithShape="1">
            <a:gsLst>
              <a:gs pos="0">
                <a:srgbClr val="0711D7">
                  <a:tint val="66000"/>
                  <a:satMod val="160000"/>
                  <a:lumMod val="49000"/>
                </a:srgbClr>
              </a:gs>
              <a:gs pos="72000">
                <a:srgbClr val="0711D7">
                  <a:tint val="44500"/>
                  <a:satMod val="160000"/>
                  <a:lumMod val="80000"/>
                </a:srgbClr>
              </a:gs>
              <a:gs pos="100000">
                <a:srgbClr val="0711D7">
                  <a:tint val="23500"/>
                  <a:satMod val="160000"/>
                  <a:lumMod val="36000"/>
                  <a:lumOff val="64000"/>
                  <a:alpha val="21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TextBox 3"/>
          <p:cNvSpPr txBox="1"/>
          <p:nvPr/>
        </p:nvSpPr>
        <p:spPr>
          <a:xfrm>
            <a:off x="1115616" y="220578"/>
            <a:ext cx="34135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กองยุทธศาสตร์ สำนักงานยุทธศาสตร์ตำรวจ</a:t>
            </a:r>
            <a:endParaRPr lang="th-TH" sz="2000" dirty="0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638" l="0" r="99273">
                        <a14:foregroundMark x1="17091" y1="11232" x2="17091" y2="34783"/>
                        <a14:foregroundMark x1="19636" y1="15580" x2="36000" y2="17391"/>
                        <a14:foregroundMark x1="36000" y1="17391" x2="50182" y2="362"/>
                        <a14:foregroundMark x1="50182" y1="362" x2="62909" y2="16667"/>
                        <a14:foregroundMark x1="62909" y1="16667" x2="84364" y2="14493"/>
                        <a14:foregroundMark x1="84364" y1="14493" x2="82545" y2="34783"/>
                        <a14:foregroundMark x1="82545" y1="34783" x2="99636" y2="49275"/>
                        <a14:foregroundMark x1="98545" y1="48551" x2="83273" y2="63043"/>
                        <a14:foregroundMark x1="83273" y1="63043" x2="86182" y2="84058"/>
                        <a14:foregroundMark x1="86182" y1="84058" x2="64000" y2="82609"/>
                        <a14:foregroundMark x1="64000" y1="82609" x2="51636" y2="99638"/>
                        <a14:foregroundMark x1="52000" y1="99275" x2="37455" y2="82971"/>
                        <a14:foregroundMark x1="36364" y1="82246" x2="36364" y2="82246"/>
                        <a14:foregroundMark x1="36000" y1="82246" x2="13455" y2="84058"/>
                        <a14:foregroundMark x1="13455" y1="84058" x2="17091" y2="63406"/>
                        <a14:foregroundMark x1="17091" y1="63406" x2="0" y2="48188"/>
                        <a14:backgroundMark x1="51636" y1="362" x2="53818" y2="2899"/>
                        <a14:backgroundMark x1="48364" y1="362" x2="47273" y2="2174"/>
                        <a14:backgroundMark x1="97455" y1="46377" x2="99636" y2="47826"/>
                        <a14:backgroundMark x1="54545" y1="97464" x2="52727" y2="99638"/>
                        <a14:backgroundMark x1="17091" y1="10870" x2="17455" y2="11232"/>
                      </a14:backgroundRemoval>
                    </a14:imgEffect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0"/>
            <a:ext cx="936104" cy="891761"/>
          </a:xfrm>
          <a:prstGeom prst="rect">
            <a:avLst/>
          </a:prstGeom>
          <a:ln w="12700">
            <a:noFill/>
          </a:ln>
          <a:effectLst>
            <a:glow rad="63500">
              <a:schemeClr val="bg1">
                <a:alpha val="40000"/>
              </a:schemeClr>
            </a:glow>
          </a:effectLst>
        </p:spPr>
      </p:pic>
      <p:sp>
        <p:nvSpPr>
          <p:cNvPr id="2" name="สี่เหลี่ยมผืนผ้า 1"/>
          <p:cNvSpPr/>
          <p:nvPr/>
        </p:nvSpPr>
        <p:spPr>
          <a:xfrm>
            <a:off x="323528" y="980728"/>
            <a:ext cx="8568952" cy="547260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" name="TextBox 2"/>
          <p:cNvSpPr txBox="1"/>
          <p:nvPr/>
        </p:nvSpPr>
        <p:spPr>
          <a:xfrm>
            <a:off x="323528" y="980728"/>
            <a:ext cx="8568952" cy="46166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th-TH" sz="2400" b="1" dirty="0">
                <a:solidFill>
                  <a:schemeClr val="accent2">
                    <a:lumMod val="75000"/>
                  </a:schemeClr>
                </a:solidFill>
                <a:ea typeface="Calibri"/>
                <a:cs typeface="TH SarabunIT๙"/>
              </a:rPr>
              <a:t>การปรับเปลี่ยนบุคลิกภาพของตำรวจประจำสถานีตำรวจ</a:t>
            </a:r>
            <a:endParaRPr lang="en-US" sz="2400" dirty="0">
              <a:solidFill>
                <a:schemeClr val="accent2">
                  <a:lumMod val="75000"/>
                </a:schemeClr>
              </a:solidFill>
              <a:ea typeface="Calibri"/>
              <a:cs typeface="Cordia New"/>
            </a:endParaRPr>
          </a:p>
        </p:txBody>
      </p:sp>
      <p:pic>
        <p:nvPicPr>
          <p:cNvPr id="7" name="Picture 13" descr="E:\ข้อมูลปี 60\การยกระดับการบริการประชาชนของ สภ\ภ.จว.เด่นๆ\สป\S__23322629.jpg"/>
          <p:cNvPicPr/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2156"/>
          <a:stretch/>
        </p:blipFill>
        <p:spPr bwMode="auto">
          <a:xfrm>
            <a:off x="455917" y="3789040"/>
            <a:ext cx="4116083" cy="2227732"/>
          </a:xfrm>
          <a:prstGeom prst="rect">
            <a:avLst/>
          </a:prstGeom>
          <a:noFill/>
          <a:ln w="38100" cmpd="dbl">
            <a:solidFill>
              <a:srgbClr val="0711D7"/>
            </a:solidFill>
          </a:ln>
        </p:spPr>
      </p:pic>
      <p:pic>
        <p:nvPicPr>
          <p:cNvPr id="8" name="Picture 25" descr="E:\ข้อมูลปี 60\การยกระดับการบริการประชาชนของ สภ\ภ.จว.เด่นๆ\อย\222682.jpg"/>
          <p:cNvPicPr/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6509" r="32861"/>
          <a:stretch/>
        </p:blipFill>
        <p:spPr bwMode="auto">
          <a:xfrm>
            <a:off x="2920621" y="1556793"/>
            <a:ext cx="1651379" cy="2160239"/>
          </a:xfrm>
          <a:prstGeom prst="rect">
            <a:avLst/>
          </a:prstGeom>
          <a:noFill/>
          <a:ln w="38100" cmpd="dbl">
            <a:solidFill>
              <a:srgbClr val="0711D7"/>
            </a:solidFill>
          </a:ln>
        </p:spPr>
      </p:pic>
      <p:pic>
        <p:nvPicPr>
          <p:cNvPr id="9" name="Picture 23" descr="E:\ข้อมูลปี 60\การยกระดับการบริการประชาชนของ สภ\ภ.จว.เด่นๆ\อย\217862.jpg"/>
          <p:cNvPicPr/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6188" t="5570" r="5710" b="3329"/>
          <a:stretch/>
        </p:blipFill>
        <p:spPr bwMode="auto">
          <a:xfrm>
            <a:off x="455917" y="1556793"/>
            <a:ext cx="2464704" cy="2160239"/>
          </a:xfrm>
          <a:prstGeom prst="rect">
            <a:avLst/>
          </a:prstGeom>
          <a:noFill/>
          <a:ln w="38100" cmpd="dbl">
            <a:solidFill>
              <a:srgbClr val="0711D7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1835696" y="5991671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DF4A07"/>
                </a:solidFill>
                <a:latin typeface="TH SarabunIT๙" pitchFamily="34" charset="-34"/>
                <a:cs typeface="TH SarabunIT๙" pitchFamily="34" charset="-34"/>
              </a:rPr>
              <a:t>ภาพโดย </a:t>
            </a:r>
            <a:r>
              <a:rPr lang="en-US" sz="2400" b="1" dirty="0" smtClean="0">
                <a:solidFill>
                  <a:srgbClr val="DF4A07"/>
                </a:solidFill>
                <a:latin typeface="TH SarabunIT๙" pitchFamily="34" charset="-34"/>
                <a:cs typeface="TH SarabunIT๙" pitchFamily="34" charset="-34"/>
              </a:rPr>
              <a:t>: </a:t>
            </a:r>
            <a:r>
              <a:rPr lang="th-TH" sz="2400" b="1" dirty="0" smtClean="0">
                <a:solidFill>
                  <a:srgbClr val="DF4A07"/>
                </a:solidFill>
                <a:latin typeface="TH SarabunIT๙" pitchFamily="34" charset="-34"/>
                <a:cs typeface="TH SarabunIT๙" pitchFamily="34" charset="-34"/>
              </a:rPr>
              <a:t>ภ.1</a:t>
            </a:r>
            <a:endParaRPr lang="th-TH" sz="2400" b="1" dirty="0">
              <a:solidFill>
                <a:srgbClr val="DF4A07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11" name="Picture 22" descr="คำอธิบาย: C:\Documents and Settings\Administrator\Desktop\ผกก.ตู่\4890.jpg"/>
          <p:cNvPicPr/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484" r="7613"/>
          <a:stretch/>
        </p:blipFill>
        <p:spPr bwMode="auto">
          <a:xfrm>
            <a:off x="4957120" y="3789040"/>
            <a:ext cx="3793954" cy="2202632"/>
          </a:xfrm>
          <a:prstGeom prst="rect">
            <a:avLst/>
          </a:prstGeom>
          <a:noFill/>
          <a:ln w="38100" cmpd="dbl">
            <a:solidFill>
              <a:srgbClr val="0711D7"/>
            </a:solidFill>
          </a:ln>
        </p:spPr>
      </p:pic>
      <p:pic>
        <p:nvPicPr>
          <p:cNvPr id="12" name="รูปภาพ 11" descr="D:\รูปกิจกรรมตำรวจ\บริการทั่วไป\312507.jpg"/>
          <p:cNvPicPr/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747" t="8523" r="11463" b="6891"/>
          <a:stretch/>
        </p:blipFill>
        <p:spPr bwMode="auto">
          <a:xfrm>
            <a:off x="4957120" y="1556793"/>
            <a:ext cx="1934999" cy="2160239"/>
          </a:xfrm>
          <a:prstGeom prst="rect">
            <a:avLst/>
          </a:prstGeom>
          <a:noFill/>
          <a:ln w="38100" cmpd="dbl">
            <a:solidFill>
              <a:srgbClr val="0711D7"/>
            </a:solidFill>
          </a:ln>
        </p:spPr>
      </p:pic>
      <p:pic>
        <p:nvPicPr>
          <p:cNvPr id="13" name="รูปภาพ 12" descr="D:\ร.ต.ท.หญิงวิลาวรรณ  พรหมจันทร์\รายงานแนวทางยกระดับสถานีตำรวจ ทุกวันที่ 20 ของเดือน\รายงานท่านรุ่งโรจน์ ทุกวันที่ 20 ของเดือน\เดือน มิถุนายน\18052.jpg"/>
          <p:cNvPicPr/>
          <p:nvPr/>
        </p:nvPicPr>
        <p:blipFill rotWithShape="1"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2872" r="12958"/>
          <a:stretch/>
        </p:blipFill>
        <p:spPr bwMode="auto">
          <a:xfrm>
            <a:off x="6892119" y="1556793"/>
            <a:ext cx="1858955" cy="2160239"/>
          </a:xfrm>
          <a:prstGeom prst="rect">
            <a:avLst/>
          </a:prstGeom>
          <a:noFill/>
          <a:ln w="38100" cmpd="dbl">
            <a:solidFill>
              <a:srgbClr val="0711D7"/>
            </a:solidFill>
          </a:ln>
        </p:spPr>
      </p:pic>
      <p:sp>
        <p:nvSpPr>
          <p:cNvPr id="14" name="TextBox 13"/>
          <p:cNvSpPr txBox="1"/>
          <p:nvPr/>
        </p:nvSpPr>
        <p:spPr>
          <a:xfrm>
            <a:off x="6300192" y="5991671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DF4A07"/>
                </a:solidFill>
                <a:latin typeface="TH SarabunIT๙" pitchFamily="34" charset="-34"/>
                <a:cs typeface="TH SarabunIT๙" pitchFamily="34" charset="-34"/>
              </a:rPr>
              <a:t>ภาพโดย </a:t>
            </a:r>
            <a:r>
              <a:rPr lang="en-US" sz="2400" b="1" dirty="0" smtClean="0">
                <a:solidFill>
                  <a:srgbClr val="DF4A07"/>
                </a:solidFill>
                <a:latin typeface="TH SarabunIT๙" pitchFamily="34" charset="-34"/>
                <a:cs typeface="TH SarabunIT๙" pitchFamily="34" charset="-34"/>
              </a:rPr>
              <a:t>: </a:t>
            </a:r>
            <a:r>
              <a:rPr lang="th-TH" sz="2400" b="1" dirty="0" smtClean="0">
                <a:solidFill>
                  <a:srgbClr val="DF4A07"/>
                </a:solidFill>
                <a:latin typeface="TH SarabunIT๙" pitchFamily="34" charset="-34"/>
                <a:cs typeface="TH SarabunIT๙" pitchFamily="34" charset="-34"/>
              </a:rPr>
              <a:t>ภ.2</a:t>
            </a:r>
            <a:endParaRPr lang="th-TH" sz="2400" b="1" dirty="0">
              <a:solidFill>
                <a:srgbClr val="DF4A07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77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06771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สี่เหลี่ยมผืนผ้า 17"/>
          <p:cNvSpPr/>
          <p:nvPr/>
        </p:nvSpPr>
        <p:spPr>
          <a:xfrm>
            <a:off x="1" y="188640"/>
            <a:ext cx="9144000" cy="504056"/>
          </a:xfrm>
          <a:prstGeom prst="rect">
            <a:avLst/>
          </a:prstGeom>
          <a:gradFill flip="none" rotWithShape="1">
            <a:gsLst>
              <a:gs pos="0">
                <a:srgbClr val="0711D7">
                  <a:tint val="66000"/>
                  <a:satMod val="160000"/>
                  <a:lumMod val="49000"/>
                </a:srgbClr>
              </a:gs>
              <a:gs pos="72000">
                <a:srgbClr val="0711D7">
                  <a:tint val="44500"/>
                  <a:satMod val="160000"/>
                  <a:lumMod val="80000"/>
                </a:srgbClr>
              </a:gs>
              <a:gs pos="100000">
                <a:srgbClr val="0711D7">
                  <a:tint val="23500"/>
                  <a:satMod val="160000"/>
                  <a:lumMod val="36000"/>
                  <a:lumOff val="64000"/>
                  <a:alpha val="21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TextBox 3"/>
          <p:cNvSpPr txBox="1"/>
          <p:nvPr/>
        </p:nvSpPr>
        <p:spPr>
          <a:xfrm>
            <a:off x="1115616" y="220578"/>
            <a:ext cx="34135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กองยุทธศาสตร์ สำนักงานยุทธศาสตร์ตำรวจ</a:t>
            </a:r>
            <a:endParaRPr lang="th-TH" sz="2000" dirty="0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638" l="0" r="99273">
                        <a14:foregroundMark x1="17091" y1="11232" x2="17091" y2="34783"/>
                        <a14:foregroundMark x1="19636" y1="15580" x2="36000" y2="17391"/>
                        <a14:foregroundMark x1="36000" y1="17391" x2="50182" y2="362"/>
                        <a14:foregroundMark x1="50182" y1="362" x2="62909" y2="16667"/>
                        <a14:foregroundMark x1="62909" y1="16667" x2="84364" y2="14493"/>
                        <a14:foregroundMark x1="84364" y1="14493" x2="82545" y2="34783"/>
                        <a14:foregroundMark x1="82545" y1="34783" x2="99636" y2="49275"/>
                        <a14:foregroundMark x1="98545" y1="48551" x2="83273" y2="63043"/>
                        <a14:foregroundMark x1="83273" y1="63043" x2="86182" y2="84058"/>
                        <a14:foregroundMark x1="86182" y1="84058" x2="64000" y2="82609"/>
                        <a14:foregroundMark x1="64000" y1="82609" x2="51636" y2="99638"/>
                        <a14:foregroundMark x1="52000" y1="99275" x2="37455" y2="82971"/>
                        <a14:foregroundMark x1="36364" y1="82246" x2="36364" y2="82246"/>
                        <a14:foregroundMark x1="36000" y1="82246" x2="13455" y2="84058"/>
                        <a14:foregroundMark x1="13455" y1="84058" x2="17091" y2="63406"/>
                        <a14:foregroundMark x1="17091" y1="63406" x2="0" y2="48188"/>
                        <a14:backgroundMark x1="51636" y1="362" x2="53818" y2="2899"/>
                        <a14:backgroundMark x1="48364" y1="362" x2="47273" y2="2174"/>
                        <a14:backgroundMark x1="97455" y1="46377" x2="99636" y2="47826"/>
                        <a14:backgroundMark x1="54545" y1="97464" x2="52727" y2="99638"/>
                        <a14:backgroundMark x1="17091" y1="10870" x2="17455" y2="11232"/>
                      </a14:backgroundRemoval>
                    </a14:imgEffect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0"/>
            <a:ext cx="936104" cy="891761"/>
          </a:xfrm>
          <a:prstGeom prst="rect">
            <a:avLst/>
          </a:prstGeom>
          <a:ln w="12700">
            <a:noFill/>
          </a:ln>
          <a:effectLst>
            <a:glow rad="63500">
              <a:schemeClr val="bg1">
                <a:alpha val="40000"/>
              </a:schemeClr>
            </a:glow>
          </a:effectLst>
        </p:spPr>
      </p:pic>
      <p:sp>
        <p:nvSpPr>
          <p:cNvPr id="2" name="สี่เหลี่ยมผืนผ้า 1"/>
          <p:cNvSpPr/>
          <p:nvPr/>
        </p:nvSpPr>
        <p:spPr>
          <a:xfrm>
            <a:off x="323528" y="980728"/>
            <a:ext cx="8568952" cy="547260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" name="TextBox 2"/>
          <p:cNvSpPr txBox="1"/>
          <p:nvPr/>
        </p:nvSpPr>
        <p:spPr>
          <a:xfrm>
            <a:off x="323528" y="980728"/>
            <a:ext cx="8568952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61618" indent="-361618" algn="ctr" defTabSz="913352" eaLnBrk="0" fontAlgn="base" hangingPunct="0">
              <a:spcBef>
                <a:spcPct val="0"/>
              </a:spcBef>
              <a:spcAft>
                <a:spcPct val="0"/>
              </a:spcAft>
              <a:tabLst>
                <a:tab pos="355191" algn="l"/>
              </a:tabLst>
            </a:pPr>
            <a:r>
              <a:rPr lang="th-TH" sz="2400" b="1" dirty="0">
                <a:solidFill>
                  <a:schemeClr val="accent2">
                    <a:lumMod val="75000"/>
                  </a:schemeClr>
                </a:solidFill>
                <a:latin typeface="TH SarabunIT๙" pitchFamily="34" charset="-34"/>
                <a:ea typeface="Cordia New" pitchFamily="34" charset="-34"/>
                <a:cs typeface="TH SarabunIT๙" pitchFamily="34" charset="-34"/>
              </a:rPr>
              <a:t>การปฏิบัติงานบนสถานี</a:t>
            </a:r>
            <a:r>
              <a:rPr lang="th-TH" sz="2400" b="1" dirty="0" smtClean="0">
                <a:solidFill>
                  <a:schemeClr val="accent2">
                    <a:lumMod val="75000"/>
                  </a:schemeClr>
                </a:solidFill>
                <a:latin typeface="TH SarabunIT๙" pitchFamily="34" charset="-34"/>
                <a:ea typeface="Cordia New" pitchFamily="34" charset="-34"/>
                <a:cs typeface="TH SarabunIT๙" pitchFamily="34" charset="-34"/>
              </a:rPr>
              <a:t>ตำรวจ</a:t>
            </a:r>
          </a:p>
          <a:p>
            <a:pPr marL="361618" indent="-361618" algn="ctr" defTabSz="913352" eaLnBrk="0" fontAlgn="base" hangingPunct="0">
              <a:spcBef>
                <a:spcPct val="0"/>
              </a:spcBef>
              <a:spcAft>
                <a:spcPct val="0"/>
              </a:spcAft>
              <a:tabLst>
                <a:tab pos="355191" algn="l"/>
              </a:tabLst>
            </a:pPr>
            <a:r>
              <a:rPr lang="th-TH" sz="2400" b="1" dirty="0">
                <a:solidFill>
                  <a:schemeClr val="accent6">
                    <a:lumMod val="75000"/>
                  </a:schemeClr>
                </a:solidFill>
                <a:latin typeface="TH SarabunIT๙" pitchFamily="34" charset="-34"/>
                <a:ea typeface="Cordia New" pitchFamily="34" charset="-34"/>
                <a:cs typeface="TH SarabunIT๙" pitchFamily="34" charset="-34"/>
              </a:rPr>
              <a:t>จุดบริการเบ็ดเสร็จ ณ จุดเดียว (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TH SarabunIT๙" pitchFamily="34" charset="-34"/>
                <a:ea typeface="Cordia New" pitchFamily="34" charset="-34"/>
                <a:cs typeface="TH SarabunIT๙" pitchFamily="34" charset="-34"/>
              </a:rPr>
              <a:t>one stop service</a:t>
            </a:r>
            <a:r>
              <a:rPr lang="th-TH" sz="2400" b="1" dirty="0">
                <a:solidFill>
                  <a:schemeClr val="accent6">
                    <a:lumMod val="75000"/>
                  </a:schemeClr>
                </a:solidFill>
                <a:latin typeface="TH SarabunIT๙" pitchFamily="34" charset="-34"/>
                <a:ea typeface="Cordia New" pitchFamily="34" charset="-34"/>
                <a:cs typeface="TH SarabunIT๙" pitchFamily="34" charset="-34"/>
              </a:rPr>
              <a:t>)</a:t>
            </a:r>
            <a:endParaRPr lang="en-US" sz="2400" dirty="0">
              <a:solidFill>
                <a:schemeClr val="accent6">
                  <a:lumMod val="75000"/>
                </a:schemeClr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2052" name="Picture 4" descr="C:\Users\HP\Desktop\แนวทางยกระดับ\61-รายงานแนวทายกระดับ ประจำปี 2561\6102 รายงานแนวทางยกระดับ เดือน ก.พ.61\บช.-ภ.(รายงานวันที่ 5)\5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1844824"/>
            <a:ext cx="3328028" cy="2016224"/>
          </a:xfrm>
          <a:prstGeom prst="rect">
            <a:avLst/>
          </a:prstGeom>
          <a:noFill/>
          <a:ln w="38100" cmpd="dbl">
            <a:solidFill>
              <a:srgbClr val="0711D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HP\Desktop\แนวทางยกระดับ\61-รายงานแนวทายกระดับ ประจำปี 2561\6102 รายงานแนวทางยกระดับ เดือน ก.พ.61\บช.-ภ.(รายงานวันที่ 5)\6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4005064"/>
            <a:ext cx="3328028" cy="2048326"/>
          </a:xfrm>
          <a:prstGeom prst="rect">
            <a:avLst/>
          </a:prstGeom>
          <a:noFill/>
          <a:ln w="38100" cmpd="dbl">
            <a:solidFill>
              <a:srgbClr val="0711D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619672" y="5991671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DF4A07"/>
                </a:solidFill>
                <a:latin typeface="TH SarabunIT๙" pitchFamily="34" charset="-34"/>
                <a:cs typeface="TH SarabunIT๙" pitchFamily="34" charset="-34"/>
              </a:rPr>
              <a:t>ภาพโดย </a:t>
            </a:r>
            <a:r>
              <a:rPr lang="en-US" sz="2400" b="1" dirty="0" smtClean="0">
                <a:solidFill>
                  <a:srgbClr val="DF4A07"/>
                </a:solidFill>
                <a:latin typeface="TH SarabunIT๙" pitchFamily="34" charset="-34"/>
                <a:cs typeface="TH SarabunIT๙" pitchFamily="34" charset="-34"/>
              </a:rPr>
              <a:t>: </a:t>
            </a:r>
            <a:r>
              <a:rPr lang="th-TH" sz="2400" b="1" dirty="0" smtClean="0">
                <a:solidFill>
                  <a:srgbClr val="DF4A07"/>
                </a:solidFill>
                <a:latin typeface="TH SarabunIT๙" pitchFamily="34" charset="-34"/>
                <a:cs typeface="TH SarabunIT๙" pitchFamily="34" charset="-34"/>
              </a:rPr>
              <a:t>ภ.1</a:t>
            </a:r>
            <a:endParaRPr lang="th-TH" sz="2400" b="1" dirty="0">
              <a:solidFill>
                <a:srgbClr val="DF4A07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12" name="รูปภาพ 11" descr="D:\Nick\งาน\รูปงาน\งบปี61\5 ก.พ\105543.jpg"/>
          <p:cNvPicPr/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1844824"/>
            <a:ext cx="3456384" cy="2016224"/>
          </a:xfrm>
          <a:prstGeom prst="rect">
            <a:avLst/>
          </a:prstGeom>
          <a:noFill/>
          <a:ln w="38100" cmpd="dbl">
            <a:solidFill>
              <a:srgbClr val="0711D7"/>
            </a:solidFill>
          </a:ln>
        </p:spPr>
      </p:pic>
      <p:pic>
        <p:nvPicPr>
          <p:cNvPr id="13" name="รูปภาพ 12" descr="D:\ร.ต.ท.หญิงวิลาวรรณ  พรหมจันทร์\รายงานแนวทางยกระดับสถานีตำรวจ ทุกวันที่ 20 ของเดือน\เดือนเมษายน\333299.jpg"/>
          <p:cNvPicPr/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4005064"/>
            <a:ext cx="3456384" cy="2048326"/>
          </a:xfrm>
          <a:prstGeom prst="rect">
            <a:avLst/>
          </a:prstGeom>
          <a:noFill/>
          <a:ln w="38100" cmpd="dbl">
            <a:solidFill>
              <a:srgbClr val="0711D7"/>
            </a:solidFill>
          </a:ln>
        </p:spPr>
      </p:pic>
      <p:sp>
        <p:nvSpPr>
          <p:cNvPr id="14" name="TextBox 13"/>
          <p:cNvSpPr txBox="1"/>
          <p:nvPr/>
        </p:nvSpPr>
        <p:spPr>
          <a:xfrm>
            <a:off x="5868144" y="5991671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DF4A07"/>
                </a:solidFill>
                <a:latin typeface="TH SarabunIT๙" pitchFamily="34" charset="-34"/>
                <a:cs typeface="TH SarabunIT๙" pitchFamily="34" charset="-34"/>
              </a:rPr>
              <a:t>ภาพโดย </a:t>
            </a:r>
            <a:r>
              <a:rPr lang="en-US" sz="2400" b="1" dirty="0" smtClean="0">
                <a:solidFill>
                  <a:srgbClr val="DF4A07"/>
                </a:solidFill>
                <a:latin typeface="TH SarabunIT๙" pitchFamily="34" charset="-34"/>
                <a:cs typeface="TH SarabunIT๙" pitchFamily="34" charset="-34"/>
              </a:rPr>
              <a:t>: </a:t>
            </a:r>
            <a:r>
              <a:rPr lang="th-TH" sz="2400" b="1" dirty="0" smtClean="0">
                <a:solidFill>
                  <a:srgbClr val="DF4A07"/>
                </a:solidFill>
                <a:latin typeface="TH SarabunIT๙" pitchFamily="34" charset="-34"/>
                <a:cs typeface="TH SarabunIT๙" pitchFamily="34" charset="-34"/>
              </a:rPr>
              <a:t>ภ.2</a:t>
            </a:r>
            <a:endParaRPr lang="th-TH" sz="2400" b="1" dirty="0">
              <a:solidFill>
                <a:srgbClr val="DF4A07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78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75226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สี่เหลี่ยมผืนผ้า 17"/>
          <p:cNvSpPr/>
          <p:nvPr/>
        </p:nvSpPr>
        <p:spPr>
          <a:xfrm>
            <a:off x="1" y="188640"/>
            <a:ext cx="9144000" cy="504056"/>
          </a:xfrm>
          <a:prstGeom prst="rect">
            <a:avLst/>
          </a:prstGeom>
          <a:gradFill flip="none" rotWithShape="1">
            <a:gsLst>
              <a:gs pos="0">
                <a:srgbClr val="0711D7">
                  <a:tint val="66000"/>
                  <a:satMod val="160000"/>
                  <a:lumMod val="49000"/>
                </a:srgbClr>
              </a:gs>
              <a:gs pos="72000">
                <a:srgbClr val="0711D7">
                  <a:tint val="44500"/>
                  <a:satMod val="160000"/>
                  <a:lumMod val="80000"/>
                </a:srgbClr>
              </a:gs>
              <a:gs pos="100000">
                <a:srgbClr val="0711D7">
                  <a:tint val="23500"/>
                  <a:satMod val="160000"/>
                  <a:lumMod val="36000"/>
                  <a:lumOff val="64000"/>
                  <a:alpha val="21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TextBox 3"/>
          <p:cNvSpPr txBox="1"/>
          <p:nvPr/>
        </p:nvSpPr>
        <p:spPr>
          <a:xfrm>
            <a:off x="1115616" y="220578"/>
            <a:ext cx="34135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กองยุทธศาสตร์ สำนักงานยุทธศาสตร์ตำรวจ</a:t>
            </a:r>
            <a:endParaRPr lang="th-TH" sz="2000" dirty="0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638" l="0" r="99273">
                        <a14:foregroundMark x1="17091" y1="11232" x2="17091" y2="34783"/>
                        <a14:foregroundMark x1="19636" y1="15580" x2="36000" y2="17391"/>
                        <a14:foregroundMark x1="36000" y1="17391" x2="50182" y2="362"/>
                        <a14:foregroundMark x1="50182" y1="362" x2="62909" y2="16667"/>
                        <a14:foregroundMark x1="62909" y1="16667" x2="84364" y2="14493"/>
                        <a14:foregroundMark x1="84364" y1="14493" x2="82545" y2="34783"/>
                        <a14:foregroundMark x1="82545" y1="34783" x2="99636" y2="49275"/>
                        <a14:foregroundMark x1="98545" y1="48551" x2="83273" y2="63043"/>
                        <a14:foregroundMark x1="83273" y1="63043" x2="86182" y2="84058"/>
                        <a14:foregroundMark x1="86182" y1="84058" x2="64000" y2="82609"/>
                        <a14:foregroundMark x1="64000" y1="82609" x2="51636" y2="99638"/>
                        <a14:foregroundMark x1="52000" y1="99275" x2="37455" y2="82971"/>
                        <a14:foregroundMark x1="36364" y1="82246" x2="36364" y2="82246"/>
                        <a14:foregroundMark x1="36000" y1="82246" x2="13455" y2="84058"/>
                        <a14:foregroundMark x1="13455" y1="84058" x2="17091" y2="63406"/>
                        <a14:foregroundMark x1="17091" y1="63406" x2="0" y2="48188"/>
                        <a14:backgroundMark x1="51636" y1="362" x2="53818" y2="2899"/>
                        <a14:backgroundMark x1="48364" y1="362" x2="47273" y2="2174"/>
                        <a14:backgroundMark x1="97455" y1="46377" x2="99636" y2="47826"/>
                        <a14:backgroundMark x1="54545" y1="97464" x2="52727" y2="99638"/>
                        <a14:backgroundMark x1="17091" y1="10870" x2="17455" y2="11232"/>
                      </a14:backgroundRemoval>
                    </a14:imgEffect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0"/>
            <a:ext cx="936104" cy="891761"/>
          </a:xfrm>
          <a:prstGeom prst="rect">
            <a:avLst/>
          </a:prstGeom>
          <a:ln w="12700">
            <a:noFill/>
          </a:ln>
          <a:effectLst>
            <a:glow rad="63500">
              <a:schemeClr val="bg1">
                <a:alpha val="40000"/>
              </a:schemeClr>
            </a:glow>
          </a:effectLst>
        </p:spPr>
      </p:pic>
      <p:sp>
        <p:nvSpPr>
          <p:cNvPr id="2" name="สี่เหลี่ยมผืนผ้า 1"/>
          <p:cNvSpPr/>
          <p:nvPr/>
        </p:nvSpPr>
        <p:spPr>
          <a:xfrm>
            <a:off x="323528" y="980728"/>
            <a:ext cx="8568952" cy="547260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" name="TextBox 2"/>
          <p:cNvSpPr txBox="1"/>
          <p:nvPr/>
        </p:nvSpPr>
        <p:spPr>
          <a:xfrm>
            <a:off x="323528" y="980728"/>
            <a:ext cx="8568952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61618" indent="-361618" algn="ctr" defTabSz="913352" eaLnBrk="0" fontAlgn="base" hangingPunct="0">
              <a:spcBef>
                <a:spcPct val="0"/>
              </a:spcBef>
              <a:spcAft>
                <a:spcPct val="0"/>
              </a:spcAft>
              <a:tabLst>
                <a:tab pos="355191" algn="l"/>
              </a:tabLst>
            </a:pPr>
            <a:r>
              <a:rPr lang="th-TH" sz="2400" b="1" dirty="0">
                <a:solidFill>
                  <a:schemeClr val="accent2">
                    <a:lumMod val="75000"/>
                  </a:schemeClr>
                </a:solidFill>
                <a:latin typeface="TH SarabunIT๙" pitchFamily="34" charset="-34"/>
                <a:ea typeface="Cordia New" pitchFamily="34" charset="-34"/>
                <a:cs typeface="TH SarabunIT๙" pitchFamily="34" charset="-34"/>
              </a:rPr>
              <a:t>การปฏิบัติงานบนสถานี</a:t>
            </a:r>
            <a:r>
              <a:rPr lang="th-TH" sz="2400" b="1" dirty="0" smtClean="0">
                <a:solidFill>
                  <a:schemeClr val="accent2">
                    <a:lumMod val="75000"/>
                  </a:schemeClr>
                </a:solidFill>
                <a:latin typeface="TH SarabunIT๙" pitchFamily="34" charset="-34"/>
                <a:ea typeface="Cordia New" pitchFamily="34" charset="-34"/>
                <a:cs typeface="TH SarabunIT๙" pitchFamily="34" charset="-34"/>
              </a:rPr>
              <a:t>ตำรวจ</a:t>
            </a:r>
          </a:p>
          <a:p>
            <a:pPr marL="361618" indent="-361618" algn="ctr" defTabSz="913352" eaLnBrk="0" fontAlgn="base" hangingPunct="0">
              <a:spcBef>
                <a:spcPct val="0"/>
              </a:spcBef>
              <a:spcAft>
                <a:spcPct val="0"/>
              </a:spcAft>
              <a:tabLst>
                <a:tab pos="355191" algn="l"/>
              </a:tabLst>
            </a:pPr>
            <a:r>
              <a:rPr lang="th-TH" sz="2400" b="1" dirty="0">
                <a:solidFill>
                  <a:schemeClr val="accent6">
                    <a:lumMod val="75000"/>
                  </a:schemeClr>
                </a:solidFill>
                <a:latin typeface="TH SarabunIT๙" pitchFamily="34" charset="-34"/>
                <a:ea typeface="Cordia New" pitchFamily="34" charset="-34"/>
                <a:cs typeface="TH SarabunIT๙" pitchFamily="34" charset="-34"/>
              </a:rPr>
              <a:t>การจัดที่จอดรถและห้องน้ำสะอาดสำหรับผู้มาติดต่อ</a:t>
            </a:r>
            <a:r>
              <a:rPr lang="th-TH" sz="2400" b="1" dirty="0" smtClean="0">
                <a:solidFill>
                  <a:schemeClr val="accent6">
                    <a:lumMod val="75000"/>
                  </a:schemeClr>
                </a:solidFill>
                <a:latin typeface="TH SarabunIT๙" pitchFamily="34" charset="-34"/>
                <a:ea typeface="Cordia New" pitchFamily="34" charset="-34"/>
                <a:cs typeface="TH SarabunIT๙" pitchFamily="34" charset="-34"/>
              </a:rPr>
              <a:t>ราชการ</a:t>
            </a:r>
            <a:endParaRPr lang="en-US" sz="2400" b="1" dirty="0">
              <a:solidFill>
                <a:schemeClr val="accent6">
                  <a:lumMod val="75000"/>
                </a:schemeClr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7" name="Picture 10" descr="C:\Documents and Settings\Administrator\My Documents\งาน 59\48017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048" y="1884418"/>
            <a:ext cx="3096344" cy="1976630"/>
          </a:xfrm>
          <a:prstGeom prst="rect">
            <a:avLst/>
          </a:prstGeom>
          <a:noFill/>
          <a:ln w="38100" cmpd="dbl">
            <a:solidFill>
              <a:srgbClr val="0711D7"/>
            </a:solidFill>
            <a:miter lim="800000"/>
            <a:headEnd/>
            <a:tailEnd/>
          </a:ln>
        </p:spPr>
      </p:pic>
      <p:pic>
        <p:nvPicPr>
          <p:cNvPr id="8" name="รูปภาพ 46" descr="S__4087960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048" y="4005064"/>
            <a:ext cx="3096344" cy="1986607"/>
          </a:xfrm>
          <a:prstGeom prst="rect">
            <a:avLst/>
          </a:prstGeom>
          <a:noFill/>
          <a:ln w="38100" cmpd="dbl">
            <a:solidFill>
              <a:srgbClr val="0711D7"/>
            </a:solidFill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1979712" y="5949280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DF4A07"/>
                </a:solidFill>
                <a:latin typeface="TH SarabunIT๙" pitchFamily="34" charset="-34"/>
                <a:cs typeface="TH SarabunIT๙" pitchFamily="34" charset="-34"/>
              </a:rPr>
              <a:t>ภาพโดย </a:t>
            </a:r>
            <a:r>
              <a:rPr lang="en-US" sz="2400" b="1" dirty="0" smtClean="0">
                <a:solidFill>
                  <a:srgbClr val="DF4A07"/>
                </a:solidFill>
                <a:latin typeface="TH SarabunIT๙" pitchFamily="34" charset="-34"/>
                <a:cs typeface="TH SarabunIT๙" pitchFamily="34" charset="-34"/>
              </a:rPr>
              <a:t>: </a:t>
            </a:r>
            <a:r>
              <a:rPr lang="th-TH" sz="2400" b="1" dirty="0" smtClean="0">
                <a:solidFill>
                  <a:srgbClr val="DF4A07"/>
                </a:solidFill>
                <a:latin typeface="TH SarabunIT๙" pitchFamily="34" charset="-34"/>
                <a:cs typeface="TH SarabunIT๙" pitchFamily="34" charset="-34"/>
              </a:rPr>
              <a:t>ภ.4</a:t>
            </a:r>
            <a:endParaRPr lang="th-TH" sz="2400" b="1" dirty="0">
              <a:solidFill>
                <a:srgbClr val="DF4A07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68144" y="5949280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DF4A07"/>
                </a:solidFill>
                <a:latin typeface="TH SarabunIT๙" pitchFamily="34" charset="-34"/>
                <a:cs typeface="TH SarabunIT๙" pitchFamily="34" charset="-34"/>
              </a:rPr>
              <a:t>ภาพโดย </a:t>
            </a:r>
            <a:r>
              <a:rPr lang="en-US" sz="2400" b="1" dirty="0" smtClean="0">
                <a:solidFill>
                  <a:srgbClr val="DF4A07"/>
                </a:solidFill>
                <a:latin typeface="TH SarabunIT๙" pitchFamily="34" charset="-34"/>
                <a:cs typeface="TH SarabunIT๙" pitchFamily="34" charset="-34"/>
              </a:rPr>
              <a:t>: </a:t>
            </a:r>
            <a:r>
              <a:rPr lang="th-TH" sz="2400" b="1" dirty="0" smtClean="0">
                <a:solidFill>
                  <a:srgbClr val="DF4A07"/>
                </a:solidFill>
                <a:latin typeface="TH SarabunIT๙" pitchFamily="34" charset="-34"/>
                <a:cs typeface="TH SarabunIT๙" pitchFamily="34" charset="-34"/>
              </a:rPr>
              <a:t>ภ.5</a:t>
            </a:r>
            <a:endParaRPr lang="th-TH" sz="2400" b="1" dirty="0">
              <a:solidFill>
                <a:srgbClr val="DF4A07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13" name="รูปภาพ 12"/>
          <p:cNvPicPr/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760" t="17168" b="14114"/>
          <a:stretch/>
        </p:blipFill>
        <p:spPr bwMode="auto">
          <a:xfrm>
            <a:off x="1148234" y="1884137"/>
            <a:ext cx="3116226" cy="1976911"/>
          </a:xfrm>
          <a:prstGeom prst="rect">
            <a:avLst/>
          </a:prstGeom>
          <a:noFill/>
          <a:ln w="38100" cmpd="dbl">
            <a:solidFill>
              <a:srgbClr val="0711D7"/>
            </a:solidFill>
          </a:ln>
        </p:spPr>
      </p:pic>
      <p:pic>
        <p:nvPicPr>
          <p:cNvPr id="14" name="รูปภาพ 35"/>
          <p:cNvPicPr/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8235" y="4005065"/>
            <a:ext cx="3116226" cy="1986606"/>
          </a:xfrm>
          <a:prstGeom prst="rect">
            <a:avLst/>
          </a:prstGeom>
          <a:noFill/>
          <a:ln w="38100" cmpd="dbl">
            <a:solidFill>
              <a:srgbClr val="0711D7"/>
            </a:solidFill>
          </a:ln>
        </p:spPr>
      </p:pic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79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302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9804" y="-176754"/>
            <a:ext cx="6811904" cy="6858000"/>
          </a:xfrm>
          <a:prstGeom prst="rect">
            <a:avLst/>
          </a:prstGeom>
        </p:spPr>
      </p:pic>
      <p:sp>
        <p:nvSpPr>
          <p:cNvPr id="4" name="สี่เหลี่ยมผืนผ้า 3"/>
          <p:cNvSpPr/>
          <p:nvPr/>
        </p:nvSpPr>
        <p:spPr>
          <a:xfrm>
            <a:off x="-146116" y="-176753"/>
            <a:ext cx="9436231" cy="7251630"/>
          </a:xfrm>
          <a:prstGeom prst="rect">
            <a:avLst/>
          </a:prstGeom>
          <a:gradFill>
            <a:gsLst>
              <a:gs pos="17000">
                <a:srgbClr val="A3B6D1">
                  <a:alpha val="49000"/>
                </a:srgbClr>
              </a:gs>
              <a:gs pos="38000">
                <a:schemeClr val="accent4">
                  <a:lumMod val="40000"/>
                  <a:lumOff val="60000"/>
                  <a:alpha val="68000"/>
                </a:schemeClr>
              </a:gs>
              <a:gs pos="72000">
                <a:schemeClr val="tx2">
                  <a:lumMod val="50000"/>
                  <a:lumOff val="50000"/>
                  <a:alpha val="49000"/>
                </a:schemeClr>
              </a:gs>
              <a:gs pos="100000">
                <a:schemeClr val="tx2">
                  <a:lumMod val="75000"/>
                  <a:lumOff val="25000"/>
                </a:schemeClr>
              </a:gs>
            </a:gsLst>
            <a:path path="shape">
              <a:fillToRect l="50000" t="50000" r="50000" b="5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Angsana New" panose="02020603050405020304" pitchFamily="18" charset="-34"/>
            </a:endParaRPr>
          </a:p>
        </p:txBody>
      </p:sp>
      <p:sp>
        <p:nvSpPr>
          <p:cNvPr id="8" name="แผนผังลำดับงาน: กระบวนการ 4"/>
          <p:cNvSpPr/>
          <p:nvPr/>
        </p:nvSpPr>
        <p:spPr>
          <a:xfrm>
            <a:off x="-226243" y="383354"/>
            <a:ext cx="9577634" cy="6055152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0"/>
                </a:moveTo>
                <a:cubicBezTo>
                  <a:pt x="5022" y="5102"/>
                  <a:pt x="5173" y="5230"/>
                  <a:pt x="10000" y="0"/>
                </a:cubicBezTo>
                <a:lnTo>
                  <a:pt x="10000" y="10000"/>
                </a:lnTo>
                <a:cubicBezTo>
                  <a:pt x="6812" y="7386"/>
                  <a:pt x="3366" y="7314"/>
                  <a:pt x="0" y="1000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50000"/>
              <a:alpha val="23922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Angsana New" panose="02020603050405020304" pitchFamily="18" charset="-34"/>
            </a:endParaRPr>
          </a:p>
        </p:txBody>
      </p:sp>
      <p:sp>
        <p:nvSpPr>
          <p:cNvPr id="7" name="แผนผังลำดับงาน: กระบวนการ 4"/>
          <p:cNvSpPr/>
          <p:nvPr/>
        </p:nvSpPr>
        <p:spPr>
          <a:xfrm>
            <a:off x="-226243" y="1275328"/>
            <a:ext cx="9577634" cy="4402318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0"/>
                </a:moveTo>
                <a:cubicBezTo>
                  <a:pt x="5022" y="5102"/>
                  <a:pt x="5173" y="5230"/>
                  <a:pt x="10000" y="0"/>
                </a:cubicBezTo>
                <a:lnTo>
                  <a:pt x="10000" y="10000"/>
                </a:lnTo>
                <a:cubicBezTo>
                  <a:pt x="6812" y="7386"/>
                  <a:pt x="3366" y="7314"/>
                  <a:pt x="0" y="1000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90000"/>
              <a:lumOff val="10000"/>
              <a:alpha val="53333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Angsana New" panose="02020603050405020304" pitchFamily="18" charset="-34"/>
            </a:endParaRPr>
          </a:p>
        </p:txBody>
      </p:sp>
      <p:sp>
        <p:nvSpPr>
          <p:cNvPr id="5" name="แผนผังลำดับงาน: กระบวนการ 4"/>
          <p:cNvSpPr/>
          <p:nvPr/>
        </p:nvSpPr>
        <p:spPr>
          <a:xfrm>
            <a:off x="-226243" y="2139885"/>
            <a:ext cx="9577634" cy="3028211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0"/>
                </a:moveTo>
                <a:cubicBezTo>
                  <a:pt x="5022" y="5102"/>
                  <a:pt x="5173" y="5230"/>
                  <a:pt x="10000" y="0"/>
                </a:cubicBezTo>
                <a:lnTo>
                  <a:pt x="10000" y="10000"/>
                </a:lnTo>
                <a:cubicBezTo>
                  <a:pt x="6812" y="7386"/>
                  <a:pt x="3366" y="7314"/>
                  <a:pt x="0" y="1000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ffectLst>
            <a:outerShdw blurRad="203200" dist="12700" dir="5400000" sx="110000" sy="11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Angsana New" panose="02020603050405020304" pitchFamily="18" charset="-34"/>
            </a:endParaRPr>
          </a:p>
        </p:txBody>
      </p:sp>
      <p:grpSp>
        <p:nvGrpSpPr>
          <p:cNvPr id="2" name="กลุ่ม 1"/>
          <p:cNvGrpSpPr/>
          <p:nvPr/>
        </p:nvGrpSpPr>
        <p:grpSpPr>
          <a:xfrm>
            <a:off x="896616" y="3249330"/>
            <a:ext cx="7338060" cy="1420063"/>
            <a:chOff x="896616" y="3249330"/>
            <a:chExt cx="7338060" cy="1420063"/>
          </a:xfrm>
        </p:grpSpPr>
        <p:sp>
          <p:nvSpPr>
            <p:cNvPr id="6" name="TextBox 5"/>
            <p:cNvSpPr txBox="1"/>
            <p:nvPr/>
          </p:nvSpPr>
          <p:spPr>
            <a:xfrm>
              <a:off x="896616" y="3249330"/>
              <a:ext cx="7338060" cy="1200329"/>
            </a:xfrm>
            <a:prstGeom prst="rect">
              <a:avLst/>
            </a:prstGeom>
            <a:noFill/>
          </p:spPr>
          <p:txBody>
            <a:bodyPr wrap="square" rtlCol="0">
              <a:prstTxWarp prst="textDeflateTop">
                <a:avLst/>
              </a:prstTxWarp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/>
                  <a:ea typeface="+mn-ea"/>
                  <a:cs typeface="Angsana New" panose="02020603050405020304" pitchFamily="18" charset="-34"/>
                </a:rPr>
                <a:t>สถานภาพอาชญากรรม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204977" y="3890121"/>
              <a:ext cx="4861368" cy="779272"/>
            </a:xfrm>
            <a:prstGeom prst="rect">
              <a:avLst/>
            </a:prstGeom>
            <a:noFill/>
          </p:spPr>
          <p:txBody>
            <a:bodyPr wrap="square" rtlCol="0">
              <a:prstTxWarp prst="textDeflateBottom">
                <a:avLst>
                  <a:gd name="adj" fmla="val 61780"/>
                </a:avLst>
              </a:prstTxWarp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/>
                <a:ea typeface="+mn-ea"/>
                <a:cs typeface="Angsana New" panose="02020603050405020304" pitchFamily="18" charset="-34"/>
              </a:endParaRPr>
            </a:p>
          </p:txBody>
        </p:sp>
      </p:grp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40025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5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สี่เหลี่ยมผืนผ้า 17"/>
          <p:cNvSpPr/>
          <p:nvPr/>
        </p:nvSpPr>
        <p:spPr>
          <a:xfrm>
            <a:off x="1" y="188640"/>
            <a:ext cx="9144000" cy="504056"/>
          </a:xfrm>
          <a:prstGeom prst="rect">
            <a:avLst/>
          </a:prstGeom>
          <a:gradFill flip="none" rotWithShape="1">
            <a:gsLst>
              <a:gs pos="0">
                <a:srgbClr val="0711D7">
                  <a:tint val="66000"/>
                  <a:satMod val="160000"/>
                  <a:lumMod val="49000"/>
                </a:srgbClr>
              </a:gs>
              <a:gs pos="72000">
                <a:srgbClr val="0711D7">
                  <a:tint val="44500"/>
                  <a:satMod val="160000"/>
                  <a:lumMod val="80000"/>
                </a:srgbClr>
              </a:gs>
              <a:gs pos="100000">
                <a:srgbClr val="0711D7">
                  <a:tint val="23500"/>
                  <a:satMod val="160000"/>
                  <a:lumMod val="36000"/>
                  <a:lumOff val="64000"/>
                  <a:alpha val="21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TextBox 3"/>
          <p:cNvSpPr txBox="1"/>
          <p:nvPr/>
        </p:nvSpPr>
        <p:spPr>
          <a:xfrm>
            <a:off x="1115616" y="220578"/>
            <a:ext cx="34135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กองยุทธศาสตร์ สำนักงานยุทธศาสตร์ตำรวจ</a:t>
            </a:r>
            <a:endParaRPr lang="th-TH" sz="2000" dirty="0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638" l="0" r="99273">
                        <a14:foregroundMark x1="17091" y1="11232" x2="17091" y2="34783"/>
                        <a14:foregroundMark x1="19636" y1="15580" x2="36000" y2="17391"/>
                        <a14:foregroundMark x1="36000" y1="17391" x2="50182" y2="362"/>
                        <a14:foregroundMark x1="50182" y1="362" x2="62909" y2="16667"/>
                        <a14:foregroundMark x1="62909" y1="16667" x2="84364" y2="14493"/>
                        <a14:foregroundMark x1="84364" y1="14493" x2="82545" y2="34783"/>
                        <a14:foregroundMark x1="82545" y1="34783" x2="99636" y2="49275"/>
                        <a14:foregroundMark x1="98545" y1="48551" x2="83273" y2="63043"/>
                        <a14:foregroundMark x1="83273" y1="63043" x2="86182" y2="84058"/>
                        <a14:foregroundMark x1="86182" y1="84058" x2="64000" y2="82609"/>
                        <a14:foregroundMark x1="64000" y1="82609" x2="51636" y2="99638"/>
                        <a14:foregroundMark x1="52000" y1="99275" x2="37455" y2="82971"/>
                        <a14:foregroundMark x1="36364" y1="82246" x2="36364" y2="82246"/>
                        <a14:foregroundMark x1="36000" y1="82246" x2="13455" y2="84058"/>
                        <a14:foregroundMark x1="13455" y1="84058" x2="17091" y2="63406"/>
                        <a14:foregroundMark x1="17091" y1="63406" x2="0" y2="48188"/>
                        <a14:backgroundMark x1="51636" y1="362" x2="53818" y2="2899"/>
                        <a14:backgroundMark x1="48364" y1="362" x2="47273" y2="2174"/>
                        <a14:backgroundMark x1="97455" y1="46377" x2="99636" y2="47826"/>
                        <a14:backgroundMark x1="54545" y1="97464" x2="52727" y2="99638"/>
                        <a14:backgroundMark x1="17091" y1="10870" x2="17455" y2="11232"/>
                      </a14:backgroundRemoval>
                    </a14:imgEffect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0"/>
            <a:ext cx="936104" cy="891761"/>
          </a:xfrm>
          <a:prstGeom prst="rect">
            <a:avLst/>
          </a:prstGeom>
          <a:ln w="12700">
            <a:noFill/>
          </a:ln>
          <a:effectLst>
            <a:glow rad="63500">
              <a:schemeClr val="bg1">
                <a:alpha val="40000"/>
              </a:schemeClr>
            </a:glow>
          </a:effectLst>
        </p:spPr>
      </p:pic>
      <p:sp>
        <p:nvSpPr>
          <p:cNvPr id="2" name="สี่เหลี่ยมผืนผ้า 1"/>
          <p:cNvSpPr/>
          <p:nvPr/>
        </p:nvSpPr>
        <p:spPr>
          <a:xfrm>
            <a:off x="323528" y="980728"/>
            <a:ext cx="8568952" cy="547260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" name="TextBox 2"/>
          <p:cNvSpPr txBox="1"/>
          <p:nvPr/>
        </p:nvSpPr>
        <p:spPr>
          <a:xfrm>
            <a:off x="323528" y="980728"/>
            <a:ext cx="8568952" cy="46166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th-TH" sz="2400" b="1" dirty="0" smtClean="0">
                <a:solidFill>
                  <a:schemeClr val="accent2">
                    <a:lumMod val="75000"/>
                  </a:schemeClr>
                </a:solidFill>
                <a:ea typeface="Calibri"/>
                <a:cs typeface="TH SarabunIT๙"/>
              </a:rPr>
              <a:t>การปฏิบัติงานนอกสถานีตำรวจ</a:t>
            </a:r>
            <a:endParaRPr lang="en-US" sz="2400" dirty="0">
              <a:solidFill>
                <a:schemeClr val="accent2">
                  <a:lumMod val="75000"/>
                </a:schemeClr>
              </a:solidFill>
              <a:ea typeface="Calibri"/>
              <a:cs typeface="Cordia New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07704" y="5991671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DF4A07"/>
                </a:solidFill>
                <a:latin typeface="TH SarabunIT๙" pitchFamily="34" charset="-34"/>
                <a:cs typeface="TH SarabunIT๙" pitchFamily="34" charset="-34"/>
              </a:rPr>
              <a:t>ภาพโดย </a:t>
            </a:r>
            <a:r>
              <a:rPr lang="en-US" sz="2400" b="1" dirty="0" smtClean="0">
                <a:solidFill>
                  <a:srgbClr val="DF4A07"/>
                </a:solidFill>
                <a:latin typeface="TH SarabunIT๙" pitchFamily="34" charset="-34"/>
                <a:cs typeface="TH SarabunIT๙" pitchFamily="34" charset="-34"/>
              </a:rPr>
              <a:t>: </a:t>
            </a:r>
            <a:r>
              <a:rPr lang="th-TH" sz="2400" b="1" dirty="0" smtClean="0">
                <a:solidFill>
                  <a:srgbClr val="DF4A07"/>
                </a:solidFill>
                <a:latin typeface="TH SarabunIT๙" pitchFamily="34" charset="-34"/>
                <a:cs typeface="TH SarabunIT๙" pitchFamily="34" charset="-34"/>
              </a:rPr>
              <a:t>ภ.5</a:t>
            </a:r>
            <a:endParaRPr lang="th-TH" sz="2400" b="1" dirty="0">
              <a:solidFill>
                <a:srgbClr val="DF4A07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12160" y="6021288"/>
            <a:ext cx="2664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DF4A07"/>
                </a:solidFill>
                <a:latin typeface="TH SarabunIT๙" pitchFamily="34" charset="-34"/>
                <a:cs typeface="TH SarabunIT๙" pitchFamily="34" charset="-34"/>
              </a:rPr>
              <a:t>ภาพโดย </a:t>
            </a:r>
            <a:r>
              <a:rPr lang="en-US" sz="2400" b="1" dirty="0" smtClean="0">
                <a:solidFill>
                  <a:srgbClr val="DF4A07"/>
                </a:solidFill>
                <a:latin typeface="TH SarabunIT๙" pitchFamily="34" charset="-34"/>
                <a:cs typeface="TH SarabunIT๙" pitchFamily="34" charset="-34"/>
              </a:rPr>
              <a:t>:</a:t>
            </a:r>
            <a:r>
              <a:rPr lang="en-US" sz="2400" b="1" dirty="0">
                <a:solidFill>
                  <a:srgbClr val="DF4A07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2400" b="1" dirty="0" smtClean="0">
                <a:solidFill>
                  <a:srgbClr val="DF4A07"/>
                </a:solidFill>
                <a:latin typeface="TH SarabunIT๙" pitchFamily="34" charset="-34"/>
                <a:cs typeface="TH SarabunIT๙" pitchFamily="34" charset="-34"/>
              </a:rPr>
              <a:t>ภ.6</a:t>
            </a:r>
          </a:p>
        </p:txBody>
      </p:sp>
      <p:pic>
        <p:nvPicPr>
          <p:cNvPr id="16" name="Picture 13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608" y="1556792"/>
            <a:ext cx="3240360" cy="2160240"/>
          </a:xfrm>
          <a:prstGeom prst="rect">
            <a:avLst/>
          </a:prstGeom>
          <a:ln w="38100" cmpd="dbl">
            <a:solidFill>
              <a:srgbClr val="0711D7"/>
            </a:solidFill>
          </a:ln>
        </p:spPr>
      </p:pic>
      <p:pic>
        <p:nvPicPr>
          <p:cNvPr id="17" name="Picture 4" descr="ผลการค้นหารูปภาพสำหรับ ตำรวจบริการประชาชน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7725"/>
          <a:stretch/>
        </p:blipFill>
        <p:spPr bwMode="auto">
          <a:xfrm>
            <a:off x="1043608" y="3861049"/>
            <a:ext cx="3240360" cy="2130622"/>
          </a:xfrm>
          <a:prstGeom prst="rect">
            <a:avLst/>
          </a:prstGeom>
          <a:noFill/>
          <a:ln w="38100" cmpd="dbl">
            <a:solidFill>
              <a:srgbClr val="0711D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รูปภาพ 18" descr="219385"/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048" y="3882556"/>
            <a:ext cx="3180586" cy="2138732"/>
          </a:xfrm>
          <a:prstGeom prst="rect">
            <a:avLst/>
          </a:prstGeom>
          <a:noFill/>
          <a:ln w="38100" cmpd="dbl">
            <a:solidFill>
              <a:srgbClr val="0711D7"/>
            </a:solidFill>
          </a:ln>
        </p:spPr>
      </p:pic>
      <p:pic>
        <p:nvPicPr>
          <p:cNvPr id="20" name="รูปภาพ 19" descr="C:\Users\Administrator\Desktop\ยกระดับ ปี 2561\รายงานทุกวันที่ 15\ภาพการตรวจ\ภาพ พช\421986.jpg"/>
          <p:cNvPicPr/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39" t="14626"/>
          <a:stretch/>
        </p:blipFill>
        <p:spPr bwMode="auto">
          <a:xfrm>
            <a:off x="5004048" y="1591948"/>
            <a:ext cx="3180586" cy="2125084"/>
          </a:xfrm>
          <a:prstGeom prst="rect">
            <a:avLst/>
          </a:prstGeom>
          <a:noFill/>
          <a:ln w="38100" cmpd="dbl">
            <a:solidFill>
              <a:srgbClr val="0711D7"/>
            </a:solidFill>
          </a:ln>
        </p:spPr>
      </p:pic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80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06771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สี่เหลี่ยมผืนผ้า 17"/>
          <p:cNvSpPr/>
          <p:nvPr/>
        </p:nvSpPr>
        <p:spPr>
          <a:xfrm>
            <a:off x="1" y="188640"/>
            <a:ext cx="9144000" cy="504056"/>
          </a:xfrm>
          <a:prstGeom prst="rect">
            <a:avLst/>
          </a:prstGeom>
          <a:gradFill flip="none" rotWithShape="1">
            <a:gsLst>
              <a:gs pos="0">
                <a:srgbClr val="0711D7">
                  <a:tint val="66000"/>
                  <a:satMod val="160000"/>
                  <a:lumMod val="49000"/>
                </a:srgbClr>
              </a:gs>
              <a:gs pos="72000">
                <a:srgbClr val="0711D7">
                  <a:tint val="44500"/>
                  <a:satMod val="160000"/>
                  <a:lumMod val="80000"/>
                </a:srgbClr>
              </a:gs>
              <a:gs pos="100000">
                <a:srgbClr val="0711D7">
                  <a:tint val="23500"/>
                  <a:satMod val="160000"/>
                  <a:lumMod val="36000"/>
                  <a:lumOff val="64000"/>
                  <a:alpha val="21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TextBox 3"/>
          <p:cNvSpPr txBox="1"/>
          <p:nvPr/>
        </p:nvSpPr>
        <p:spPr>
          <a:xfrm>
            <a:off x="1115616" y="220578"/>
            <a:ext cx="34135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กองยุทธศาสตร์ สำนักงานยุทธศาสตร์ตำรวจ</a:t>
            </a:r>
            <a:endParaRPr lang="th-TH" sz="2000" dirty="0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638" l="0" r="99273">
                        <a14:foregroundMark x1="17091" y1="11232" x2="17091" y2="34783"/>
                        <a14:foregroundMark x1="19636" y1="15580" x2="36000" y2="17391"/>
                        <a14:foregroundMark x1="36000" y1="17391" x2="50182" y2="362"/>
                        <a14:foregroundMark x1="50182" y1="362" x2="62909" y2="16667"/>
                        <a14:foregroundMark x1="62909" y1="16667" x2="84364" y2="14493"/>
                        <a14:foregroundMark x1="84364" y1="14493" x2="82545" y2="34783"/>
                        <a14:foregroundMark x1="82545" y1="34783" x2="99636" y2="49275"/>
                        <a14:foregroundMark x1="98545" y1="48551" x2="83273" y2="63043"/>
                        <a14:foregroundMark x1="83273" y1="63043" x2="86182" y2="84058"/>
                        <a14:foregroundMark x1="86182" y1="84058" x2="64000" y2="82609"/>
                        <a14:foregroundMark x1="64000" y1="82609" x2="51636" y2="99638"/>
                        <a14:foregroundMark x1="52000" y1="99275" x2="37455" y2="82971"/>
                        <a14:foregroundMark x1="36364" y1="82246" x2="36364" y2="82246"/>
                        <a14:foregroundMark x1="36000" y1="82246" x2="13455" y2="84058"/>
                        <a14:foregroundMark x1="13455" y1="84058" x2="17091" y2="63406"/>
                        <a14:foregroundMark x1="17091" y1="63406" x2="0" y2="48188"/>
                        <a14:backgroundMark x1="51636" y1="362" x2="53818" y2="2899"/>
                        <a14:backgroundMark x1="48364" y1="362" x2="47273" y2="2174"/>
                        <a14:backgroundMark x1="97455" y1="46377" x2="99636" y2="47826"/>
                        <a14:backgroundMark x1="54545" y1="97464" x2="52727" y2="99638"/>
                        <a14:backgroundMark x1="17091" y1="10870" x2="17455" y2="11232"/>
                      </a14:backgroundRemoval>
                    </a14:imgEffect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0"/>
            <a:ext cx="936104" cy="891761"/>
          </a:xfrm>
          <a:prstGeom prst="rect">
            <a:avLst/>
          </a:prstGeom>
          <a:ln w="12700">
            <a:noFill/>
          </a:ln>
          <a:effectLst>
            <a:glow rad="63500">
              <a:schemeClr val="bg1">
                <a:alpha val="40000"/>
              </a:schemeClr>
            </a:glow>
          </a:effectLst>
        </p:spPr>
      </p:pic>
      <p:sp>
        <p:nvSpPr>
          <p:cNvPr id="2" name="สี่เหลี่ยมผืนผ้า 1"/>
          <p:cNvSpPr/>
          <p:nvPr/>
        </p:nvSpPr>
        <p:spPr>
          <a:xfrm>
            <a:off x="323528" y="980728"/>
            <a:ext cx="8568952" cy="547260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" name="TextBox 2"/>
          <p:cNvSpPr txBox="1"/>
          <p:nvPr/>
        </p:nvSpPr>
        <p:spPr>
          <a:xfrm>
            <a:off x="323528" y="980728"/>
            <a:ext cx="8568952" cy="46166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th-TH" sz="2400" b="1" dirty="0" smtClean="0">
                <a:solidFill>
                  <a:schemeClr val="accent2">
                    <a:lumMod val="75000"/>
                  </a:schemeClr>
                </a:solidFill>
                <a:ea typeface="Calibri"/>
                <a:cs typeface="TH SarabunIT๙"/>
              </a:rPr>
              <a:t>การขับเคลื่อนของผู้บังคับบัญชา</a:t>
            </a:r>
            <a:endParaRPr lang="en-US" sz="2400" dirty="0">
              <a:solidFill>
                <a:schemeClr val="accent2">
                  <a:lumMod val="75000"/>
                </a:schemeClr>
              </a:solidFill>
              <a:ea typeface="Calibri"/>
              <a:cs typeface="Cordia New"/>
            </a:endParaRPr>
          </a:p>
        </p:txBody>
      </p:sp>
      <p:pic>
        <p:nvPicPr>
          <p:cNvPr id="7" name="รูปภาพ 6"/>
          <p:cNvPicPr/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760" t="17168" b="14114"/>
          <a:stretch/>
        </p:blipFill>
        <p:spPr bwMode="auto">
          <a:xfrm>
            <a:off x="921689" y="3789040"/>
            <a:ext cx="3434287" cy="2160240"/>
          </a:xfrm>
          <a:prstGeom prst="rect">
            <a:avLst/>
          </a:prstGeom>
          <a:noFill/>
          <a:ln w="38100" cmpd="dbl">
            <a:solidFill>
              <a:srgbClr val="0711D7"/>
            </a:solidFill>
          </a:ln>
        </p:spPr>
      </p:pic>
      <p:pic>
        <p:nvPicPr>
          <p:cNvPr id="8" name="รูปภาพ 7"/>
          <p:cNvPicPr/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150" r="3540" b="12737"/>
          <a:stretch/>
        </p:blipFill>
        <p:spPr bwMode="auto">
          <a:xfrm>
            <a:off x="921689" y="1600361"/>
            <a:ext cx="3434287" cy="2044663"/>
          </a:xfrm>
          <a:prstGeom prst="rect">
            <a:avLst/>
          </a:prstGeom>
          <a:noFill/>
          <a:ln w="38100" cmpd="dbl">
            <a:solidFill>
              <a:srgbClr val="0711D7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1763688" y="5949280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DF4A07"/>
                </a:solidFill>
                <a:latin typeface="TH SarabunIT๙" pitchFamily="34" charset="-34"/>
                <a:cs typeface="TH SarabunIT๙" pitchFamily="34" charset="-34"/>
              </a:rPr>
              <a:t>ภาพโดย </a:t>
            </a:r>
            <a:r>
              <a:rPr lang="en-US" sz="2400" b="1" dirty="0" smtClean="0">
                <a:solidFill>
                  <a:srgbClr val="DF4A07"/>
                </a:solidFill>
                <a:latin typeface="TH SarabunIT๙" pitchFamily="34" charset="-34"/>
                <a:cs typeface="TH SarabunIT๙" pitchFamily="34" charset="-34"/>
              </a:rPr>
              <a:t>: </a:t>
            </a:r>
            <a:r>
              <a:rPr lang="th-TH" sz="2400" b="1" dirty="0" smtClean="0">
                <a:solidFill>
                  <a:srgbClr val="DF4A07"/>
                </a:solidFill>
                <a:latin typeface="TH SarabunIT๙" pitchFamily="34" charset="-34"/>
                <a:cs typeface="TH SarabunIT๙" pitchFamily="34" charset="-34"/>
              </a:rPr>
              <a:t>ภ.4</a:t>
            </a:r>
            <a:endParaRPr lang="th-TH" sz="2400" b="1" dirty="0">
              <a:solidFill>
                <a:srgbClr val="DF4A07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84168" y="5949280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DF4A07"/>
                </a:solidFill>
                <a:latin typeface="TH SarabunIT๙" pitchFamily="34" charset="-34"/>
                <a:cs typeface="TH SarabunIT๙" pitchFamily="34" charset="-34"/>
              </a:rPr>
              <a:t>ภาพโดย </a:t>
            </a:r>
            <a:r>
              <a:rPr lang="en-US" sz="2400" b="1" dirty="0" smtClean="0">
                <a:solidFill>
                  <a:srgbClr val="DF4A07"/>
                </a:solidFill>
                <a:latin typeface="TH SarabunIT๙" pitchFamily="34" charset="-34"/>
                <a:cs typeface="TH SarabunIT๙" pitchFamily="34" charset="-34"/>
              </a:rPr>
              <a:t>: </a:t>
            </a:r>
            <a:r>
              <a:rPr lang="th-TH" sz="2400" b="1" dirty="0" smtClean="0">
                <a:solidFill>
                  <a:srgbClr val="DF4A07"/>
                </a:solidFill>
                <a:latin typeface="TH SarabunIT๙" pitchFamily="34" charset="-34"/>
                <a:cs typeface="TH SarabunIT๙" pitchFamily="34" charset="-34"/>
              </a:rPr>
              <a:t>ภ.6</a:t>
            </a:r>
            <a:endParaRPr lang="th-TH" sz="2400" b="1" dirty="0">
              <a:solidFill>
                <a:srgbClr val="DF4A07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11" name="รูปภาพ 10" descr="219385"/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048" y="1600361"/>
            <a:ext cx="3180586" cy="2044663"/>
          </a:xfrm>
          <a:prstGeom prst="rect">
            <a:avLst/>
          </a:prstGeom>
          <a:noFill/>
          <a:ln w="38100" cmpd="dbl">
            <a:solidFill>
              <a:srgbClr val="0711D7"/>
            </a:solidFill>
          </a:ln>
        </p:spPr>
      </p:pic>
      <p:pic>
        <p:nvPicPr>
          <p:cNvPr id="12" name="รูปภาพ 11" descr="219343"/>
          <p:cNvPicPr/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048" y="3789040"/>
            <a:ext cx="3180586" cy="2160240"/>
          </a:xfrm>
          <a:prstGeom prst="rect">
            <a:avLst/>
          </a:prstGeom>
          <a:noFill/>
          <a:ln w="38100" cmpd="dbl">
            <a:solidFill>
              <a:srgbClr val="0711D7"/>
            </a:solidFill>
          </a:ln>
        </p:spPr>
      </p:pic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81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45892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สี่เหลี่ยมผืนผ้า 17"/>
          <p:cNvSpPr/>
          <p:nvPr/>
        </p:nvSpPr>
        <p:spPr>
          <a:xfrm>
            <a:off x="1" y="188640"/>
            <a:ext cx="9144000" cy="504056"/>
          </a:xfrm>
          <a:prstGeom prst="rect">
            <a:avLst/>
          </a:prstGeom>
          <a:gradFill flip="none" rotWithShape="1">
            <a:gsLst>
              <a:gs pos="0">
                <a:srgbClr val="0711D7">
                  <a:tint val="66000"/>
                  <a:satMod val="160000"/>
                  <a:lumMod val="49000"/>
                </a:srgbClr>
              </a:gs>
              <a:gs pos="72000">
                <a:srgbClr val="0711D7">
                  <a:tint val="44500"/>
                  <a:satMod val="160000"/>
                  <a:lumMod val="80000"/>
                </a:srgbClr>
              </a:gs>
              <a:gs pos="100000">
                <a:srgbClr val="0711D7">
                  <a:tint val="23500"/>
                  <a:satMod val="160000"/>
                  <a:lumMod val="36000"/>
                  <a:lumOff val="64000"/>
                  <a:alpha val="21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TextBox 3"/>
          <p:cNvSpPr txBox="1"/>
          <p:nvPr/>
        </p:nvSpPr>
        <p:spPr>
          <a:xfrm>
            <a:off x="1115616" y="220578"/>
            <a:ext cx="34135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กองยุทธศาสตร์ สำนักงานยุทธศาสตร์ตำรวจ</a:t>
            </a:r>
            <a:endParaRPr lang="th-TH" sz="2000" dirty="0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638" l="0" r="99273">
                        <a14:foregroundMark x1="17091" y1="11232" x2="17091" y2="34783"/>
                        <a14:foregroundMark x1="19636" y1="15580" x2="36000" y2="17391"/>
                        <a14:foregroundMark x1="36000" y1="17391" x2="50182" y2="362"/>
                        <a14:foregroundMark x1="50182" y1="362" x2="62909" y2="16667"/>
                        <a14:foregroundMark x1="62909" y1="16667" x2="84364" y2="14493"/>
                        <a14:foregroundMark x1="84364" y1="14493" x2="82545" y2="34783"/>
                        <a14:foregroundMark x1="82545" y1="34783" x2="99636" y2="49275"/>
                        <a14:foregroundMark x1="98545" y1="48551" x2="83273" y2="63043"/>
                        <a14:foregroundMark x1="83273" y1="63043" x2="86182" y2="84058"/>
                        <a14:foregroundMark x1="86182" y1="84058" x2="64000" y2="82609"/>
                        <a14:foregroundMark x1="64000" y1="82609" x2="51636" y2="99638"/>
                        <a14:foregroundMark x1="52000" y1="99275" x2="37455" y2="82971"/>
                        <a14:foregroundMark x1="36364" y1="82246" x2="36364" y2="82246"/>
                        <a14:foregroundMark x1="36000" y1="82246" x2="13455" y2="84058"/>
                        <a14:foregroundMark x1="13455" y1="84058" x2="17091" y2="63406"/>
                        <a14:foregroundMark x1="17091" y1="63406" x2="0" y2="48188"/>
                        <a14:backgroundMark x1="51636" y1="362" x2="53818" y2="2899"/>
                        <a14:backgroundMark x1="48364" y1="362" x2="47273" y2="2174"/>
                        <a14:backgroundMark x1="97455" y1="46377" x2="99636" y2="47826"/>
                        <a14:backgroundMark x1="54545" y1="97464" x2="52727" y2="99638"/>
                        <a14:backgroundMark x1="17091" y1="10870" x2="17455" y2="11232"/>
                      </a14:backgroundRemoval>
                    </a14:imgEffect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0"/>
            <a:ext cx="936104" cy="891761"/>
          </a:xfrm>
          <a:prstGeom prst="rect">
            <a:avLst/>
          </a:prstGeom>
          <a:ln w="12700">
            <a:noFill/>
          </a:ln>
          <a:effectLst>
            <a:glow rad="63500">
              <a:schemeClr val="bg1">
                <a:alpha val="40000"/>
              </a:schemeClr>
            </a:glow>
          </a:effectLst>
        </p:spPr>
      </p:pic>
      <p:sp>
        <p:nvSpPr>
          <p:cNvPr id="2" name="สี่เหลี่ยมผืนผ้า 1"/>
          <p:cNvSpPr/>
          <p:nvPr/>
        </p:nvSpPr>
        <p:spPr>
          <a:xfrm>
            <a:off x="323528" y="980728"/>
            <a:ext cx="8568952" cy="547260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" name="TextBox 2"/>
          <p:cNvSpPr txBox="1"/>
          <p:nvPr/>
        </p:nvSpPr>
        <p:spPr>
          <a:xfrm>
            <a:off x="323528" y="980728"/>
            <a:ext cx="8568952" cy="46166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th-TH" sz="2400" b="1" dirty="0" smtClean="0">
                <a:solidFill>
                  <a:schemeClr val="accent2">
                    <a:lumMod val="75000"/>
                  </a:schemeClr>
                </a:solidFill>
                <a:ea typeface="Calibri"/>
                <a:cs typeface="TH SarabunIT๙"/>
              </a:rPr>
              <a:t>ผลการติดตามรับฟังความพึงพอใจของประชาชน</a:t>
            </a:r>
            <a:endParaRPr lang="en-US" sz="2400" dirty="0">
              <a:solidFill>
                <a:schemeClr val="accent2">
                  <a:lumMod val="75000"/>
                </a:schemeClr>
              </a:solidFill>
              <a:ea typeface="Calibri"/>
              <a:cs typeface="Cordia New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63688" y="5949280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DF4A07"/>
                </a:solidFill>
                <a:latin typeface="TH SarabunIT๙" pitchFamily="34" charset="-34"/>
                <a:cs typeface="TH SarabunIT๙" pitchFamily="34" charset="-34"/>
              </a:rPr>
              <a:t>ภาพโดย </a:t>
            </a:r>
            <a:r>
              <a:rPr lang="en-US" sz="2400" b="1" dirty="0" smtClean="0">
                <a:solidFill>
                  <a:srgbClr val="DF4A07"/>
                </a:solidFill>
                <a:latin typeface="TH SarabunIT๙" pitchFamily="34" charset="-34"/>
                <a:cs typeface="TH SarabunIT๙" pitchFamily="34" charset="-34"/>
              </a:rPr>
              <a:t>: </a:t>
            </a:r>
            <a:r>
              <a:rPr lang="th-TH" sz="2400" b="1" dirty="0" smtClean="0">
                <a:solidFill>
                  <a:srgbClr val="DF4A07"/>
                </a:solidFill>
                <a:latin typeface="TH SarabunIT๙" pitchFamily="34" charset="-34"/>
                <a:cs typeface="TH SarabunIT๙" pitchFamily="34" charset="-34"/>
              </a:rPr>
              <a:t>ภ.9</a:t>
            </a:r>
            <a:endParaRPr lang="th-TH" sz="2400" b="1" dirty="0">
              <a:solidFill>
                <a:srgbClr val="DF4A07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68144" y="5949280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DF4A07"/>
                </a:solidFill>
                <a:latin typeface="TH SarabunIT๙" pitchFamily="34" charset="-34"/>
                <a:cs typeface="TH SarabunIT๙" pitchFamily="34" charset="-34"/>
              </a:rPr>
              <a:t>ภาพโดย </a:t>
            </a:r>
            <a:r>
              <a:rPr lang="en-US" sz="2400" b="1" dirty="0" smtClean="0">
                <a:solidFill>
                  <a:srgbClr val="DF4A07"/>
                </a:solidFill>
                <a:latin typeface="TH SarabunIT๙" pitchFamily="34" charset="-34"/>
                <a:cs typeface="TH SarabunIT๙" pitchFamily="34" charset="-34"/>
              </a:rPr>
              <a:t>: </a:t>
            </a:r>
            <a:r>
              <a:rPr lang="th-TH" sz="2400" b="1" dirty="0" err="1" smtClean="0">
                <a:solidFill>
                  <a:srgbClr val="DF4A07"/>
                </a:solidFill>
                <a:latin typeface="TH SarabunIT๙" pitchFamily="34" charset="-34"/>
                <a:cs typeface="TH SarabunIT๙" pitchFamily="34" charset="-34"/>
              </a:rPr>
              <a:t>บช.ก</a:t>
            </a:r>
            <a:r>
              <a:rPr lang="th-TH" sz="2400" b="1" dirty="0" smtClean="0">
                <a:solidFill>
                  <a:srgbClr val="DF4A07"/>
                </a:solidFill>
                <a:latin typeface="TH SarabunIT๙" pitchFamily="34" charset="-34"/>
                <a:cs typeface="TH SarabunIT๙" pitchFamily="34" charset="-34"/>
              </a:rPr>
              <a:t>.</a:t>
            </a:r>
            <a:endParaRPr lang="th-TH" sz="2400" b="1" dirty="0">
              <a:solidFill>
                <a:srgbClr val="DF4A07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9" name="รูปภาพ 8" descr="894330"/>
          <p:cNvPicPr/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364" r="15003"/>
          <a:stretch/>
        </p:blipFill>
        <p:spPr bwMode="auto">
          <a:xfrm>
            <a:off x="979176" y="1556792"/>
            <a:ext cx="3137579" cy="2160240"/>
          </a:xfrm>
          <a:prstGeom prst="rect">
            <a:avLst/>
          </a:prstGeom>
          <a:noFill/>
          <a:ln w="38100" cap="flat" cmpd="dbl" algn="ctr">
            <a:solidFill>
              <a:srgbClr val="0711D7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Picture 6"/>
          <p:cNvPicPr/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176" y="3861048"/>
            <a:ext cx="3137580" cy="2160240"/>
          </a:xfrm>
          <a:prstGeom prst="rect">
            <a:avLst/>
          </a:prstGeom>
          <a:ln w="38100" cmpd="dbl">
            <a:solidFill>
              <a:srgbClr val="0711D7"/>
            </a:solidFill>
          </a:ln>
        </p:spPr>
      </p:pic>
      <p:pic>
        <p:nvPicPr>
          <p:cNvPr id="11" name="Picture 42"/>
          <p:cNvPicPr/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3861048"/>
            <a:ext cx="3240360" cy="2160240"/>
          </a:xfrm>
          <a:prstGeom prst="rect">
            <a:avLst/>
          </a:prstGeom>
          <a:noFill/>
          <a:ln w="38100" cmpd="dbl">
            <a:solidFill>
              <a:srgbClr val="0711D7"/>
            </a:solidFill>
          </a:ln>
        </p:spPr>
      </p:pic>
      <p:pic>
        <p:nvPicPr>
          <p:cNvPr id="12" name="Picture 37"/>
          <p:cNvPicPr/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1570866"/>
            <a:ext cx="3240360" cy="2146166"/>
          </a:xfrm>
          <a:prstGeom prst="rect">
            <a:avLst/>
          </a:prstGeom>
          <a:noFill/>
          <a:ln w="38100" cmpd="dbl">
            <a:solidFill>
              <a:srgbClr val="0711D7"/>
            </a:solidFill>
          </a:ln>
        </p:spPr>
      </p:pic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82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45361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สี่เหลี่ยมผืนผ้า 17"/>
          <p:cNvSpPr/>
          <p:nvPr/>
        </p:nvSpPr>
        <p:spPr>
          <a:xfrm>
            <a:off x="1" y="188640"/>
            <a:ext cx="9144000" cy="504056"/>
          </a:xfrm>
          <a:prstGeom prst="rect">
            <a:avLst/>
          </a:prstGeom>
          <a:gradFill flip="none" rotWithShape="1">
            <a:gsLst>
              <a:gs pos="0">
                <a:srgbClr val="0711D7">
                  <a:tint val="66000"/>
                  <a:satMod val="160000"/>
                  <a:lumMod val="49000"/>
                </a:srgbClr>
              </a:gs>
              <a:gs pos="72000">
                <a:srgbClr val="0711D7">
                  <a:tint val="44500"/>
                  <a:satMod val="160000"/>
                  <a:lumMod val="80000"/>
                </a:srgbClr>
              </a:gs>
              <a:gs pos="100000">
                <a:srgbClr val="0711D7">
                  <a:tint val="23500"/>
                  <a:satMod val="160000"/>
                  <a:lumMod val="36000"/>
                  <a:lumOff val="64000"/>
                  <a:alpha val="21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TextBox 3"/>
          <p:cNvSpPr txBox="1"/>
          <p:nvPr/>
        </p:nvSpPr>
        <p:spPr>
          <a:xfrm>
            <a:off x="1115616" y="220578"/>
            <a:ext cx="34135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กองยุทธศาสตร์ สำนักงานยุทธศาสตร์ตำรวจ</a:t>
            </a:r>
            <a:endParaRPr lang="th-TH" sz="2000" dirty="0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638" l="0" r="99273">
                        <a14:foregroundMark x1="17091" y1="11232" x2="17091" y2="34783"/>
                        <a14:foregroundMark x1="19636" y1="15580" x2="36000" y2="17391"/>
                        <a14:foregroundMark x1="36000" y1="17391" x2="50182" y2="362"/>
                        <a14:foregroundMark x1="50182" y1="362" x2="62909" y2="16667"/>
                        <a14:foregroundMark x1="62909" y1="16667" x2="84364" y2="14493"/>
                        <a14:foregroundMark x1="84364" y1="14493" x2="82545" y2="34783"/>
                        <a14:foregroundMark x1="82545" y1="34783" x2="99636" y2="49275"/>
                        <a14:foregroundMark x1="98545" y1="48551" x2="83273" y2="63043"/>
                        <a14:foregroundMark x1="83273" y1="63043" x2="86182" y2="84058"/>
                        <a14:foregroundMark x1="86182" y1="84058" x2="64000" y2="82609"/>
                        <a14:foregroundMark x1="64000" y1="82609" x2="51636" y2="99638"/>
                        <a14:foregroundMark x1="52000" y1="99275" x2="37455" y2="82971"/>
                        <a14:foregroundMark x1="36364" y1="82246" x2="36364" y2="82246"/>
                        <a14:foregroundMark x1="36000" y1="82246" x2="13455" y2="84058"/>
                        <a14:foregroundMark x1="13455" y1="84058" x2="17091" y2="63406"/>
                        <a14:foregroundMark x1="17091" y1="63406" x2="0" y2="48188"/>
                        <a14:backgroundMark x1="51636" y1="362" x2="53818" y2="2899"/>
                        <a14:backgroundMark x1="48364" y1="362" x2="47273" y2="2174"/>
                        <a14:backgroundMark x1="97455" y1="46377" x2="99636" y2="47826"/>
                        <a14:backgroundMark x1="54545" y1="97464" x2="52727" y2="99638"/>
                        <a14:backgroundMark x1="17091" y1="10870" x2="17455" y2="11232"/>
                      </a14:backgroundRemoval>
                    </a14:imgEffect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0"/>
            <a:ext cx="936104" cy="891761"/>
          </a:xfrm>
          <a:prstGeom prst="rect">
            <a:avLst/>
          </a:prstGeom>
          <a:ln w="12700">
            <a:noFill/>
          </a:ln>
          <a:effectLst>
            <a:glow rad="63500">
              <a:schemeClr val="bg1">
                <a:alpha val="40000"/>
              </a:schemeClr>
            </a:glow>
          </a:effectLst>
        </p:spPr>
      </p:pic>
      <p:sp>
        <p:nvSpPr>
          <p:cNvPr id="2" name="สี่เหลี่ยมผืนผ้า 1"/>
          <p:cNvSpPr/>
          <p:nvPr/>
        </p:nvSpPr>
        <p:spPr>
          <a:xfrm>
            <a:off x="323528" y="980728"/>
            <a:ext cx="8568952" cy="547260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" name="TextBox 2"/>
          <p:cNvSpPr txBox="1"/>
          <p:nvPr/>
        </p:nvSpPr>
        <p:spPr>
          <a:xfrm>
            <a:off x="323528" y="980728"/>
            <a:ext cx="8568952" cy="46166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th-TH" sz="2400" b="1" dirty="0" smtClean="0">
                <a:solidFill>
                  <a:schemeClr val="accent2">
                    <a:lumMod val="75000"/>
                  </a:schemeClr>
                </a:solidFill>
                <a:ea typeface="Calibri"/>
                <a:cs typeface="TH SarabunIT๙"/>
              </a:rPr>
              <a:t>การประชาสัมพันธ์ผ่านสื่อมวลชนและชุมชน</a:t>
            </a:r>
            <a:endParaRPr lang="en-US" sz="2400" dirty="0">
              <a:solidFill>
                <a:schemeClr val="accent2">
                  <a:lumMod val="75000"/>
                </a:schemeClr>
              </a:solidFill>
              <a:ea typeface="Calibri"/>
              <a:cs typeface="Cordia New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63688" y="5949280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DF4A07"/>
                </a:solidFill>
                <a:latin typeface="TH SarabunIT๙" pitchFamily="34" charset="-34"/>
                <a:cs typeface="TH SarabunIT๙" pitchFamily="34" charset="-34"/>
              </a:rPr>
              <a:t>ภาพโดย </a:t>
            </a:r>
            <a:r>
              <a:rPr lang="en-US" sz="2400" b="1" dirty="0" smtClean="0">
                <a:solidFill>
                  <a:srgbClr val="DF4A07"/>
                </a:solidFill>
                <a:latin typeface="TH SarabunIT๙" pitchFamily="34" charset="-34"/>
                <a:cs typeface="TH SarabunIT๙" pitchFamily="34" charset="-34"/>
              </a:rPr>
              <a:t>: </a:t>
            </a:r>
            <a:r>
              <a:rPr lang="th-TH" sz="2400" b="1" dirty="0" smtClean="0">
                <a:solidFill>
                  <a:srgbClr val="DF4A07"/>
                </a:solidFill>
                <a:latin typeface="TH SarabunIT๙" pitchFamily="34" charset="-34"/>
                <a:cs typeface="TH SarabunIT๙" pitchFamily="34" charset="-34"/>
              </a:rPr>
              <a:t>ภ.9</a:t>
            </a:r>
            <a:endParaRPr lang="th-TH" sz="2400" b="1" dirty="0">
              <a:solidFill>
                <a:srgbClr val="DF4A07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68144" y="5949280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DF4A07"/>
                </a:solidFill>
                <a:latin typeface="TH SarabunIT๙" pitchFamily="34" charset="-34"/>
                <a:cs typeface="TH SarabunIT๙" pitchFamily="34" charset="-34"/>
              </a:rPr>
              <a:t>ภาพโดย </a:t>
            </a:r>
            <a:r>
              <a:rPr lang="en-US" sz="2400" b="1" dirty="0" smtClean="0">
                <a:solidFill>
                  <a:srgbClr val="DF4A07"/>
                </a:solidFill>
                <a:latin typeface="TH SarabunIT๙" pitchFamily="34" charset="-34"/>
                <a:cs typeface="TH SarabunIT๙" pitchFamily="34" charset="-34"/>
              </a:rPr>
              <a:t>: </a:t>
            </a:r>
            <a:r>
              <a:rPr lang="th-TH" sz="2400" b="1" dirty="0" err="1" smtClean="0">
                <a:solidFill>
                  <a:srgbClr val="DF4A07"/>
                </a:solidFill>
                <a:latin typeface="TH SarabunIT๙" pitchFamily="34" charset="-34"/>
                <a:cs typeface="TH SarabunIT๙" pitchFamily="34" charset="-34"/>
              </a:rPr>
              <a:t>บช.ก</a:t>
            </a:r>
            <a:r>
              <a:rPr lang="th-TH" sz="2400" b="1" dirty="0" smtClean="0">
                <a:solidFill>
                  <a:srgbClr val="DF4A07"/>
                </a:solidFill>
                <a:latin typeface="TH SarabunIT๙" pitchFamily="34" charset="-34"/>
                <a:cs typeface="TH SarabunIT๙" pitchFamily="34" charset="-34"/>
              </a:rPr>
              <a:t>.</a:t>
            </a:r>
            <a:endParaRPr lang="th-TH" sz="2400" b="1" dirty="0">
              <a:solidFill>
                <a:srgbClr val="DF4A07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13" name="รูปภาพ 12" descr="C:\Users\Administrator\Desktop\รายงานสรุปผลการปฏิบัติการยกระดับโรงพักเพื่อประชาชน\ประชาสัมพัน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4197" y="3861049"/>
            <a:ext cx="3196590" cy="2088232"/>
          </a:xfrm>
          <a:prstGeom prst="rect">
            <a:avLst/>
          </a:prstGeom>
          <a:noFill/>
          <a:ln w="38100" cmpd="dbl">
            <a:solidFill>
              <a:srgbClr val="0711D7"/>
            </a:solidFill>
          </a:ln>
        </p:spPr>
      </p:pic>
      <p:pic>
        <p:nvPicPr>
          <p:cNvPr id="14" name="รูปภาพ 13" descr="C:\Users\User\Desktop\รูปเดือน ก.พ.61\ผบช.สัมภาษณ์.jpg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1625342"/>
            <a:ext cx="3211195" cy="2091690"/>
          </a:xfrm>
          <a:prstGeom prst="rect">
            <a:avLst/>
          </a:prstGeom>
          <a:noFill/>
          <a:ln w="38100" cmpd="dbl">
            <a:solidFill>
              <a:srgbClr val="0711D7"/>
            </a:solidFill>
          </a:ln>
        </p:spPr>
      </p:pic>
      <p:pic>
        <p:nvPicPr>
          <p:cNvPr id="15" name="Picture 72"/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69083" y="3861048"/>
            <a:ext cx="3203317" cy="2088232"/>
          </a:xfrm>
          <a:prstGeom prst="rect">
            <a:avLst/>
          </a:prstGeom>
          <a:noFill/>
          <a:ln w="38100" cmpd="dbl">
            <a:solidFill>
              <a:srgbClr val="0711D7"/>
            </a:solidFill>
          </a:ln>
        </p:spPr>
      </p:pic>
      <p:pic>
        <p:nvPicPr>
          <p:cNvPr id="16" name="Picture 71"/>
          <p:cNvPicPr/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69083" y="1617446"/>
            <a:ext cx="3203317" cy="2099586"/>
          </a:xfrm>
          <a:prstGeom prst="rect">
            <a:avLst/>
          </a:prstGeom>
          <a:noFill/>
          <a:ln w="38100" cmpd="dbl">
            <a:solidFill>
              <a:srgbClr val="0711D7"/>
            </a:solidFill>
          </a:ln>
        </p:spPr>
      </p:pic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83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45361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4139952" y="3573016"/>
            <a:ext cx="4752528" cy="1083576"/>
          </a:xfrm>
        </p:spPr>
        <p:txBody>
          <a:bodyPr>
            <a:normAutofit/>
          </a:bodyPr>
          <a:lstStyle/>
          <a:p>
            <a:pPr algn="ctr"/>
            <a:r>
              <a:rPr lang="th-TH" sz="5400" b="1" dirty="0" smtClean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จบการนำเสนอ</a:t>
            </a:r>
            <a:endParaRPr lang="en-US" sz="5400" b="1" dirty="0">
              <a:solidFill>
                <a:schemeClr val="bg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3" name="ตัวแทน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84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89651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people watching a band on stage in front of a crowd&#10;&#10;Description generated with very high confidence">
            <a:extLst>
              <a:ext uri="{FF2B5EF4-FFF2-40B4-BE49-F238E27FC236}">
                <a16:creationId xmlns:a16="http://schemas.microsoft.com/office/drawing/2014/main" xmlns="" id="{3EEC7938-F463-4BF1-A7F8-A6C9235508A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0960" y="1390031"/>
            <a:ext cx="4585338" cy="275120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DCDB60AD-4CB1-4AB4-9ADE-3D16F195883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7939"/>
          <a:stretch/>
        </p:blipFill>
        <p:spPr>
          <a:xfrm>
            <a:off x="4631965" y="1390031"/>
            <a:ext cx="4831080" cy="2769565"/>
          </a:xfrm>
          <a:prstGeom prst="rect">
            <a:avLst/>
          </a:prstGeom>
        </p:spPr>
      </p:pic>
      <p:pic>
        <p:nvPicPr>
          <p:cNvPr id="24" name="Picture 2" descr="ผลการค้นหารูปภาพสำหรับ ม็อบ">
            <a:extLst>
              <a:ext uri="{FF2B5EF4-FFF2-40B4-BE49-F238E27FC236}">
                <a16:creationId xmlns:a16="http://schemas.microsoft.com/office/drawing/2014/main" xmlns="" id="{00A8AEAA-0492-4E7E-8C9D-E4D48E2F3F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02793" y="4225850"/>
            <a:ext cx="5229225" cy="3486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5" descr="A group of people walking down the street&#10;&#10;Description generated with very high confidence">
            <a:extLst>
              <a:ext uri="{FF2B5EF4-FFF2-40B4-BE49-F238E27FC236}">
                <a16:creationId xmlns:a16="http://schemas.microsoft.com/office/drawing/2014/main" xmlns="" id="{B2587598-2315-4697-AFE7-52BDE8548B76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1965" y="4240267"/>
            <a:ext cx="5154824" cy="3433778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xmlns="" id="{418AC8EC-D47E-4F2C-B81D-B4D0DF917CAB}"/>
              </a:ext>
            </a:extLst>
          </p:cNvPr>
          <p:cNvSpPr/>
          <p:nvPr/>
        </p:nvSpPr>
        <p:spPr>
          <a:xfrm>
            <a:off x="-107675" y="-388245"/>
            <a:ext cx="9479280" cy="7216140"/>
          </a:xfrm>
          <a:prstGeom prst="rect">
            <a:avLst/>
          </a:prstGeom>
          <a:solidFill>
            <a:schemeClr val="tx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29921"/>
            <a:ext cx="9144000" cy="1551066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  <a:lumOff val="25000"/>
                </a:schemeClr>
              </a:gs>
              <a:gs pos="43000">
                <a:schemeClr val="bg1">
                  <a:lumMod val="85000"/>
                  <a:lumOff val="15000"/>
                </a:schemeClr>
              </a:gs>
              <a:gs pos="100000">
                <a:srgbClr val="375565"/>
              </a:gs>
            </a:gsLst>
            <a:lin ang="0" scaled="1"/>
            <a:tileRect/>
          </a:gradFill>
        </p:spPr>
        <p:txBody>
          <a:bodyPr wrap="square" rtlCol="0" anchor="b">
            <a:spAutoFit/>
          </a:bodyPr>
          <a:lstStyle/>
          <a:p>
            <a:pPr lvl="0" algn="ctr" defTabSz="914218">
              <a:lnSpc>
                <a:spcPts val="3700"/>
              </a:lnSpc>
              <a:defRPr/>
            </a:pPr>
            <a:endParaRPr lang="th-TH" sz="4000" b="1" dirty="0">
              <a:solidFill>
                <a:srgbClr val="FFC00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lvl="0" algn="ctr" defTabSz="914218">
              <a:lnSpc>
                <a:spcPts val="3700"/>
              </a:lnSpc>
              <a:defRPr/>
            </a:pPr>
            <a:r>
              <a:rPr lang="th-TH" sz="4000" b="1" dirty="0">
                <a:solidFill>
                  <a:srgbClr val="FFC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สถานภาพอาชญากรรม ในภาพรวมของประเทศ </a:t>
            </a:r>
          </a:p>
          <a:p>
            <a:pPr lvl="0" algn="ctr" defTabSz="914218">
              <a:lnSpc>
                <a:spcPts val="3700"/>
              </a:lnSpc>
              <a:defRPr/>
            </a:pPr>
            <a:r>
              <a:rPr lang="th-TH" sz="4000" b="1" dirty="0">
                <a:solidFill>
                  <a:srgbClr val="FFC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th-TH" sz="44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เดือน ก.พ.2561 </a:t>
            </a:r>
            <a:endParaRPr kumimoji="0" lang="th-TH" sz="4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6" name="กล่องข้อความ 2"/>
          <p:cNvSpPr txBox="1"/>
          <p:nvPr/>
        </p:nvSpPr>
        <p:spPr>
          <a:xfrm>
            <a:off x="5340209" y="2175450"/>
            <a:ext cx="2938868" cy="1261884"/>
          </a:xfrm>
          <a:prstGeom prst="rect">
            <a:avLst/>
          </a:prstGeom>
          <a:gradFill flip="none" rotWithShape="1">
            <a:gsLst>
              <a:gs pos="19000">
                <a:srgbClr val="1A1C1B"/>
              </a:gs>
              <a:gs pos="78000">
                <a:schemeClr val="bg1">
                  <a:lumMod val="75000"/>
                  <a:lumOff val="25000"/>
                </a:schemeClr>
              </a:gs>
            </a:gsLst>
            <a:lin ang="10800000" scaled="1"/>
            <a:tileRect/>
          </a:gradFill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kumimoji="0" lang="th-TH" sz="36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th-TH" sz="3200" b="1" dirty="0">
                <a:solidFill>
                  <a:srgbClr val="00B0F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คดีที่</a:t>
            </a:r>
            <a:r>
              <a:rPr lang="th-TH" sz="3600" b="1" dirty="0">
                <a:solidFill>
                  <a:srgbClr val="FFC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จับกุมตัวได้ </a:t>
            </a:r>
            <a:endParaRPr lang="th-TH" sz="3200" b="1" dirty="0">
              <a:solidFill>
                <a:srgbClr val="FFC00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lvl="0" algn="ctr">
              <a:defRPr/>
            </a:pPr>
            <a:r>
              <a:rPr lang="th-TH" sz="4000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48,059</a:t>
            </a:r>
            <a:r>
              <a:rPr lang="th-TH" sz="3200" b="1" dirty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คดี  </a:t>
            </a:r>
            <a:endParaRPr lang="th-TH" sz="2800" b="1" dirty="0">
              <a:solidFill>
                <a:srgbClr val="FFFF0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8" name="กล่องข้อความ 2"/>
          <p:cNvSpPr txBox="1"/>
          <p:nvPr/>
        </p:nvSpPr>
        <p:spPr>
          <a:xfrm>
            <a:off x="692852" y="2175450"/>
            <a:ext cx="3077714" cy="1261884"/>
          </a:xfrm>
          <a:prstGeom prst="rect">
            <a:avLst/>
          </a:prstGeom>
          <a:gradFill flip="none" rotWithShape="1">
            <a:gsLst>
              <a:gs pos="21000">
                <a:srgbClr val="1A1C1B">
                  <a:lumMod val="54000"/>
                </a:srgbClr>
              </a:gs>
              <a:gs pos="69000">
                <a:schemeClr val="bg1">
                  <a:lumMod val="75000"/>
                  <a:lumOff val="25000"/>
                </a:schemeClr>
              </a:gs>
            </a:gsLst>
            <a:lin ang="0" scaled="1"/>
            <a:tileRect/>
          </a:gradFill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th-TH" sz="3200" b="1" dirty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คดีที่</a:t>
            </a:r>
            <a:r>
              <a:rPr lang="th-TH" sz="3600" b="1" dirty="0">
                <a:solidFill>
                  <a:srgbClr val="FFC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รับคำร้องทุกข์</a:t>
            </a:r>
            <a:endParaRPr lang="th-TH" sz="3200" b="1" dirty="0">
              <a:solidFill>
                <a:srgbClr val="FFC00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lvl="0" algn="ctr">
              <a:defRPr/>
            </a:pPr>
            <a:r>
              <a:rPr lang="th-TH" sz="3200" b="1" dirty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th-TH" sz="4000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53,654 </a:t>
            </a:r>
            <a:r>
              <a:rPr lang="th-TH" sz="3200" b="1" dirty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คดี  </a:t>
            </a:r>
            <a:endParaRPr kumimoji="0" lang="th-TH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C7A36F20-7836-41FF-9201-AA221607EB01}"/>
              </a:ext>
            </a:extLst>
          </p:cNvPr>
          <p:cNvSpPr txBox="1"/>
          <p:nvPr/>
        </p:nvSpPr>
        <p:spPr>
          <a:xfrm>
            <a:off x="1965117" y="5010658"/>
            <a:ext cx="5154824" cy="1754326"/>
          </a:xfrm>
          <a:custGeom>
            <a:avLst/>
            <a:gdLst>
              <a:gd name="connsiteX0" fmla="*/ 5125123 w 5154824"/>
              <a:gd name="connsiteY0" fmla="*/ 0 h 1754326"/>
              <a:gd name="connsiteX1" fmla="*/ 5154824 w 5154824"/>
              <a:gd name="connsiteY1" fmla="*/ 0 h 1754326"/>
              <a:gd name="connsiteX2" fmla="*/ 5154824 w 5154824"/>
              <a:gd name="connsiteY2" fmla="*/ 20537 h 1754326"/>
              <a:gd name="connsiteX3" fmla="*/ 1999614 w 5154824"/>
              <a:gd name="connsiteY3" fmla="*/ 0 h 1754326"/>
              <a:gd name="connsiteX4" fmla="*/ 3155211 w 5154824"/>
              <a:gd name="connsiteY4" fmla="*/ 0 h 1754326"/>
              <a:gd name="connsiteX5" fmla="*/ 3168710 w 5154824"/>
              <a:gd name="connsiteY5" fmla="*/ 1128 h 1754326"/>
              <a:gd name="connsiteX6" fmla="*/ 5010307 w 5154824"/>
              <a:gd name="connsiteY6" fmla="*/ 676517 h 1754326"/>
              <a:gd name="connsiteX7" fmla="*/ 5154824 w 5154824"/>
              <a:gd name="connsiteY7" fmla="*/ 806719 h 1754326"/>
              <a:gd name="connsiteX8" fmla="*/ 5154824 w 5154824"/>
              <a:gd name="connsiteY8" fmla="*/ 1754326 h 1754326"/>
              <a:gd name="connsiteX9" fmla="*/ 0 w 5154824"/>
              <a:gd name="connsiteY9" fmla="*/ 1754326 h 1754326"/>
              <a:gd name="connsiteX10" fmla="*/ 0 w 5154824"/>
              <a:gd name="connsiteY10" fmla="*/ 806719 h 1754326"/>
              <a:gd name="connsiteX11" fmla="*/ 144517 w 5154824"/>
              <a:gd name="connsiteY11" fmla="*/ 676517 h 1754326"/>
              <a:gd name="connsiteX12" fmla="*/ 1986115 w 5154824"/>
              <a:gd name="connsiteY12" fmla="*/ 1128 h 1754326"/>
              <a:gd name="connsiteX13" fmla="*/ 0 w 5154824"/>
              <a:gd name="connsiteY13" fmla="*/ 0 h 1754326"/>
              <a:gd name="connsiteX14" fmla="*/ 29701 w 5154824"/>
              <a:gd name="connsiteY14" fmla="*/ 0 h 1754326"/>
              <a:gd name="connsiteX15" fmla="*/ 0 w 5154824"/>
              <a:gd name="connsiteY15" fmla="*/ 20537 h 1754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154824" h="1754326">
                <a:moveTo>
                  <a:pt x="5125123" y="0"/>
                </a:moveTo>
                <a:lnTo>
                  <a:pt x="5154824" y="0"/>
                </a:lnTo>
                <a:lnTo>
                  <a:pt x="5154824" y="20537"/>
                </a:lnTo>
                <a:close/>
                <a:moveTo>
                  <a:pt x="1999614" y="0"/>
                </a:moveTo>
                <a:lnTo>
                  <a:pt x="3155211" y="0"/>
                </a:lnTo>
                <a:lnTo>
                  <a:pt x="3168710" y="1128"/>
                </a:lnTo>
                <a:cubicBezTo>
                  <a:pt x="3932687" y="86695"/>
                  <a:pt x="4588502" y="334785"/>
                  <a:pt x="5010307" y="676517"/>
                </a:cubicBezTo>
                <a:lnTo>
                  <a:pt x="5154824" y="806719"/>
                </a:lnTo>
                <a:lnTo>
                  <a:pt x="5154824" y="1754326"/>
                </a:lnTo>
                <a:lnTo>
                  <a:pt x="0" y="1754326"/>
                </a:lnTo>
                <a:lnTo>
                  <a:pt x="0" y="806719"/>
                </a:lnTo>
                <a:lnTo>
                  <a:pt x="144517" y="676517"/>
                </a:lnTo>
                <a:cubicBezTo>
                  <a:pt x="566322" y="334785"/>
                  <a:pt x="1222137" y="86695"/>
                  <a:pt x="1986115" y="1128"/>
                </a:cubicBezTo>
                <a:close/>
                <a:moveTo>
                  <a:pt x="0" y="0"/>
                </a:moveTo>
                <a:lnTo>
                  <a:pt x="29701" y="0"/>
                </a:lnTo>
                <a:lnTo>
                  <a:pt x="0" y="20537"/>
                </a:lnTo>
                <a:close/>
              </a:path>
            </a:pathLst>
          </a:custGeom>
          <a:gradFill flip="none" rotWithShape="1">
            <a:gsLst>
              <a:gs pos="19000">
                <a:srgbClr val="1A1C1B"/>
              </a:gs>
              <a:gs pos="78000">
                <a:schemeClr val="bg1">
                  <a:lumMod val="75000"/>
                  <a:lumOff val="25000"/>
                </a:schemeClr>
              </a:gs>
            </a:gsLst>
            <a:lin ang="0" scaled="1"/>
            <a:tileRect/>
          </a:gradFill>
        </p:spPr>
        <p:txBody>
          <a:bodyPr wrap="square" rtlCol="0">
            <a:noAutofit/>
          </a:bodyPr>
          <a:lstStyle/>
          <a:p>
            <a:pPr lvl="0" algn="ctr">
              <a:defRPr/>
            </a:pPr>
            <a:endParaRPr lang="th-TH" sz="3200" b="1" dirty="0">
              <a:solidFill>
                <a:prstClr val="white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lvl="0" algn="ctr">
              <a:defRPr/>
            </a:pPr>
            <a:r>
              <a:rPr lang="th-TH" sz="4000" b="1" dirty="0">
                <a:solidFill>
                  <a:srgbClr val="70DA46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ลดลง 6.71 %  </a:t>
            </a:r>
          </a:p>
          <a:p>
            <a:pPr lvl="0">
              <a:defRPr/>
            </a:pPr>
            <a:r>
              <a:rPr lang="th-TH" sz="3200" b="1" dirty="0">
                <a:solidFill>
                  <a:srgbClr val="00B0F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เมื่อเทียบกับช่วงเดียวกันของปีที่ผ่านมา</a:t>
            </a:r>
            <a:endParaRPr lang="th-TH" sz="2800" b="1" dirty="0">
              <a:solidFill>
                <a:srgbClr val="00B0F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36" name="วงรี 4">
            <a:extLst>
              <a:ext uri="{FF2B5EF4-FFF2-40B4-BE49-F238E27FC236}">
                <a16:creationId xmlns:a16="http://schemas.microsoft.com/office/drawing/2014/main" xmlns="" id="{6605FBA5-1C42-43B4-93B3-B214F807571B}"/>
              </a:ext>
            </a:extLst>
          </p:cNvPr>
          <p:cNvSpPr/>
          <p:nvPr/>
        </p:nvSpPr>
        <p:spPr>
          <a:xfrm>
            <a:off x="3321703" y="2939031"/>
            <a:ext cx="2527271" cy="2446544"/>
          </a:xfrm>
          <a:prstGeom prst="ellipse">
            <a:avLst/>
          </a:prstGeom>
          <a:solidFill>
            <a:schemeClr val="bg1">
              <a:lumMod val="75000"/>
              <a:lumOff val="25000"/>
            </a:schemeClr>
          </a:solidFill>
          <a:ln w="793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th-TH" sz="3200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จับกุมได้</a:t>
            </a:r>
            <a:r>
              <a:rPr lang="th-TH" sz="4400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89.57</a:t>
            </a:r>
            <a:r>
              <a:rPr lang="th-TH" sz="3200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en-US" sz="3200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%</a:t>
            </a:r>
            <a:r>
              <a:rPr lang="th-TH" sz="3200" b="1" dirty="0">
                <a:solidFill>
                  <a:srgbClr val="FFFF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</a:t>
            </a:r>
            <a:r>
              <a:rPr lang="th-TH" sz="2800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รับคำร้องทุกข์</a:t>
            </a:r>
            <a:endParaRPr kumimoji="0" lang="th-TH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3" name="ตัวแทน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931CD-AFE4-4B8D-897C-EF2AFD503EBC}" type="slidenum">
              <a:rPr lang="th-TH" smtClean="0"/>
              <a:pPr/>
              <a:t>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349748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37" grpId="0" animBg="1"/>
      <p:bldP spid="36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รวมกลุ่ม">
  <a:themeElements>
    <a:clrScheme name="รวมกลุ่ม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รวมกลุ่ม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รวมกลุ่ม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886</TotalTime>
  <Words>3515</Words>
  <Application>Microsoft Office PowerPoint</Application>
  <PresentationFormat>On-screen Show (4:3)</PresentationFormat>
  <Paragraphs>619</Paragraphs>
  <Slides>84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84</vt:i4>
      </vt:variant>
    </vt:vector>
  </HeadingPairs>
  <TitlesOfParts>
    <vt:vector size="85" baseType="lpstr">
      <vt:lpstr>รวมกลุ่ม</vt:lpstr>
      <vt:lpstr>PowerPoint Presentation</vt:lpstr>
      <vt:lpstr>PowerPoint Presentation</vt:lpstr>
      <vt:lpstr>PowerPoint Presentation</vt:lpstr>
      <vt:lpstr>ข้อสั่งการของนายกรัฐมนตรี และรองนายกรัฐมนตรี  </vt:lpstr>
      <vt:lpstr>ข้อสั่งการของนายกรัฐมนตรี และรองนายกรัฐมนตรี  </vt:lpstr>
      <vt:lpstr>ข้อสั่งการของ ผบ.ตร.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มอบนโยบาย/ข้อราชการสำคัญ   การขับเคลื่อนงานป้องกันปราบปรามอาชญากรรม   การยกระดับบริการ ประชาชนของสถานีตำรวจ  และโครงการไทยนิยม ยั่งยืน</vt:lpstr>
      <vt:lpstr>PowerPoint Presentation</vt:lpstr>
      <vt:lpstr>PowerPoint Presentation</vt:lpstr>
      <vt:lpstr>PowerPoint Presentation</vt:lpstr>
      <vt:lpstr>PowerPoint Presentation</vt:lpstr>
      <vt:lpstr>Police Data Center (PDC)</vt:lpstr>
      <vt:lpstr>PowerPoint Presentation</vt:lpstr>
      <vt:lpstr>Police Data Center (PDC)</vt:lpstr>
      <vt:lpstr>PowerPoint Presentation</vt:lpstr>
      <vt:lpstr>Police Data Center (PDC)</vt:lpstr>
      <vt:lpstr>PowerPoint Presentation</vt:lpstr>
      <vt:lpstr>Police Data Center (PDC)</vt:lpstr>
      <vt:lpstr>PowerPoint Presentation</vt:lpstr>
      <vt:lpstr>ข้อสั่งการ</vt:lpstr>
      <vt:lpstr>PowerPoint Presentation</vt:lpstr>
      <vt:lpstr>PowerPoint Presentation</vt:lpstr>
      <vt:lpstr>PowerPoint Presentation</vt:lpstr>
      <vt:lpstr>วัตถุประสงค์</vt:lpstr>
      <vt:lpstr>หลักสูตรหลักประจำ</vt:lpstr>
      <vt:lpstr>ความเป็นมาของโครงการฯ</vt:lpstr>
      <vt:lpstr>ความเป็นมาของโครงการฯ</vt:lpstr>
      <vt:lpstr>ภาพบรรยากาศการคัดเลือกกำลังพล</vt:lpstr>
      <vt:lpstr>รายการสิ่งของที่ ตร.จัดหา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จำนวนข้าราชการตำรวจปฏิบัติภารกิจถวายความปลอดภัย  (LOCAL CAT)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Administrator</dc:creator>
  <cp:lastModifiedBy>SOMCHOK.P</cp:lastModifiedBy>
  <cp:revision>88</cp:revision>
  <dcterms:created xsi:type="dcterms:W3CDTF">2017-05-26T05:55:17Z</dcterms:created>
  <dcterms:modified xsi:type="dcterms:W3CDTF">2018-04-03T07:01:02Z</dcterms:modified>
</cp:coreProperties>
</file>